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6" r:id="rId9"/>
    <p:sldId id="264" r:id="rId10"/>
    <p:sldId id="267" r:id="rId11"/>
    <p:sldId id="265" r:id="rId12"/>
    <p:sldId id="268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912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EECCD-02ED-4CE6-AAE0-EF88BE3EF5C0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AE79E-9A9F-40FD-8ED0-A4D7FB1CF7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EECCD-02ED-4CE6-AAE0-EF88BE3EF5C0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AE79E-9A9F-40FD-8ED0-A4D7FB1CF7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EECCD-02ED-4CE6-AAE0-EF88BE3EF5C0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AE79E-9A9F-40FD-8ED0-A4D7FB1CF7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EECCD-02ED-4CE6-AAE0-EF88BE3EF5C0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AE79E-9A9F-40FD-8ED0-A4D7FB1CF7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EECCD-02ED-4CE6-AAE0-EF88BE3EF5C0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AE79E-9A9F-40FD-8ED0-A4D7FB1CF7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EECCD-02ED-4CE6-AAE0-EF88BE3EF5C0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AE79E-9A9F-40FD-8ED0-A4D7FB1CF7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EECCD-02ED-4CE6-AAE0-EF88BE3EF5C0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AE79E-9A9F-40FD-8ED0-A4D7FB1CF7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EECCD-02ED-4CE6-AAE0-EF88BE3EF5C0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AE79E-9A9F-40FD-8ED0-A4D7FB1CF7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EECCD-02ED-4CE6-AAE0-EF88BE3EF5C0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AE79E-9A9F-40FD-8ED0-A4D7FB1CF749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EECCD-02ED-4CE6-AAE0-EF88BE3EF5C0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AE79E-9A9F-40FD-8ED0-A4D7FB1CF7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EECCD-02ED-4CE6-AAE0-EF88BE3EF5C0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AE79E-9A9F-40FD-8ED0-A4D7FB1CF7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4EECCD-02ED-4CE6-AAE0-EF88BE3EF5C0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0AE79E-9A9F-40FD-8ED0-A4D7FB1CF749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527640"/>
            <a:ext cx="7056710" cy="3554819"/>
          </a:xfrm>
          <a:prstGeom prst="rect">
            <a:avLst/>
          </a:prstGeom>
          <a:ln/>
          <a:extLst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anchor="ctr">
            <a:spAutoFit/>
          </a:bodyPr>
          <a:lstStyle/>
          <a:p>
            <a:pPr eaLnBrk="0" hangingPunct="0"/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>
              <a:solidFill>
                <a:schemeClr val="bg1"/>
              </a:solidFill>
            </a:endParaRPr>
          </a:p>
          <a:p>
            <a:pPr eaLnBrk="0" hangingPunct="0"/>
            <a:endParaRPr lang="cs-CZ" sz="900" dirty="0">
              <a:solidFill>
                <a:schemeClr val="bg1"/>
              </a:solidFill>
            </a:endParaRPr>
          </a:p>
          <a:p>
            <a:pPr eaLnBrk="0" hangingPunct="0"/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AUTOR: 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Mgr. Iveta Vostrá</a:t>
            </a:r>
            <a:endParaRPr lang="cs-CZ" sz="1600" dirty="0">
              <a:solidFill>
                <a:schemeClr val="bg1"/>
              </a:solidFill>
              <a:cs typeface="Times New Roman" pitchFamily="18" charset="0"/>
            </a:endParaRPr>
          </a:p>
          <a:p>
            <a:pPr eaLnBrk="0" hangingPunct="0"/>
            <a:endParaRPr lang="cs-CZ" sz="1600" dirty="0">
              <a:solidFill>
                <a:schemeClr val="bg1"/>
              </a:solidFill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DATUM VYTVOŘENÍ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:  duben 2013</a:t>
            </a:r>
            <a:endParaRPr lang="cs-CZ" sz="1600" dirty="0">
              <a:solidFill>
                <a:schemeClr val="bg1"/>
              </a:solidFill>
              <a:cs typeface="Times New Roman" pitchFamily="18" charset="0"/>
            </a:endParaRPr>
          </a:p>
          <a:p>
            <a:pPr eaLnBrk="0" hangingPunct="0"/>
            <a:endParaRPr lang="cs-CZ" sz="900" dirty="0">
              <a:solidFill>
                <a:schemeClr val="bg1"/>
              </a:solidFill>
            </a:endParaRPr>
          </a:p>
          <a:p>
            <a:pPr eaLnBrk="0" hangingPunct="0"/>
            <a:endParaRPr lang="cs-CZ" sz="900" dirty="0">
              <a:solidFill>
                <a:schemeClr val="bg1"/>
              </a:solidFill>
            </a:endParaRPr>
          </a:p>
          <a:p>
            <a:pPr eaLnBrk="0" hangingPunct="0"/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NÁZEV: 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VY_32_INOVACE_20_Český 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jazyk a literatura 7.ročník</a:t>
            </a:r>
          </a:p>
          <a:p>
            <a:pPr eaLnBrk="0" hangingPunct="0"/>
            <a:endParaRPr lang="cs-CZ" sz="1600" dirty="0">
              <a:solidFill>
                <a:schemeClr val="bg1"/>
              </a:solidFill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VZDĚLÁVACÍ OBLAST: Jazyk a jazyková komunikace</a:t>
            </a:r>
          </a:p>
          <a:p>
            <a:pPr eaLnBrk="0" hangingPunct="0"/>
            <a:endParaRPr lang="cs-CZ" sz="900" dirty="0">
              <a:solidFill>
                <a:schemeClr val="bg1"/>
              </a:solidFill>
            </a:endParaRPr>
          </a:p>
          <a:p>
            <a:pPr eaLnBrk="0" hangingPunct="0"/>
            <a:endParaRPr lang="cs-CZ" sz="900" dirty="0">
              <a:solidFill>
                <a:schemeClr val="bg1"/>
              </a:solidFill>
            </a:endParaRPr>
          </a:p>
          <a:p>
            <a:pPr eaLnBrk="0" hangingPunct="0"/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TÉMA:  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Shoda přísudku s podmětem - opakování</a:t>
            </a:r>
            <a:endParaRPr lang="cs-CZ" sz="1600" dirty="0" smtClean="0">
              <a:solidFill>
                <a:schemeClr val="bg1"/>
              </a:solidFill>
            </a:endParaRPr>
          </a:p>
          <a:p>
            <a:pPr eaLnBrk="0" hangingPunct="0"/>
            <a:endParaRPr lang="cs-CZ" sz="900" dirty="0" smtClean="0">
              <a:solidFill>
                <a:schemeClr val="bg1"/>
              </a:solidFill>
            </a:endParaRPr>
          </a:p>
          <a:p>
            <a:pPr eaLnBrk="0" hangingPunct="0"/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ČÍSLO 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PROJEKTU: CZ.1.07/1.4.00/21.1427 </a:t>
            </a:r>
            <a:endParaRPr lang="cs-CZ" sz="900" dirty="0">
              <a:solidFill>
                <a:schemeClr val="bg1"/>
              </a:solidFill>
            </a:endParaRPr>
          </a:p>
          <a:p>
            <a:pPr eaLnBrk="0" hangingPunct="0"/>
            <a:endParaRPr lang="cs-CZ" dirty="0"/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17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Anotace :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Materiál je určen pro žáky 7.tříd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Slouží k procvičování shody přísudku s podmětem jednoduchým i několikanásobným včetně obtížnějších tvarů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Snímek č.3 - 5 – opakování znalostí o shodě přísudku s jednoduchým podmětem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Snímek č.6 – opakování znalostí o shodě přísudku s několikanásobným podmětem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Snímek č.7 – 12 – procvičování pravopisu  v koncovkách příčestí minulého včetně řešení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17519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Shoda podmětu s přísudkem -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Podmět v množném čísle           koncovka příčestí minulého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bg1"/>
                </a:solidFill>
              </a:rPr>
              <a:t>Rodu mužského životného                       - i</a:t>
            </a: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chlapci                                             četli</a:t>
            </a:r>
          </a:p>
          <a:p>
            <a:pPr marL="0" indent="0"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bg1"/>
                </a:solidFill>
              </a:rPr>
              <a:t>Rodu mužského neživotného                   -y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smtClean="0">
                <a:solidFill>
                  <a:schemeClr val="bg1"/>
                </a:solidFill>
              </a:rPr>
              <a:t>   </a:t>
            </a:r>
            <a:r>
              <a:rPr lang="cs-CZ" sz="2000" dirty="0" smtClean="0">
                <a:solidFill>
                  <a:schemeClr val="bg1"/>
                </a:solidFill>
              </a:rPr>
              <a:t>zástupy, stroje                             pracovaly</a:t>
            </a:r>
          </a:p>
          <a:p>
            <a:pPr marL="0" indent="0">
              <a:buNone/>
            </a:pP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1033" name="Picture 9" descr="C:\Users\Iveta\AppData\Local\Microsoft\Windows\Temporary Internet Files\Content.IE5\LIKZBAIE\MC9004420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852936"/>
            <a:ext cx="160337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0402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Shoda podmětu s přísudkem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>
                <a:solidFill>
                  <a:schemeClr val="bg1"/>
                </a:solidFill>
              </a:rPr>
              <a:t>Rodu ženského                            -y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smtClean="0">
                <a:solidFill>
                  <a:schemeClr val="bg1"/>
                </a:solidFill>
              </a:rPr>
              <a:t>   </a:t>
            </a:r>
            <a:r>
              <a:rPr lang="cs-CZ" sz="2000" dirty="0" smtClean="0">
                <a:solidFill>
                  <a:schemeClr val="bg1"/>
                </a:solidFill>
              </a:rPr>
              <a:t>ženy, děti                              jásaly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bg1"/>
                </a:solidFill>
              </a:rPr>
              <a:t>Rodu středního                            -a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smtClean="0">
                <a:solidFill>
                  <a:schemeClr val="bg1"/>
                </a:solidFill>
              </a:rPr>
              <a:t>   </a:t>
            </a:r>
            <a:r>
              <a:rPr lang="cs-CZ" sz="2000" dirty="0" smtClean="0">
                <a:solidFill>
                  <a:schemeClr val="bg1"/>
                </a:solidFill>
              </a:rPr>
              <a:t>děvčata                                 jásala</a:t>
            </a:r>
          </a:p>
          <a:p>
            <a:pPr marL="0" indent="0">
              <a:buNone/>
            </a:pPr>
            <a:endParaRPr lang="cs-CZ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2053" name="Picture 5" descr="C:\Users\Iveta\AppData\Local\Microsoft\Windows\Temporary Internet Files\Content.IE5\LIKZBAIE\MC9004238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77072"/>
            <a:ext cx="1901825" cy="1990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40381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Shoda podmětu s přísudkem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>
                <a:solidFill>
                  <a:schemeClr val="bg1"/>
                </a:solidFill>
              </a:rPr>
              <a:t>Podmět nevyjádřený                         -i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smtClean="0">
                <a:solidFill>
                  <a:schemeClr val="bg1"/>
                </a:solidFill>
              </a:rPr>
              <a:t>                                                     </a:t>
            </a:r>
            <a:r>
              <a:rPr lang="cs-CZ" sz="2000" dirty="0" smtClean="0">
                <a:solidFill>
                  <a:schemeClr val="bg1"/>
                </a:solidFill>
              </a:rPr>
              <a:t>hlásili to</a:t>
            </a:r>
          </a:p>
          <a:p>
            <a:pPr marL="0" indent="0">
              <a:buNone/>
            </a:pPr>
            <a:endParaRPr lang="cs-CZ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bg1"/>
                </a:solidFill>
              </a:rPr>
              <a:t>Rodiče, lidičky, koně,  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bg1"/>
                </a:solidFill>
              </a:rPr>
              <a:t>Sněhuláci, ukazatelé,                        -i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bg1"/>
                </a:solidFill>
              </a:rPr>
              <a:t>Ledoborci, utopenci,                       </a:t>
            </a:r>
            <a:r>
              <a:rPr lang="cs-CZ" sz="2000" dirty="0" smtClean="0">
                <a:solidFill>
                  <a:schemeClr val="bg1"/>
                </a:solidFill>
              </a:rPr>
              <a:t>stáli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bg1"/>
                </a:solidFill>
              </a:rPr>
              <a:t>Pečenáči, slanečci,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bg1"/>
                </a:solidFill>
              </a:rPr>
              <a:t>Nosiči, strašáci, draci</a:t>
            </a:r>
          </a:p>
        </p:txBody>
      </p:sp>
      <p:pic>
        <p:nvPicPr>
          <p:cNvPr id="3074" name="Picture 2" descr="C:\Users\Iveta\AppData\Local\Microsoft\Windows\Temporary Internet Files\Content.IE5\SFLLTJFJ\MC9004244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639151"/>
            <a:ext cx="1997075" cy="1771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1882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Shoda přísudku s několikanásobným podmětem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000" b="1" dirty="0" smtClean="0">
                <a:solidFill>
                  <a:schemeClr val="bg1"/>
                </a:solidFill>
              </a:rPr>
              <a:t>Je-li alespoň jeden člen několikanásobného podmětu rodu mužského životného  -  i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Tatínek a maminka šli do kina.</a:t>
            </a:r>
          </a:p>
          <a:p>
            <a:pPr marL="0" indent="0">
              <a:buNone/>
            </a:pPr>
            <a:endParaRPr lang="cs-CZ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bg1"/>
                </a:solidFill>
              </a:rPr>
              <a:t>Není-li žádný člen několikanásobného podmětu rodu mužského životného   -   y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smtClean="0">
                <a:solidFill>
                  <a:schemeClr val="bg1"/>
                </a:solidFill>
              </a:rPr>
              <a:t>  </a:t>
            </a:r>
            <a:r>
              <a:rPr lang="cs-CZ" sz="2000" dirty="0" smtClean="0">
                <a:solidFill>
                  <a:schemeClr val="bg1"/>
                </a:solidFill>
              </a:rPr>
              <a:t>Ženy a děvčata šly do kina.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bg1"/>
                </a:solidFill>
              </a:rPr>
              <a:t>!!!Jsou-li členy několikanásobného podmětu pouze podstatná jména rodu středního v množ. čísle   -  a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smtClean="0">
                <a:solidFill>
                  <a:schemeClr val="bg1"/>
                </a:solidFill>
              </a:rPr>
              <a:t>  </a:t>
            </a:r>
            <a:r>
              <a:rPr lang="cs-CZ" sz="2000" dirty="0" smtClean="0">
                <a:solidFill>
                  <a:schemeClr val="bg1"/>
                </a:solidFill>
              </a:rPr>
              <a:t>Housata a kůzlata běhala.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4103" name="Picture 7" descr="C:\Users\Iveta\AppData\Local\Microsoft\Windows\Temporary Internet Files\Content.IE5\EX1N9SWS\MC9004420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229200"/>
            <a:ext cx="1844675" cy="1304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96867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Procvičování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Ulice byl-  přeplněny. Stravenky chlapci koupil- pozdě. Naše pěvecké soubory se zúčastnil- soutěže. Vystoupil- jsme z vlaku. Dveře burzy se otevřel-. Pozoroval- děti ohňostroj? V dáli se rýsoval- siluety lidiček. Ruce chlapců hbitě pracoval-. Uši mu červenal- mrazem. Rodiče splnil- dětem přání. Dni se prodlužoval-. Dvě dvojice chlapců doběhl- do cíle. Koně klusal-. Smečky psů se hnal- k lesu. </a:t>
            </a:r>
            <a:r>
              <a:rPr lang="cs-CZ" sz="2400" dirty="0" err="1" smtClean="0">
                <a:solidFill>
                  <a:schemeClr val="bg1"/>
                </a:solidFill>
              </a:rPr>
              <a:t>Přišl</a:t>
            </a:r>
            <a:r>
              <a:rPr lang="cs-CZ" sz="2400" dirty="0" smtClean="0">
                <a:solidFill>
                  <a:schemeClr val="bg1"/>
                </a:solidFill>
              </a:rPr>
              <a:t>- a vyhrál-.</a:t>
            </a:r>
          </a:p>
        </p:txBody>
      </p:sp>
      <p:pic>
        <p:nvPicPr>
          <p:cNvPr id="6146" name="Picture 2" descr="C:\Users\Iveta\AppData\Local\Microsoft\Windows\Temporary Internet Files\Content.IE5\SFLLTJFJ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6100" y="495300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97300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Řešení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772816"/>
            <a:ext cx="7125112" cy="40514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u="sng" dirty="0" smtClean="0">
                <a:solidFill>
                  <a:schemeClr val="bg1"/>
                </a:solidFill>
              </a:rPr>
              <a:t>Ulice</a:t>
            </a:r>
            <a:r>
              <a:rPr lang="cs-CZ" sz="2400" dirty="0" smtClean="0">
                <a:solidFill>
                  <a:schemeClr val="bg1"/>
                </a:solidFill>
              </a:rPr>
              <a:t> byl</a:t>
            </a:r>
            <a:r>
              <a:rPr lang="cs-CZ" sz="2400" b="1" dirty="0" smtClean="0">
                <a:solidFill>
                  <a:srgbClr val="92D050"/>
                </a:solidFill>
              </a:rPr>
              <a:t>y</a:t>
            </a:r>
            <a:r>
              <a:rPr lang="cs-CZ" sz="2400" dirty="0" smtClean="0">
                <a:solidFill>
                  <a:schemeClr val="bg1"/>
                </a:solidFill>
              </a:rPr>
              <a:t>  přeplněny. Stravenky </a:t>
            </a:r>
            <a:r>
              <a:rPr lang="cs-CZ" sz="2400" u="sng" dirty="0" smtClean="0">
                <a:solidFill>
                  <a:schemeClr val="bg1"/>
                </a:solidFill>
              </a:rPr>
              <a:t>chlapci</a:t>
            </a:r>
            <a:r>
              <a:rPr lang="cs-CZ" sz="2400" dirty="0" smtClean="0">
                <a:solidFill>
                  <a:schemeClr val="bg1"/>
                </a:solidFill>
              </a:rPr>
              <a:t> koupil</a:t>
            </a:r>
            <a:r>
              <a:rPr lang="cs-CZ" sz="2400" b="1" dirty="0" smtClean="0">
                <a:solidFill>
                  <a:srgbClr val="92D050"/>
                </a:solidFill>
              </a:rPr>
              <a:t>i</a:t>
            </a:r>
            <a:r>
              <a:rPr lang="cs-CZ" sz="2400" dirty="0" smtClean="0">
                <a:solidFill>
                  <a:schemeClr val="bg1"/>
                </a:solidFill>
              </a:rPr>
              <a:t> pozdě. Naše pěvecké </a:t>
            </a:r>
            <a:r>
              <a:rPr lang="cs-CZ" sz="2400" u="sng" dirty="0" smtClean="0">
                <a:solidFill>
                  <a:schemeClr val="bg1"/>
                </a:solidFill>
              </a:rPr>
              <a:t>soubory</a:t>
            </a:r>
            <a:r>
              <a:rPr lang="cs-CZ" sz="2400" dirty="0" smtClean="0">
                <a:solidFill>
                  <a:schemeClr val="bg1"/>
                </a:solidFill>
              </a:rPr>
              <a:t> se zúčastnil</a:t>
            </a:r>
            <a:r>
              <a:rPr lang="cs-CZ" sz="2400" b="1" dirty="0" smtClean="0">
                <a:solidFill>
                  <a:srgbClr val="92D050"/>
                </a:solidFill>
              </a:rPr>
              <a:t>y</a:t>
            </a:r>
            <a:r>
              <a:rPr lang="cs-CZ" sz="2400" dirty="0" smtClean="0">
                <a:solidFill>
                  <a:schemeClr val="bg1"/>
                </a:solidFill>
              </a:rPr>
              <a:t> soutěže. Vystoupil</a:t>
            </a:r>
            <a:r>
              <a:rPr lang="cs-CZ" sz="2400" b="1" dirty="0" smtClean="0">
                <a:solidFill>
                  <a:srgbClr val="92D050"/>
                </a:solidFill>
              </a:rPr>
              <a:t>i</a:t>
            </a:r>
            <a:r>
              <a:rPr lang="cs-CZ" sz="2400" dirty="0" smtClean="0">
                <a:solidFill>
                  <a:schemeClr val="bg1"/>
                </a:solidFill>
              </a:rPr>
              <a:t> jsme z vlaku. </a:t>
            </a:r>
            <a:r>
              <a:rPr lang="cs-CZ" sz="2400" u="sng" dirty="0" smtClean="0">
                <a:solidFill>
                  <a:schemeClr val="bg1"/>
                </a:solidFill>
              </a:rPr>
              <a:t>Dveře</a:t>
            </a:r>
            <a:r>
              <a:rPr lang="cs-CZ" sz="2400" dirty="0" smtClean="0">
                <a:solidFill>
                  <a:schemeClr val="bg1"/>
                </a:solidFill>
              </a:rPr>
              <a:t> burzy se otevřel</a:t>
            </a:r>
            <a:r>
              <a:rPr lang="cs-CZ" sz="2400" b="1" dirty="0" smtClean="0">
                <a:solidFill>
                  <a:srgbClr val="92D050"/>
                </a:solidFill>
              </a:rPr>
              <a:t>y</a:t>
            </a:r>
            <a:r>
              <a:rPr lang="cs-CZ" sz="2400" dirty="0" smtClean="0">
                <a:solidFill>
                  <a:schemeClr val="bg1"/>
                </a:solidFill>
              </a:rPr>
              <a:t>. Pozoroval</a:t>
            </a:r>
            <a:r>
              <a:rPr lang="cs-CZ" sz="2400" b="1" dirty="0" smtClean="0">
                <a:solidFill>
                  <a:srgbClr val="92D050"/>
                </a:solidFill>
              </a:rPr>
              <a:t>y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u="sng" dirty="0" smtClean="0">
                <a:solidFill>
                  <a:schemeClr val="bg1"/>
                </a:solidFill>
              </a:rPr>
              <a:t>děti</a:t>
            </a:r>
            <a:r>
              <a:rPr lang="cs-CZ" sz="2400" u="sng" dirty="0" smtClean="0">
                <a:solidFill>
                  <a:srgbClr val="92D050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ohňostroj? V dáli se rýsoval</a:t>
            </a:r>
            <a:r>
              <a:rPr lang="cs-CZ" sz="2400" b="1" dirty="0" smtClean="0">
                <a:solidFill>
                  <a:srgbClr val="92D050"/>
                </a:solidFill>
              </a:rPr>
              <a:t>y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u="sng" dirty="0" smtClean="0">
                <a:solidFill>
                  <a:schemeClr val="bg1"/>
                </a:solidFill>
              </a:rPr>
              <a:t>siluety</a:t>
            </a:r>
            <a:r>
              <a:rPr lang="cs-CZ" sz="2400" dirty="0" smtClean="0">
                <a:solidFill>
                  <a:schemeClr val="bg1"/>
                </a:solidFill>
              </a:rPr>
              <a:t> lidiček. </a:t>
            </a:r>
            <a:r>
              <a:rPr lang="cs-CZ" sz="2400" u="sng" dirty="0" smtClean="0">
                <a:solidFill>
                  <a:schemeClr val="bg1"/>
                </a:solidFill>
              </a:rPr>
              <a:t>Ruce</a:t>
            </a:r>
            <a:r>
              <a:rPr lang="cs-CZ" sz="2400" dirty="0" smtClean="0">
                <a:solidFill>
                  <a:schemeClr val="bg1"/>
                </a:solidFill>
              </a:rPr>
              <a:t> chlapců hbitě pracoval</a:t>
            </a:r>
            <a:r>
              <a:rPr lang="cs-CZ" sz="2400" b="1" dirty="0" smtClean="0">
                <a:solidFill>
                  <a:srgbClr val="92D050"/>
                </a:solidFill>
              </a:rPr>
              <a:t>y</a:t>
            </a:r>
            <a:r>
              <a:rPr lang="cs-CZ" sz="2400" dirty="0" smtClean="0">
                <a:solidFill>
                  <a:schemeClr val="bg1"/>
                </a:solidFill>
              </a:rPr>
              <a:t>. </a:t>
            </a:r>
            <a:r>
              <a:rPr lang="cs-CZ" sz="2400" u="sng" dirty="0" smtClean="0">
                <a:solidFill>
                  <a:schemeClr val="bg1"/>
                </a:solidFill>
              </a:rPr>
              <a:t>Uši</a:t>
            </a:r>
            <a:r>
              <a:rPr lang="cs-CZ" sz="2400" dirty="0" smtClean="0">
                <a:solidFill>
                  <a:schemeClr val="bg1"/>
                </a:solidFill>
              </a:rPr>
              <a:t> mu červenal</a:t>
            </a:r>
            <a:r>
              <a:rPr lang="cs-CZ" sz="2400" b="1" dirty="0" smtClean="0">
                <a:solidFill>
                  <a:srgbClr val="92D050"/>
                </a:solidFill>
              </a:rPr>
              <a:t>y</a:t>
            </a:r>
            <a:r>
              <a:rPr lang="cs-CZ" sz="2400" dirty="0" smtClean="0">
                <a:solidFill>
                  <a:schemeClr val="bg1"/>
                </a:solidFill>
              </a:rPr>
              <a:t> mrazem. </a:t>
            </a:r>
            <a:r>
              <a:rPr lang="cs-CZ" sz="2400" u="sng" dirty="0" smtClean="0">
                <a:solidFill>
                  <a:schemeClr val="bg1"/>
                </a:solidFill>
              </a:rPr>
              <a:t>Rodiče</a:t>
            </a:r>
            <a:r>
              <a:rPr lang="cs-CZ" sz="2400" dirty="0" smtClean="0">
                <a:solidFill>
                  <a:schemeClr val="bg1"/>
                </a:solidFill>
              </a:rPr>
              <a:t> splnil</a:t>
            </a:r>
            <a:r>
              <a:rPr lang="cs-CZ" sz="2400" b="1" dirty="0" smtClean="0">
                <a:solidFill>
                  <a:srgbClr val="92D050"/>
                </a:solidFill>
              </a:rPr>
              <a:t>i</a:t>
            </a:r>
            <a:r>
              <a:rPr lang="cs-CZ" sz="2400" dirty="0" smtClean="0">
                <a:solidFill>
                  <a:schemeClr val="bg1"/>
                </a:solidFill>
              </a:rPr>
              <a:t> dětem přání. </a:t>
            </a:r>
            <a:r>
              <a:rPr lang="cs-CZ" sz="2400" u="sng" dirty="0" smtClean="0">
                <a:solidFill>
                  <a:schemeClr val="bg1"/>
                </a:solidFill>
              </a:rPr>
              <a:t>Dni</a:t>
            </a:r>
            <a:r>
              <a:rPr lang="cs-CZ" sz="2400" dirty="0" smtClean="0">
                <a:solidFill>
                  <a:schemeClr val="bg1"/>
                </a:solidFill>
              </a:rPr>
              <a:t> se prodlužoval</a:t>
            </a:r>
            <a:r>
              <a:rPr lang="cs-CZ" sz="2400" b="1" dirty="0" smtClean="0">
                <a:solidFill>
                  <a:srgbClr val="92D050"/>
                </a:solidFill>
              </a:rPr>
              <a:t>y</a:t>
            </a:r>
            <a:r>
              <a:rPr lang="cs-CZ" sz="2400" dirty="0" smtClean="0">
                <a:solidFill>
                  <a:schemeClr val="bg1"/>
                </a:solidFill>
              </a:rPr>
              <a:t>. Dvě </a:t>
            </a:r>
            <a:r>
              <a:rPr lang="cs-CZ" sz="2400" u="sng" dirty="0" smtClean="0">
                <a:solidFill>
                  <a:schemeClr val="bg1"/>
                </a:solidFill>
              </a:rPr>
              <a:t>dvojice </a:t>
            </a:r>
            <a:r>
              <a:rPr lang="cs-CZ" sz="2400" dirty="0" smtClean="0">
                <a:solidFill>
                  <a:schemeClr val="bg1"/>
                </a:solidFill>
              </a:rPr>
              <a:t>chlapců doběhl</a:t>
            </a:r>
            <a:r>
              <a:rPr lang="cs-CZ" sz="2400" b="1" dirty="0" smtClean="0">
                <a:solidFill>
                  <a:srgbClr val="92D050"/>
                </a:solidFill>
              </a:rPr>
              <a:t>y</a:t>
            </a:r>
            <a:r>
              <a:rPr lang="cs-CZ" sz="2400" dirty="0" smtClean="0">
                <a:solidFill>
                  <a:schemeClr val="bg1"/>
                </a:solidFill>
              </a:rPr>
              <a:t> do cíle. </a:t>
            </a:r>
            <a:r>
              <a:rPr lang="cs-CZ" sz="2400" u="sng" dirty="0" smtClean="0">
                <a:solidFill>
                  <a:schemeClr val="bg1"/>
                </a:solidFill>
              </a:rPr>
              <a:t>Koně</a:t>
            </a:r>
            <a:r>
              <a:rPr lang="cs-CZ" sz="2400" dirty="0" smtClean="0">
                <a:solidFill>
                  <a:schemeClr val="bg1"/>
                </a:solidFill>
              </a:rPr>
              <a:t> klusal</a:t>
            </a:r>
            <a:r>
              <a:rPr lang="cs-CZ" sz="2400" b="1" dirty="0" smtClean="0">
                <a:solidFill>
                  <a:srgbClr val="92D050"/>
                </a:solidFill>
              </a:rPr>
              <a:t>i</a:t>
            </a:r>
            <a:r>
              <a:rPr lang="cs-CZ" sz="2400" dirty="0" smtClean="0">
                <a:solidFill>
                  <a:schemeClr val="bg1"/>
                </a:solidFill>
              </a:rPr>
              <a:t>. </a:t>
            </a:r>
            <a:r>
              <a:rPr lang="cs-CZ" sz="2400" u="sng" dirty="0" smtClean="0">
                <a:solidFill>
                  <a:schemeClr val="bg1"/>
                </a:solidFill>
              </a:rPr>
              <a:t>Smečky</a:t>
            </a:r>
            <a:r>
              <a:rPr lang="cs-CZ" sz="2400" dirty="0" smtClean="0">
                <a:solidFill>
                  <a:schemeClr val="bg1"/>
                </a:solidFill>
              </a:rPr>
              <a:t> psů se hnal</a:t>
            </a:r>
            <a:r>
              <a:rPr lang="cs-CZ" sz="2400" b="1" dirty="0" smtClean="0">
                <a:solidFill>
                  <a:srgbClr val="92D050"/>
                </a:solidFill>
              </a:rPr>
              <a:t>y</a:t>
            </a:r>
            <a:r>
              <a:rPr lang="cs-CZ" sz="2400" dirty="0" smtClean="0">
                <a:solidFill>
                  <a:schemeClr val="bg1"/>
                </a:solidFill>
              </a:rPr>
              <a:t> k lesu. Přišl</a:t>
            </a:r>
            <a:r>
              <a:rPr lang="cs-CZ" sz="2400" b="1" dirty="0" smtClean="0">
                <a:solidFill>
                  <a:srgbClr val="92D050"/>
                </a:solidFill>
              </a:rPr>
              <a:t>i</a:t>
            </a:r>
            <a:r>
              <a:rPr lang="cs-CZ" sz="2400" dirty="0" smtClean="0">
                <a:solidFill>
                  <a:schemeClr val="bg1"/>
                </a:solidFill>
              </a:rPr>
              <a:t> a vyhrál</a:t>
            </a:r>
            <a:r>
              <a:rPr lang="cs-CZ" sz="2400" b="1" dirty="0" smtClean="0">
                <a:solidFill>
                  <a:srgbClr val="92D050"/>
                </a:solidFill>
              </a:rPr>
              <a:t>i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6146" name="Picture 2" descr="C:\Users\Iveta\AppData\Local\Microsoft\Windows\Temporary Internet Files\Content.IE5\SFLLTJFJ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6100" y="495300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3352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Procvičování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V lese rostl- jahody a maliny. Uprostřed louky se pásl- srnci, srny a jejich mláďata. Rodiče a jejich děti nakupoval- ve městě. Německo a Rakousko podepsal- dohodu. Děti a dospělí měl- přístup na závodiště. Vrány a havrani poletoval- nad polem. Koťata a kuřata běhal- po dvoře. Šelmy, dravci a plazi zaujal- návštěvníky ZOO. Některé účty Petr, Jan a Eliška nezaplatil-. Ruce a nohy se mu chvěl- únavou. Jehně a kůzlata spolu skotačil-.</a:t>
            </a:r>
          </a:p>
        </p:txBody>
      </p:sp>
      <p:pic>
        <p:nvPicPr>
          <p:cNvPr id="5122" name="Picture 2" descr="C:\Users\Iveta\AppData\Local\Microsoft\Windows\Temporary Internet Files\Content.IE5\EX1N9SWS\MC900434403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04664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87256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Řešení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V lese rostl</a:t>
            </a:r>
            <a:r>
              <a:rPr lang="cs-CZ" sz="2400" b="1" dirty="0" smtClean="0">
                <a:solidFill>
                  <a:srgbClr val="92D050"/>
                </a:solidFill>
              </a:rPr>
              <a:t>y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u="sng" dirty="0" smtClean="0">
                <a:solidFill>
                  <a:schemeClr val="bg1"/>
                </a:solidFill>
              </a:rPr>
              <a:t>jahody a maliny</a:t>
            </a:r>
            <a:r>
              <a:rPr lang="cs-CZ" sz="2400" dirty="0" smtClean="0">
                <a:solidFill>
                  <a:schemeClr val="bg1"/>
                </a:solidFill>
              </a:rPr>
              <a:t>. Uprostřed louky se pásl</a:t>
            </a:r>
            <a:r>
              <a:rPr lang="cs-CZ" sz="2400" b="1" dirty="0" smtClean="0">
                <a:solidFill>
                  <a:srgbClr val="92D050"/>
                </a:solidFill>
              </a:rPr>
              <a:t>i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u="sng" dirty="0" smtClean="0">
                <a:solidFill>
                  <a:schemeClr val="bg1"/>
                </a:solidFill>
              </a:rPr>
              <a:t>srnci, srny</a:t>
            </a:r>
            <a:r>
              <a:rPr lang="cs-CZ" sz="2400" dirty="0" smtClean="0">
                <a:solidFill>
                  <a:schemeClr val="bg1"/>
                </a:solidFill>
              </a:rPr>
              <a:t> a jejich </a:t>
            </a:r>
            <a:r>
              <a:rPr lang="cs-CZ" sz="2400" u="sng" dirty="0" smtClean="0">
                <a:solidFill>
                  <a:schemeClr val="bg1"/>
                </a:solidFill>
              </a:rPr>
              <a:t>mláďata</a:t>
            </a:r>
            <a:r>
              <a:rPr lang="cs-CZ" sz="2400" dirty="0" smtClean="0">
                <a:solidFill>
                  <a:schemeClr val="bg1"/>
                </a:solidFill>
              </a:rPr>
              <a:t>. </a:t>
            </a:r>
            <a:r>
              <a:rPr lang="cs-CZ" sz="2400" u="sng" dirty="0" smtClean="0">
                <a:solidFill>
                  <a:schemeClr val="bg1"/>
                </a:solidFill>
              </a:rPr>
              <a:t>Rodiče</a:t>
            </a:r>
            <a:r>
              <a:rPr lang="cs-CZ" sz="2400" dirty="0" smtClean="0">
                <a:solidFill>
                  <a:schemeClr val="bg1"/>
                </a:solidFill>
              </a:rPr>
              <a:t> a jejich </a:t>
            </a:r>
            <a:r>
              <a:rPr lang="cs-CZ" sz="2400" u="sng" dirty="0" smtClean="0">
                <a:solidFill>
                  <a:schemeClr val="bg1"/>
                </a:solidFill>
              </a:rPr>
              <a:t>děti</a:t>
            </a:r>
            <a:r>
              <a:rPr lang="cs-CZ" sz="2400" dirty="0" smtClean="0">
                <a:solidFill>
                  <a:schemeClr val="bg1"/>
                </a:solidFill>
              </a:rPr>
              <a:t> nakupoval</a:t>
            </a:r>
            <a:r>
              <a:rPr lang="cs-CZ" sz="2400" b="1" dirty="0" smtClean="0">
                <a:solidFill>
                  <a:srgbClr val="92D050"/>
                </a:solidFill>
              </a:rPr>
              <a:t>i</a:t>
            </a:r>
            <a:r>
              <a:rPr lang="cs-CZ" sz="2400" dirty="0" smtClean="0">
                <a:solidFill>
                  <a:schemeClr val="bg1"/>
                </a:solidFill>
              </a:rPr>
              <a:t> ve městě. </a:t>
            </a:r>
            <a:r>
              <a:rPr lang="cs-CZ" sz="2400" u="sng" dirty="0" smtClean="0">
                <a:solidFill>
                  <a:schemeClr val="bg1"/>
                </a:solidFill>
              </a:rPr>
              <a:t>Německo a Rakousko </a:t>
            </a:r>
            <a:r>
              <a:rPr lang="cs-CZ" sz="2400" dirty="0" smtClean="0">
                <a:solidFill>
                  <a:schemeClr val="bg1"/>
                </a:solidFill>
              </a:rPr>
              <a:t>podepsal</a:t>
            </a:r>
            <a:r>
              <a:rPr lang="cs-CZ" sz="2400" b="1" dirty="0" smtClean="0">
                <a:solidFill>
                  <a:srgbClr val="92D050"/>
                </a:solidFill>
              </a:rPr>
              <a:t>y</a:t>
            </a:r>
            <a:r>
              <a:rPr lang="cs-CZ" sz="2400" dirty="0" smtClean="0">
                <a:solidFill>
                  <a:schemeClr val="bg1"/>
                </a:solidFill>
              </a:rPr>
              <a:t> dohodu. </a:t>
            </a:r>
            <a:r>
              <a:rPr lang="cs-CZ" sz="2400" u="sng" dirty="0" smtClean="0">
                <a:solidFill>
                  <a:schemeClr val="bg1"/>
                </a:solidFill>
              </a:rPr>
              <a:t>Děti a dospělí </a:t>
            </a:r>
            <a:r>
              <a:rPr lang="cs-CZ" sz="2400" dirty="0" smtClean="0">
                <a:solidFill>
                  <a:schemeClr val="bg1"/>
                </a:solidFill>
              </a:rPr>
              <a:t>měl</a:t>
            </a:r>
            <a:r>
              <a:rPr lang="cs-CZ" sz="2400" b="1" dirty="0" smtClean="0">
                <a:solidFill>
                  <a:srgbClr val="92D050"/>
                </a:solidFill>
              </a:rPr>
              <a:t>i</a:t>
            </a:r>
            <a:r>
              <a:rPr lang="cs-CZ" sz="2400" dirty="0" smtClean="0">
                <a:solidFill>
                  <a:schemeClr val="bg1"/>
                </a:solidFill>
              </a:rPr>
              <a:t> přístup na závodiště. </a:t>
            </a:r>
            <a:r>
              <a:rPr lang="cs-CZ" sz="2400" u="sng" dirty="0" smtClean="0">
                <a:solidFill>
                  <a:schemeClr val="bg1"/>
                </a:solidFill>
              </a:rPr>
              <a:t>Vrány a havrani </a:t>
            </a:r>
            <a:r>
              <a:rPr lang="cs-CZ" sz="2400" dirty="0" smtClean="0">
                <a:solidFill>
                  <a:schemeClr val="bg1"/>
                </a:solidFill>
              </a:rPr>
              <a:t>poletoval</a:t>
            </a:r>
            <a:r>
              <a:rPr lang="cs-CZ" sz="2400" b="1" dirty="0" smtClean="0">
                <a:solidFill>
                  <a:srgbClr val="92D050"/>
                </a:solidFill>
              </a:rPr>
              <a:t>i</a:t>
            </a:r>
            <a:r>
              <a:rPr lang="cs-CZ" sz="2400" dirty="0" smtClean="0">
                <a:solidFill>
                  <a:schemeClr val="bg1"/>
                </a:solidFill>
              </a:rPr>
              <a:t> nad polem. </a:t>
            </a:r>
            <a:r>
              <a:rPr lang="cs-CZ" sz="2400" u="sng" dirty="0" smtClean="0">
                <a:solidFill>
                  <a:schemeClr val="bg1"/>
                </a:solidFill>
              </a:rPr>
              <a:t>Koťata a kuřata </a:t>
            </a:r>
            <a:r>
              <a:rPr lang="cs-CZ" sz="2400" dirty="0" smtClean="0">
                <a:solidFill>
                  <a:schemeClr val="bg1"/>
                </a:solidFill>
              </a:rPr>
              <a:t>běhal</a:t>
            </a:r>
            <a:r>
              <a:rPr lang="cs-CZ" sz="2400" b="1" dirty="0" smtClean="0">
                <a:solidFill>
                  <a:srgbClr val="92D050"/>
                </a:solidFill>
              </a:rPr>
              <a:t>a</a:t>
            </a:r>
            <a:r>
              <a:rPr lang="cs-CZ" sz="2400" dirty="0" smtClean="0">
                <a:solidFill>
                  <a:schemeClr val="bg1"/>
                </a:solidFill>
              </a:rPr>
              <a:t> po dvoře. </a:t>
            </a:r>
            <a:r>
              <a:rPr lang="cs-CZ" sz="2400" u="sng" dirty="0" smtClean="0">
                <a:solidFill>
                  <a:schemeClr val="bg1"/>
                </a:solidFill>
              </a:rPr>
              <a:t>Šelmy, dravci a plazi </a:t>
            </a:r>
            <a:r>
              <a:rPr lang="cs-CZ" sz="2400" dirty="0" smtClean="0">
                <a:solidFill>
                  <a:schemeClr val="bg1"/>
                </a:solidFill>
              </a:rPr>
              <a:t>zaujal</a:t>
            </a:r>
            <a:r>
              <a:rPr lang="cs-CZ" sz="2400" b="1" dirty="0" smtClean="0">
                <a:solidFill>
                  <a:srgbClr val="92D050"/>
                </a:solidFill>
              </a:rPr>
              <a:t>i</a:t>
            </a:r>
            <a:r>
              <a:rPr lang="cs-CZ" sz="2400" dirty="0" smtClean="0">
                <a:solidFill>
                  <a:schemeClr val="bg1"/>
                </a:solidFill>
              </a:rPr>
              <a:t> návštěvníky ZOO. Některé účty </a:t>
            </a:r>
            <a:r>
              <a:rPr lang="cs-CZ" sz="2400" u="sng" dirty="0" smtClean="0">
                <a:solidFill>
                  <a:schemeClr val="bg1"/>
                </a:solidFill>
              </a:rPr>
              <a:t>Petr, Jan a Eliška </a:t>
            </a:r>
            <a:r>
              <a:rPr lang="cs-CZ" sz="2400" dirty="0" smtClean="0">
                <a:solidFill>
                  <a:schemeClr val="bg1"/>
                </a:solidFill>
              </a:rPr>
              <a:t>nezaplatil</a:t>
            </a:r>
            <a:r>
              <a:rPr lang="cs-CZ" sz="2400" b="1" dirty="0" smtClean="0">
                <a:solidFill>
                  <a:srgbClr val="92D050"/>
                </a:solidFill>
              </a:rPr>
              <a:t>i</a:t>
            </a:r>
            <a:r>
              <a:rPr lang="cs-CZ" sz="2400" dirty="0" smtClean="0">
                <a:solidFill>
                  <a:schemeClr val="bg1"/>
                </a:solidFill>
              </a:rPr>
              <a:t>. </a:t>
            </a:r>
            <a:r>
              <a:rPr lang="cs-CZ" sz="2400" u="sng" dirty="0" smtClean="0">
                <a:solidFill>
                  <a:schemeClr val="bg1"/>
                </a:solidFill>
              </a:rPr>
              <a:t>Ruce a nohy </a:t>
            </a:r>
            <a:r>
              <a:rPr lang="cs-CZ" sz="2400" dirty="0" smtClean="0">
                <a:solidFill>
                  <a:schemeClr val="bg1"/>
                </a:solidFill>
              </a:rPr>
              <a:t>se mu chvěl</a:t>
            </a:r>
            <a:r>
              <a:rPr lang="cs-CZ" sz="2400" b="1" dirty="0" smtClean="0">
                <a:solidFill>
                  <a:srgbClr val="92D050"/>
                </a:solidFill>
              </a:rPr>
              <a:t>y</a:t>
            </a:r>
            <a:r>
              <a:rPr lang="cs-CZ" sz="2400" dirty="0" smtClean="0">
                <a:solidFill>
                  <a:schemeClr val="bg1"/>
                </a:solidFill>
              </a:rPr>
              <a:t> únavou. </a:t>
            </a:r>
            <a:r>
              <a:rPr lang="cs-CZ" sz="2400" u="sng" dirty="0" smtClean="0">
                <a:solidFill>
                  <a:schemeClr val="bg1"/>
                </a:solidFill>
              </a:rPr>
              <a:t>Jehně a kůzlata</a:t>
            </a:r>
            <a:r>
              <a:rPr lang="cs-CZ" sz="2400" dirty="0" smtClean="0">
                <a:solidFill>
                  <a:schemeClr val="bg1"/>
                </a:solidFill>
              </a:rPr>
              <a:t> spolu skotačil</a:t>
            </a:r>
            <a:r>
              <a:rPr lang="cs-CZ" sz="2400" b="1" dirty="0" smtClean="0">
                <a:solidFill>
                  <a:srgbClr val="92D050"/>
                </a:solidFill>
              </a:rPr>
              <a:t>y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5122" name="Picture 2" descr="C:\Users\Iveta\AppData\Local\Microsoft\Windows\Temporary Internet Files\Content.IE5\EX1N9SWS\MC900434403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04664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78860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Procvičování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Utopenci nám chutnal-. Sněhuláci pomalu tál-. Ledoborce vyrazil- vpřed. Železné nosiče zrezivěl-. Ukazatelé na silnicích byl- opraveni. Na nebi létal- papíroví draci. Strašáci v poli zaháněl- škůdce. Torpédoborci ničil- ponorky. Slanečci nám připadal- přesolení. Nosiči byl- z nákladů unaveni. Pečenáče nám vypadl- z talíře. Po obloze plul- bílí beránci.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7173" name="Picture 5" descr="C:\Users\Iveta\AppData\Local\Microsoft\Windows\Temporary Internet Files\Content.IE5\P55LK3WZ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76672"/>
            <a:ext cx="1206500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16236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Řešení 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u="sng" dirty="0" smtClean="0">
                <a:solidFill>
                  <a:schemeClr val="bg1"/>
                </a:solidFill>
              </a:rPr>
              <a:t>Utopenci</a:t>
            </a:r>
            <a:r>
              <a:rPr lang="cs-CZ" sz="2400" dirty="0" smtClean="0">
                <a:solidFill>
                  <a:schemeClr val="bg1"/>
                </a:solidFill>
              </a:rPr>
              <a:t> nám chutnal</a:t>
            </a:r>
            <a:r>
              <a:rPr lang="cs-CZ" sz="2400" b="1" dirty="0" smtClean="0">
                <a:solidFill>
                  <a:srgbClr val="00B050"/>
                </a:solidFill>
              </a:rPr>
              <a:t>i</a:t>
            </a:r>
            <a:r>
              <a:rPr lang="cs-CZ" sz="2400" dirty="0" smtClean="0">
                <a:solidFill>
                  <a:schemeClr val="bg1"/>
                </a:solidFill>
              </a:rPr>
              <a:t>. </a:t>
            </a:r>
            <a:r>
              <a:rPr lang="cs-CZ" sz="2400" u="sng" dirty="0" smtClean="0">
                <a:solidFill>
                  <a:schemeClr val="bg1"/>
                </a:solidFill>
              </a:rPr>
              <a:t>Sněhuláci</a:t>
            </a:r>
            <a:r>
              <a:rPr lang="cs-CZ" sz="2400" dirty="0" smtClean="0">
                <a:solidFill>
                  <a:schemeClr val="bg1"/>
                </a:solidFill>
              </a:rPr>
              <a:t> pomalu tál</a:t>
            </a:r>
            <a:r>
              <a:rPr lang="cs-CZ" sz="2400" b="1" dirty="0" smtClean="0">
                <a:solidFill>
                  <a:srgbClr val="92D050"/>
                </a:solidFill>
              </a:rPr>
              <a:t>i</a:t>
            </a:r>
            <a:r>
              <a:rPr lang="cs-CZ" sz="2400" dirty="0" smtClean="0">
                <a:solidFill>
                  <a:schemeClr val="bg1"/>
                </a:solidFill>
              </a:rPr>
              <a:t>. </a:t>
            </a:r>
            <a:r>
              <a:rPr lang="cs-CZ" sz="2400" u="sng" dirty="0" smtClean="0">
                <a:solidFill>
                  <a:schemeClr val="bg1"/>
                </a:solidFill>
              </a:rPr>
              <a:t>Ledoborce</a:t>
            </a:r>
            <a:r>
              <a:rPr lang="cs-CZ" sz="2400" dirty="0" smtClean="0">
                <a:solidFill>
                  <a:schemeClr val="bg1"/>
                </a:solidFill>
              </a:rPr>
              <a:t> vyrazil</a:t>
            </a:r>
            <a:r>
              <a:rPr lang="cs-CZ" sz="2400" b="1" dirty="0" smtClean="0">
                <a:solidFill>
                  <a:srgbClr val="92D050"/>
                </a:solidFill>
              </a:rPr>
              <a:t>y </a:t>
            </a:r>
            <a:r>
              <a:rPr lang="cs-CZ" sz="2400" dirty="0" smtClean="0">
                <a:solidFill>
                  <a:schemeClr val="bg1"/>
                </a:solidFill>
              </a:rPr>
              <a:t>vpřed. Železné </a:t>
            </a:r>
            <a:r>
              <a:rPr lang="cs-CZ" sz="2400" u="sng" dirty="0" smtClean="0">
                <a:solidFill>
                  <a:schemeClr val="bg1"/>
                </a:solidFill>
              </a:rPr>
              <a:t>nosiče </a:t>
            </a:r>
            <a:r>
              <a:rPr lang="cs-CZ" sz="2400" dirty="0" smtClean="0">
                <a:solidFill>
                  <a:schemeClr val="bg1"/>
                </a:solidFill>
              </a:rPr>
              <a:t>zrezivěl</a:t>
            </a:r>
            <a:r>
              <a:rPr lang="cs-CZ" sz="2400" b="1" dirty="0" smtClean="0">
                <a:solidFill>
                  <a:srgbClr val="92D050"/>
                </a:solidFill>
              </a:rPr>
              <a:t>y</a:t>
            </a:r>
            <a:r>
              <a:rPr lang="cs-CZ" sz="2400" dirty="0" smtClean="0">
                <a:solidFill>
                  <a:schemeClr val="bg1"/>
                </a:solidFill>
              </a:rPr>
              <a:t>. </a:t>
            </a:r>
            <a:r>
              <a:rPr lang="cs-CZ" sz="2400" u="sng" dirty="0" smtClean="0">
                <a:solidFill>
                  <a:schemeClr val="bg1"/>
                </a:solidFill>
              </a:rPr>
              <a:t>Ukazatelé</a:t>
            </a:r>
            <a:r>
              <a:rPr lang="cs-CZ" sz="2400" dirty="0" smtClean="0">
                <a:solidFill>
                  <a:schemeClr val="bg1"/>
                </a:solidFill>
              </a:rPr>
              <a:t> na silnicích byl</a:t>
            </a:r>
            <a:r>
              <a:rPr lang="cs-CZ" sz="2400" b="1" dirty="0" smtClean="0">
                <a:solidFill>
                  <a:srgbClr val="92D050"/>
                </a:solidFill>
              </a:rPr>
              <a:t>i </a:t>
            </a:r>
            <a:r>
              <a:rPr lang="cs-CZ" sz="2400" dirty="0" smtClean="0">
                <a:solidFill>
                  <a:schemeClr val="bg1"/>
                </a:solidFill>
              </a:rPr>
              <a:t>opraveni. Na nebi létal</a:t>
            </a:r>
            <a:r>
              <a:rPr lang="cs-CZ" sz="2400" b="1" dirty="0" smtClean="0">
                <a:solidFill>
                  <a:srgbClr val="92D050"/>
                </a:solidFill>
              </a:rPr>
              <a:t>i</a:t>
            </a:r>
            <a:r>
              <a:rPr lang="cs-CZ" sz="2400" dirty="0" smtClean="0">
                <a:solidFill>
                  <a:schemeClr val="bg1"/>
                </a:solidFill>
              </a:rPr>
              <a:t> papíroví </a:t>
            </a:r>
            <a:r>
              <a:rPr lang="cs-CZ" sz="2400" u="sng" dirty="0" smtClean="0">
                <a:solidFill>
                  <a:schemeClr val="bg1"/>
                </a:solidFill>
              </a:rPr>
              <a:t>draci.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u="sng" dirty="0" smtClean="0">
                <a:solidFill>
                  <a:schemeClr val="bg1"/>
                </a:solidFill>
              </a:rPr>
              <a:t>Strašáci</a:t>
            </a:r>
            <a:r>
              <a:rPr lang="cs-CZ" sz="2400" dirty="0" smtClean="0">
                <a:solidFill>
                  <a:schemeClr val="bg1"/>
                </a:solidFill>
              </a:rPr>
              <a:t> v poli zaháněl</a:t>
            </a:r>
            <a:r>
              <a:rPr lang="cs-CZ" sz="2400" b="1" dirty="0" smtClean="0">
                <a:solidFill>
                  <a:srgbClr val="92D050"/>
                </a:solidFill>
              </a:rPr>
              <a:t>i</a:t>
            </a:r>
            <a:r>
              <a:rPr lang="cs-CZ" sz="2400" dirty="0" smtClean="0">
                <a:solidFill>
                  <a:schemeClr val="bg1"/>
                </a:solidFill>
              </a:rPr>
              <a:t> škůdce. </a:t>
            </a:r>
            <a:r>
              <a:rPr lang="cs-CZ" sz="2400" u="sng" dirty="0" smtClean="0">
                <a:solidFill>
                  <a:schemeClr val="bg1"/>
                </a:solidFill>
              </a:rPr>
              <a:t>Torpédoborci </a:t>
            </a:r>
            <a:r>
              <a:rPr lang="cs-CZ" sz="2400" dirty="0" smtClean="0">
                <a:solidFill>
                  <a:schemeClr val="bg1"/>
                </a:solidFill>
              </a:rPr>
              <a:t>ničil</a:t>
            </a:r>
            <a:r>
              <a:rPr lang="cs-CZ" sz="2400" b="1" dirty="0" smtClean="0">
                <a:solidFill>
                  <a:srgbClr val="92D050"/>
                </a:solidFill>
              </a:rPr>
              <a:t>i</a:t>
            </a:r>
            <a:r>
              <a:rPr lang="cs-CZ" sz="2400" dirty="0" smtClean="0">
                <a:solidFill>
                  <a:schemeClr val="bg1"/>
                </a:solidFill>
              </a:rPr>
              <a:t> ponorky. </a:t>
            </a:r>
            <a:r>
              <a:rPr lang="cs-CZ" sz="2400" u="sng" dirty="0" smtClean="0">
                <a:solidFill>
                  <a:schemeClr val="bg1"/>
                </a:solidFill>
              </a:rPr>
              <a:t>Slanečci</a:t>
            </a:r>
            <a:r>
              <a:rPr lang="cs-CZ" sz="2400" dirty="0" smtClean="0">
                <a:solidFill>
                  <a:schemeClr val="bg1"/>
                </a:solidFill>
              </a:rPr>
              <a:t> nám připadal</a:t>
            </a:r>
            <a:r>
              <a:rPr lang="cs-CZ" sz="2400" b="1" dirty="0" smtClean="0">
                <a:solidFill>
                  <a:srgbClr val="92D050"/>
                </a:solidFill>
              </a:rPr>
              <a:t>i</a:t>
            </a:r>
            <a:r>
              <a:rPr lang="cs-CZ" sz="2400" dirty="0" smtClean="0">
                <a:solidFill>
                  <a:schemeClr val="bg1"/>
                </a:solidFill>
              </a:rPr>
              <a:t> přesolení. </a:t>
            </a:r>
            <a:r>
              <a:rPr lang="cs-CZ" sz="2400" u="sng" dirty="0" smtClean="0">
                <a:solidFill>
                  <a:schemeClr val="bg1"/>
                </a:solidFill>
              </a:rPr>
              <a:t>Nosiči </a:t>
            </a:r>
            <a:r>
              <a:rPr lang="cs-CZ" sz="2400" dirty="0" smtClean="0">
                <a:solidFill>
                  <a:schemeClr val="bg1"/>
                </a:solidFill>
              </a:rPr>
              <a:t>byl</a:t>
            </a:r>
            <a:r>
              <a:rPr lang="cs-CZ" sz="2400" b="1" dirty="0" smtClean="0">
                <a:solidFill>
                  <a:srgbClr val="92D050"/>
                </a:solidFill>
              </a:rPr>
              <a:t>i</a:t>
            </a:r>
            <a:r>
              <a:rPr lang="cs-CZ" sz="2400" dirty="0" smtClean="0">
                <a:solidFill>
                  <a:schemeClr val="bg1"/>
                </a:solidFill>
              </a:rPr>
              <a:t> z nákladů unaveni. </a:t>
            </a:r>
            <a:r>
              <a:rPr lang="cs-CZ" sz="2400" u="sng" dirty="0" smtClean="0">
                <a:solidFill>
                  <a:schemeClr val="bg1"/>
                </a:solidFill>
              </a:rPr>
              <a:t>Pečenáče</a:t>
            </a:r>
            <a:r>
              <a:rPr lang="cs-CZ" sz="2400" dirty="0" smtClean="0">
                <a:solidFill>
                  <a:schemeClr val="bg1"/>
                </a:solidFill>
              </a:rPr>
              <a:t> nám vypadl</a:t>
            </a:r>
            <a:r>
              <a:rPr lang="cs-CZ" sz="2400" b="1" dirty="0" smtClean="0">
                <a:solidFill>
                  <a:srgbClr val="92D050"/>
                </a:solidFill>
              </a:rPr>
              <a:t>y</a:t>
            </a:r>
            <a:r>
              <a:rPr lang="cs-CZ" sz="2400" dirty="0" smtClean="0">
                <a:solidFill>
                  <a:schemeClr val="bg1"/>
                </a:solidFill>
              </a:rPr>
              <a:t> z talíře. Po obloze plul</a:t>
            </a:r>
            <a:r>
              <a:rPr lang="cs-CZ" sz="2400" b="1" dirty="0" smtClean="0">
                <a:solidFill>
                  <a:srgbClr val="92D050"/>
                </a:solidFill>
              </a:rPr>
              <a:t>i</a:t>
            </a:r>
            <a:r>
              <a:rPr lang="cs-CZ" sz="2400" dirty="0" smtClean="0">
                <a:solidFill>
                  <a:schemeClr val="bg1"/>
                </a:solidFill>
              </a:rPr>
              <a:t> bílí </a:t>
            </a:r>
            <a:r>
              <a:rPr lang="cs-CZ" sz="2400" u="sng" dirty="0" smtClean="0">
                <a:solidFill>
                  <a:schemeClr val="bg1"/>
                </a:solidFill>
              </a:rPr>
              <a:t>beránci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7173" name="Picture 5" descr="C:\Users\Iveta\AppData\Local\Microsoft\Windows\Temporary Internet Files\Content.IE5\P55LK3WZ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76672"/>
            <a:ext cx="1206500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07142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75724"/>
            <a:ext cx="7739019" cy="924475"/>
          </a:xfrm>
        </p:spPr>
        <p:txBody>
          <a:bodyPr>
            <a:normAutofit/>
          </a:bodyPr>
          <a:lstStyle/>
          <a:p>
            <a:pPr algn="l"/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7"/>
            <a:ext cx="8229600" cy="2592287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Vlastní zdroj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Microsoft PowerPoint 2010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Držitel licence 2.základní škola v Rakovníku, Husovo náměstí 3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6920938"/>
      </p:ext>
    </p:extLst>
  </p:cSld>
  <p:clrMapOvr>
    <a:masterClrMapping/>
  </p:clrMapOvr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131</TotalTime>
  <Words>730</Words>
  <Application>Microsoft Office PowerPoint</Application>
  <PresentationFormat>Předvádění na obrazovce (4:3)</PresentationFormat>
  <Paragraphs>73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Summer</vt:lpstr>
      <vt:lpstr>Prezentace aplikace PowerPoint</vt:lpstr>
      <vt:lpstr>Anotace :</vt:lpstr>
      <vt:lpstr>Shoda podmětu s přísudkem - opakování</vt:lpstr>
      <vt:lpstr>Shoda podmětu s přísudkem</vt:lpstr>
      <vt:lpstr>Shoda podmětu s přísudkem</vt:lpstr>
      <vt:lpstr>Shoda přísudku s několikanásobným podmětem</vt:lpstr>
      <vt:lpstr>Procvičování</vt:lpstr>
      <vt:lpstr>Řešení</vt:lpstr>
      <vt:lpstr>Procvičování</vt:lpstr>
      <vt:lpstr>Řešení</vt:lpstr>
      <vt:lpstr>Procvičování</vt:lpstr>
      <vt:lpstr>Řešení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Iveta</dc:creator>
  <cp:lastModifiedBy>Iveta</cp:lastModifiedBy>
  <cp:revision>14</cp:revision>
  <dcterms:created xsi:type="dcterms:W3CDTF">2013-04-23T18:24:43Z</dcterms:created>
  <dcterms:modified xsi:type="dcterms:W3CDTF">2013-04-23T20:36:38Z</dcterms:modified>
</cp:coreProperties>
</file>