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8" r:id="rId4"/>
    <p:sldId id="259" r:id="rId5"/>
    <p:sldId id="260" r:id="rId6"/>
    <p:sldId id="261" r:id="rId7"/>
    <p:sldId id="25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EFE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1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CC121-D1E1-451D-A8ED-A92FDAE70FE0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4F0E-0019-40E7-BF64-F1BB461DE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CC121-D1E1-451D-A8ED-A92FDAE70FE0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4F0E-0019-40E7-BF64-F1BB461DE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CC121-D1E1-451D-A8ED-A92FDAE70FE0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4F0E-0019-40E7-BF64-F1BB461DE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CC121-D1E1-451D-A8ED-A92FDAE70FE0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4F0E-0019-40E7-BF64-F1BB461DE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CC121-D1E1-451D-A8ED-A92FDAE70FE0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4F0E-0019-40E7-BF64-F1BB461DE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CC121-D1E1-451D-A8ED-A92FDAE70FE0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4F0E-0019-40E7-BF64-F1BB461DE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CC121-D1E1-451D-A8ED-A92FDAE70FE0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4F0E-0019-40E7-BF64-F1BB461DE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CC121-D1E1-451D-A8ED-A92FDAE70FE0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4F0E-0019-40E7-BF64-F1BB461DE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CC121-D1E1-451D-A8ED-A92FDAE70FE0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4F0E-0019-40E7-BF64-F1BB461DE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CC121-D1E1-451D-A8ED-A92FDAE70FE0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4F0E-0019-40E7-BF64-F1BB461DE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CC121-D1E1-451D-A8ED-A92FDAE70FE0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4F0E-0019-40E7-BF64-F1BB461DE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9CC121-D1E1-451D-A8ED-A92FDAE70FE0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754F0E-0019-40E7-BF64-F1BB461DE3C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Gro%C3%9Fglockner_from_South.jpg" TargetMode="External"/><Relationship Id="rId3" Type="http://schemas.openxmlformats.org/officeDocument/2006/relationships/hyperlink" Target="http://commons.wikimedia.org/wiki/Austria" TargetMode="External"/><Relationship Id="rId7" Type="http://schemas.openxmlformats.org/officeDocument/2006/relationships/hyperlink" Target="http://commons.wikimedia.org/wiki/File:Bergstation_Asitzbahn_Leogang_(Winter).jpg" TargetMode="External"/><Relationship Id="rId2" Type="http://schemas.openxmlformats.org/officeDocument/2006/relationships/hyperlink" Target="http://commons.wikimedia.org/wiki/File:EU_location_AUT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Sch%C3%B6nbrunn01.jpg" TargetMode="External"/><Relationship Id="rId5" Type="http://schemas.openxmlformats.org/officeDocument/2006/relationships/hyperlink" Target="http://cs.wikipedia.org/wiki/Soubor:Austria-Hungary_map_cs.svg" TargetMode="External"/><Relationship Id="rId10" Type="http://schemas.openxmlformats.org/officeDocument/2006/relationships/hyperlink" Target="http://commons.wikimedia.org/wiki/File:Mozart_House_-_Salzburg.jpg" TargetMode="External"/><Relationship Id="rId4" Type="http://schemas.openxmlformats.org/officeDocument/2006/relationships/hyperlink" Target="http://commons.wikimedia.org/wiki/File:Au-map.png" TargetMode="External"/><Relationship Id="rId9" Type="http://schemas.openxmlformats.org/officeDocument/2006/relationships/hyperlink" Target="http://commons.wikimedia.org/wiki/File:Hallstatt_300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1691680" y="2060848"/>
            <a:ext cx="6766520" cy="230425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2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2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cs-CZ" sz="2000" b="0" i="0" u="none" strike="noStrike" kern="1200" cap="all" spc="0" normalizeH="0" baseline="0" noProof="0" dirty="0">
              <a:ln>
                <a:noFill/>
              </a:ln>
              <a:solidFill>
                <a:schemeClr val="accent5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691680" y="4797152"/>
            <a:ext cx="5968752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74320" marR="0" lvl="0" indent="-228600" algn="ctr" defTabSz="449263" rtl="0" eaLnBrk="1" fontAlgn="base" latinLnBrk="0" hangingPunct="0">
              <a:lnSpc>
                <a:spcPct val="8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/>
            </a:pPr>
            <a:r>
              <a:rPr kumimoji="0" 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MS Gothic" charset="-128"/>
                <a:cs typeface="Times New Roman" pitchFamily="18" charset="0"/>
              </a:rPr>
              <a:t>Autorem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MS Gothic" charset="-128"/>
                <a:cs typeface="Times New Roman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MS Gothic" charset="-128"/>
                <a:cs typeface="Times New Roman" pitchFamily="18" charset="0"/>
              </a:rPr>
              <a:t>materiálu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MS Gothic" charset="-128"/>
                <a:cs typeface="Times New Roman" pitchFamily="18" charset="0"/>
              </a:rPr>
              <a:t> a </a:t>
            </a:r>
            <a:r>
              <a:rPr kumimoji="0" 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MS Gothic" charset="-128"/>
                <a:cs typeface="Times New Roman" pitchFamily="18" charset="0"/>
              </a:rPr>
              <a:t>všech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MS Gothic" charset="-128"/>
                <a:cs typeface="Times New Roman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MS Gothic" charset="-128"/>
                <a:cs typeface="Times New Roman" pitchFamily="18" charset="0"/>
              </a:rPr>
              <a:t>jeho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MS Gothic" charset="-128"/>
                <a:cs typeface="Times New Roman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MS Gothic" charset="-128"/>
                <a:cs typeface="Times New Roman" pitchFamily="18" charset="0"/>
              </a:rPr>
              <a:t>částí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MS Gothic" charset="-128"/>
                <a:cs typeface="Times New Roman" pitchFamily="18" charset="0"/>
              </a:rPr>
              <a:t>, </a:t>
            </a:r>
            <a:r>
              <a:rPr kumimoji="0" 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MS Gothic" charset="-128"/>
                <a:cs typeface="Times New Roman" pitchFamily="18" charset="0"/>
              </a:rPr>
              <a:t>není-li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MS Gothic" charset="-128"/>
                <a:cs typeface="Times New Roman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MS Gothic" charset="-128"/>
                <a:cs typeface="Times New Roman" pitchFamily="18" charset="0"/>
              </a:rPr>
              <a:t>uvedeno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MS Gothic" charset="-128"/>
                <a:cs typeface="Times New Roman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MS Gothic" charset="-128"/>
                <a:cs typeface="Times New Roman" pitchFamily="18" charset="0"/>
              </a:rPr>
              <a:t>jinak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MS Gothic" charset="-128"/>
                <a:cs typeface="Times New Roman" pitchFamily="18" charset="0"/>
              </a:rPr>
              <a:t>, je Mgr. </a:t>
            </a: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MS Gothic" charset="-128"/>
                <a:cs typeface="Times New Roman" pitchFamily="18" charset="0"/>
              </a:rPr>
              <a:t>Marcela </a:t>
            </a:r>
            <a:r>
              <a:rPr kumimoji="0" lang="cs-CZ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MS Gothic" charset="-128"/>
                <a:cs typeface="Times New Roman" pitchFamily="18" charset="0"/>
              </a:rPr>
              <a:t>Hádková</a:t>
            </a: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MS Gothic" charset="-128"/>
              <a:cs typeface="Times New Roman" pitchFamily="18" charset="0"/>
            </a:endParaRPr>
          </a:p>
          <a:p>
            <a:pPr marL="274320" marR="0" lvl="0" indent="-22860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tx1"/>
              </a:buClr>
              <a:buSzPct val="80000"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76672"/>
            <a:ext cx="5751512" cy="1408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7" name="Obdélník 6"/>
          <p:cNvSpPr/>
          <p:nvPr/>
        </p:nvSpPr>
        <p:spPr>
          <a:xfrm>
            <a:off x="1619672" y="2420888"/>
            <a:ext cx="66247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Název školy	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Plavská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škola</a:t>
            </a:r>
            <a:b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Autor		Mgr. Marcela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Hádková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Název	             	VY_32_INOVACE_13_Vl5_Rakousko</a:t>
            </a:r>
            <a:b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Téma		Rakousko</a:t>
            </a:r>
            <a:b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Číslo projektu</a:t>
            </a:r>
            <a:r>
              <a:rPr lang="cs-CZ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mtClean="0"/>
              <a:t>CZ.1.07/1.4.00/21.1135</a:t>
            </a:r>
          </a:p>
          <a:p>
            <a:endParaRPr lang="cs-CZ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Anotace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určená k výkladu nového tématu určená pro společnou práci s využitím interaktivní tabule.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5616624" cy="86409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RAKOUSKO</a:t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(Rakouská republika)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Österreich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 descr="800px-EU_location_AUT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7953" t="11358" r="29291" b="5679"/>
          <a:stretch>
            <a:fillRect/>
          </a:stretch>
        </p:blipFill>
        <p:spPr>
          <a:xfrm>
            <a:off x="5940152" y="476672"/>
            <a:ext cx="2318877" cy="2730809"/>
          </a:xfrm>
        </p:spPr>
      </p:pic>
      <p:pic>
        <p:nvPicPr>
          <p:cNvPr id="5" name="Obrázek 4" descr="Au-ma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3662" y="1772816"/>
            <a:ext cx="3821390" cy="4104456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6156176" y="692696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Umístění Rakouska </a:t>
            </a:r>
          </a:p>
          <a:p>
            <a:pPr algn="ctr"/>
            <a:r>
              <a:rPr lang="cs-CZ" sz="1400" b="1" dirty="0" smtClean="0"/>
              <a:t>v Evropě</a:t>
            </a:r>
            <a:endParaRPr lang="cs-CZ" sz="1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699792" y="2276872"/>
            <a:ext cx="1656184" cy="2923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300" b="1" dirty="0" smtClean="0">
                <a:latin typeface="Times New Roman" pitchFamily="18" charset="0"/>
                <a:cs typeface="Times New Roman" pitchFamily="18" charset="0"/>
              </a:rPr>
              <a:t>Česká republika</a:t>
            </a:r>
            <a:endParaRPr lang="cs-CZ" sz="13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043608" y="2636912"/>
            <a:ext cx="1152128" cy="2923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300" b="1" dirty="0" smtClean="0">
                <a:latin typeface="Times New Roman" pitchFamily="18" charset="0"/>
                <a:cs typeface="Times New Roman" pitchFamily="18" charset="0"/>
              </a:rPr>
              <a:t>Německo</a:t>
            </a:r>
            <a:endParaRPr lang="cs-CZ" sz="13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43608" y="5013176"/>
            <a:ext cx="1224136" cy="2923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300" b="1" dirty="0" smtClean="0">
                <a:latin typeface="Times New Roman" pitchFamily="18" charset="0"/>
                <a:cs typeface="Times New Roman" pitchFamily="18" charset="0"/>
              </a:rPr>
              <a:t>Itálie</a:t>
            </a:r>
            <a:endParaRPr lang="cs-CZ" sz="13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915816" y="4797152"/>
            <a:ext cx="1008112" cy="2923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300" b="1" dirty="0" smtClean="0">
                <a:latin typeface="Times New Roman" pitchFamily="18" charset="0"/>
                <a:cs typeface="Times New Roman" pitchFamily="18" charset="0"/>
              </a:rPr>
              <a:t>Slovinsko</a:t>
            </a:r>
            <a:endParaRPr lang="cs-CZ" sz="13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211960" y="4293096"/>
            <a:ext cx="1152128" cy="2923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300" b="1" dirty="0" smtClean="0">
                <a:latin typeface="Times New Roman" pitchFamily="18" charset="0"/>
                <a:cs typeface="Times New Roman" pitchFamily="18" charset="0"/>
              </a:rPr>
              <a:t>Maďarsko</a:t>
            </a:r>
            <a:endParaRPr lang="cs-CZ" sz="13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23528" y="4365104"/>
            <a:ext cx="936104" cy="2616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100" b="1" dirty="0" smtClean="0">
                <a:latin typeface="Times New Roman" pitchFamily="18" charset="0"/>
                <a:cs typeface="Times New Roman" pitchFamily="18" charset="0"/>
              </a:rPr>
              <a:t>Švýcarsko</a:t>
            </a:r>
            <a:endParaRPr lang="cs-CZ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79512" y="3429000"/>
            <a:ext cx="1008112" cy="2308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900" b="1" dirty="0" smtClean="0">
                <a:latin typeface="Times New Roman" pitchFamily="18" charset="0"/>
                <a:cs typeface="Times New Roman" pitchFamily="18" charset="0"/>
              </a:rPr>
              <a:t>Lichtenštejnsko</a:t>
            </a:r>
            <a:endParaRPr lang="cs-CZ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499992" y="3140968"/>
            <a:ext cx="936104" cy="2616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100" b="1" dirty="0" smtClean="0">
                <a:latin typeface="Times New Roman" pitchFamily="18" charset="0"/>
                <a:cs typeface="Times New Roman" pitchFamily="18" charset="0"/>
              </a:rPr>
              <a:t>Slovensko</a:t>
            </a:r>
            <a:endParaRPr lang="cs-CZ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043608" y="6021288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S kterými státy Rakousko sousedí? </a:t>
            </a:r>
          </a:p>
          <a:p>
            <a:pPr algn="ctr"/>
            <a:r>
              <a:rPr lang="cs-CZ" sz="1400" dirty="0" smtClean="0"/>
              <a:t>(ukaž je na mapě)</a:t>
            </a:r>
            <a:endParaRPr lang="cs-CZ" sz="1400" dirty="0"/>
          </a:p>
        </p:txBody>
      </p:sp>
      <p:cxnSp>
        <p:nvCxnSpPr>
          <p:cNvPr id="18" name="Přímá spojovací šipka 17"/>
          <p:cNvCxnSpPr/>
          <p:nvPr/>
        </p:nvCxnSpPr>
        <p:spPr>
          <a:xfrm flipV="1">
            <a:off x="3851920" y="2348880"/>
            <a:ext cx="3456384" cy="864096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5508104" y="3501008"/>
            <a:ext cx="30963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Počet obyvatel:	8 miliónů</a:t>
            </a:r>
          </a:p>
          <a:p>
            <a:r>
              <a:rPr lang="cs-CZ" sz="1600" dirty="0" smtClean="0"/>
              <a:t>Úřední jazyk:	němčina</a:t>
            </a:r>
          </a:p>
          <a:p>
            <a:r>
              <a:rPr lang="cs-CZ" sz="1600" dirty="0" smtClean="0"/>
              <a:t>Rakousko je </a:t>
            </a:r>
            <a:r>
              <a:rPr lang="cs-CZ" sz="1600" b="1" dirty="0" smtClean="0"/>
              <a:t>republikou</a:t>
            </a:r>
            <a:r>
              <a:rPr lang="cs-CZ" sz="1600" dirty="0" smtClean="0"/>
              <a:t> (má                        9 spolkových zemí)</a:t>
            </a:r>
          </a:p>
          <a:p>
            <a:r>
              <a:rPr lang="cs-CZ" sz="1600" dirty="0" smtClean="0"/>
              <a:t>Rakousko je </a:t>
            </a:r>
            <a:r>
              <a:rPr lang="cs-CZ" sz="1600" b="1" dirty="0" smtClean="0"/>
              <a:t>neutrální zemí </a:t>
            </a:r>
            <a:r>
              <a:rPr lang="cs-CZ" sz="1600" dirty="0" smtClean="0"/>
              <a:t>(není členem NATO, je členem EU</a:t>
            </a:r>
            <a:endParaRPr lang="cs-CZ" sz="1600" b="1" dirty="0" smtClean="0"/>
          </a:p>
          <a:p>
            <a:r>
              <a:rPr lang="cs-CZ" sz="1600" dirty="0" smtClean="0"/>
              <a:t>Hlavní město:	</a:t>
            </a:r>
            <a:r>
              <a:rPr lang="cs-CZ" sz="1600" b="1" dirty="0" smtClean="0"/>
              <a:t>Vídeň</a:t>
            </a:r>
          </a:p>
          <a:p>
            <a:endParaRPr lang="cs-CZ" sz="1600" b="1" dirty="0" smtClean="0"/>
          </a:p>
          <a:p>
            <a:r>
              <a:rPr lang="cs-CZ" sz="1600" dirty="0" smtClean="0"/>
              <a:t>Státní vlajka:</a:t>
            </a:r>
            <a:endParaRPr lang="cs-CZ" sz="16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635896" y="3501008"/>
            <a:ext cx="648072" cy="261610"/>
          </a:xfrm>
          <a:prstGeom prst="rect">
            <a:avLst/>
          </a:prstGeom>
          <a:solidFill>
            <a:srgbClr val="FDEFE3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100" b="1" dirty="0" smtClean="0">
                <a:latin typeface="Times New Roman" pitchFamily="18" charset="0"/>
                <a:cs typeface="Times New Roman" pitchFamily="18" charset="0"/>
              </a:rPr>
              <a:t>Vídeň</a:t>
            </a:r>
            <a:endParaRPr lang="cs-CZ" sz="11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" name="Zástupný symbol pro obsah 3" descr="Flag_of_Austria.sv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48264" y="5373216"/>
            <a:ext cx="1143000" cy="762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dirty="0" smtClean="0"/>
              <a:t>! </a:t>
            </a:r>
            <a:r>
              <a:rPr lang="cs-CZ" sz="2000" b="1" dirty="0" smtClean="0"/>
              <a:t>S Rakouskem máme společnou historii </a:t>
            </a:r>
            <a:r>
              <a:rPr lang="cs-CZ" sz="2000" dirty="0" smtClean="0"/>
              <a:t>– byli jsme společně s ním a dalšími zeměmi součástí velkého státu zvaného habsburská monarchie, později </a:t>
            </a:r>
            <a:r>
              <a:rPr lang="cs-CZ" sz="2000" dirty="0" err="1" smtClean="0"/>
              <a:t>Rakouska</a:t>
            </a:r>
            <a:r>
              <a:rPr lang="cs-CZ" sz="2000" dirty="0" smtClean="0"/>
              <a:t>-Uherska, až do roku 1918 (do vzniku Československa)!</a:t>
            </a:r>
            <a:endParaRPr lang="cs-CZ" sz="2000" dirty="0"/>
          </a:p>
        </p:txBody>
      </p:sp>
      <p:pic>
        <p:nvPicPr>
          <p:cNvPr id="8" name="Zástupný symbol pro obsah 7" descr="120px-Rakousko-Uhersko_1910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95073" y="2132856"/>
            <a:ext cx="4377127" cy="3384376"/>
          </a:xfrm>
        </p:spPr>
      </p:pic>
      <p:sp>
        <p:nvSpPr>
          <p:cNvPr id="9" name="TextovéPole 8"/>
          <p:cNvSpPr txBox="1"/>
          <p:nvPr/>
        </p:nvSpPr>
        <p:spPr>
          <a:xfrm>
            <a:off x="1259632" y="5589240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Takto vypadala mapa </a:t>
            </a:r>
            <a:r>
              <a:rPr lang="cs-CZ" dirty="0" err="1" smtClean="0"/>
              <a:t>Rakouska</a:t>
            </a:r>
            <a:r>
              <a:rPr lang="cs-CZ" dirty="0" smtClean="0"/>
              <a:t>-Uherska přibližně před sto lety – nalezneš v ní Českou republiku a Rakousko?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39552" y="404664"/>
            <a:ext cx="66247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Povrch Rakouska </a:t>
            </a:r>
            <a:r>
              <a:rPr lang="cs-CZ" dirty="0" smtClean="0"/>
              <a:t>– většinu tvoří velehorské </a:t>
            </a:r>
            <a:r>
              <a:rPr lang="cs-CZ" b="1" dirty="0" smtClean="0"/>
              <a:t>Alpy </a:t>
            </a:r>
            <a:r>
              <a:rPr lang="cs-CZ" dirty="0" smtClean="0"/>
              <a:t>(krásná jezera, lyžařská střediska)</a:t>
            </a:r>
          </a:p>
          <a:p>
            <a:r>
              <a:rPr lang="cs-CZ" dirty="0" smtClean="0"/>
              <a:t>(nejvyšší horou je </a:t>
            </a:r>
            <a:r>
              <a:rPr lang="cs-CZ" b="1" dirty="0" smtClean="0"/>
              <a:t>Grossglockner</a:t>
            </a:r>
            <a:r>
              <a:rPr lang="cs-CZ" dirty="0" smtClean="0"/>
              <a:t> – 3797 m </a:t>
            </a:r>
            <a:r>
              <a:rPr lang="cs-CZ" dirty="0" err="1" smtClean="0"/>
              <a:t>n.m</a:t>
            </a:r>
            <a:r>
              <a:rPr lang="cs-CZ" dirty="0" smtClean="0"/>
              <a:t>.)</a:t>
            </a:r>
            <a:endParaRPr lang="cs-CZ" dirty="0"/>
          </a:p>
        </p:txBody>
      </p:sp>
      <p:pic>
        <p:nvPicPr>
          <p:cNvPr id="6" name="Obrázek 5" descr="Großglockner_from_Sout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484784"/>
            <a:ext cx="3168352" cy="2376913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683568" y="4005064"/>
            <a:ext cx="79208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Vodstvo:</a:t>
            </a:r>
            <a:r>
              <a:rPr lang="cs-CZ" dirty="0" smtClean="0"/>
              <a:t> 	nejdelší řeka Dunaj (protéká Rakouskem i samotnou Vídní od západu                 k východu)</a:t>
            </a:r>
          </a:p>
          <a:p>
            <a:r>
              <a:rPr lang="cs-CZ" b="1" dirty="0" smtClean="0"/>
              <a:t>Zemědělství</a:t>
            </a:r>
            <a:r>
              <a:rPr lang="cs-CZ" dirty="0" smtClean="0"/>
              <a:t>: pouze v okolí Vídně a na východě – obiloviny, zelenina, ovoce, vinná réva, v podhorských oblastech hospodářská zvířata</a:t>
            </a:r>
          </a:p>
          <a:p>
            <a:r>
              <a:rPr lang="cs-CZ" b="1" dirty="0" smtClean="0"/>
              <a:t>Průmysl</a:t>
            </a:r>
            <a:r>
              <a:rPr lang="cs-CZ" dirty="0" smtClean="0"/>
              <a:t>:  dřevozpracující (polovinu země pokrývají lesy), těžba soli (Solná komora)</a:t>
            </a:r>
          </a:p>
          <a:p>
            <a:r>
              <a:rPr lang="cs-CZ" b="1" dirty="0" smtClean="0"/>
              <a:t>Velká města</a:t>
            </a:r>
            <a:r>
              <a:rPr lang="cs-CZ" dirty="0" smtClean="0"/>
              <a:t>: </a:t>
            </a:r>
            <a:r>
              <a:rPr lang="cs-CZ" b="1" dirty="0" smtClean="0"/>
              <a:t>Linec, Salzburg </a:t>
            </a:r>
            <a:r>
              <a:rPr lang="cs-CZ" dirty="0" smtClean="0"/>
              <a:t>(rodiště hudebního skladatele Wolfganga Amadea Mozarta), </a:t>
            </a:r>
            <a:r>
              <a:rPr lang="cs-CZ" b="1" dirty="0" smtClean="0"/>
              <a:t>Graz, Innsbruck, </a:t>
            </a:r>
            <a:r>
              <a:rPr lang="cs-CZ" b="1" dirty="0" err="1" smtClean="0"/>
              <a:t>Klagenfurt</a:t>
            </a:r>
            <a:r>
              <a:rPr lang="cs-CZ" b="1" dirty="0" smtClean="0"/>
              <a:t> </a:t>
            </a:r>
            <a:r>
              <a:rPr lang="cs-CZ" dirty="0" smtClean="0"/>
              <a:t>(nalezneš je všechna na mapě?)</a:t>
            </a:r>
          </a:p>
          <a:p>
            <a:endParaRPr lang="cs-CZ" dirty="0"/>
          </a:p>
        </p:txBody>
      </p:sp>
      <p:pic>
        <p:nvPicPr>
          <p:cNvPr id="8" name="Obrázek 7" descr="800px-Bergstation_Asitzbahn_Leogang_(Wint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1999" y="1484784"/>
            <a:ext cx="3192355" cy="2394266"/>
          </a:xfrm>
          <a:prstGeom prst="rect">
            <a:avLst/>
          </a:prstGeom>
        </p:spPr>
      </p:pic>
      <p:cxnSp>
        <p:nvCxnSpPr>
          <p:cNvPr id="10" name="Přímá spojovací šipka 9"/>
          <p:cNvCxnSpPr/>
          <p:nvPr/>
        </p:nvCxnSpPr>
        <p:spPr>
          <a:xfrm flipH="1">
            <a:off x="2123728" y="1340768"/>
            <a:ext cx="720080" cy="64807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800px-Schönbrunn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476672"/>
            <a:ext cx="3456384" cy="2592288"/>
          </a:xfrm>
          <a:prstGeom prst="rect">
            <a:avLst/>
          </a:prstGeom>
        </p:spPr>
      </p:pic>
      <p:pic>
        <p:nvPicPr>
          <p:cNvPr id="7" name="Obrázek 6" descr="Hallstatt_3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3573016"/>
            <a:ext cx="3779912" cy="2362445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1331640" y="3140968"/>
            <a:ext cx="2880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Zámek </a:t>
            </a:r>
            <a:r>
              <a:rPr lang="cs-CZ" sz="1400" b="1" dirty="0" err="1" smtClean="0"/>
              <a:t>Schönbrunn</a:t>
            </a:r>
            <a:r>
              <a:rPr lang="cs-CZ" sz="1400" b="1" dirty="0" smtClean="0"/>
              <a:t> ve Vídni</a:t>
            </a:r>
            <a:endParaRPr lang="cs-CZ" sz="1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15616" y="6021288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Jedno z nejkrásnějších městeček Rakouska – </a:t>
            </a:r>
            <a:r>
              <a:rPr lang="cs-CZ" sz="1400" b="1" dirty="0" err="1" smtClean="0"/>
              <a:t>Hallstatt</a:t>
            </a:r>
            <a:r>
              <a:rPr lang="cs-CZ" sz="1400" b="1" dirty="0" smtClean="0"/>
              <a:t> u hallstattského jezera</a:t>
            </a:r>
            <a:endParaRPr lang="cs-CZ" sz="1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652120" y="4581128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Rodný dům </a:t>
            </a:r>
            <a:r>
              <a:rPr lang="cs-CZ" sz="1400" b="1" dirty="0" err="1" smtClean="0"/>
              <a:t>W.A.Mozarta</a:t>
            </a:r>
            <a:r>
              <a:rPr lang="cs-CZ" sz="1400" b="1" dirty="0" smtClean="0"/>
              <a:t>                             v Salzburgu</a:t>
            </a:r>
            <a:endParaRPr lang="cs-CZ" sz="1400" b="1" dirty="0"/>
          </a:p>
        </p:txBody>
      </p:sp>
      <p:pic>
        <p:nvPicPr>
          <p:cNvPr id="11" name="Obrázek 10" descr="Mozart_House_-_Salzbur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68144" y="980728"/>
            <a:ext cx="2520280" cy="336037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23528" y="620688"/>
            <a:ext cx="8352928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Citace:</a:t>
            </a:r>
          </a:p>
          <a:p>
            <a:pPr>
              <a:buFont typeface="+mj-lt"/>
              <a:buAutoNum type="arabicParenR"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Mapa Rakouska v Evropě: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[online]. 2008 [cit. 2012-12-18]. Dostupné pod licencí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z WWW: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http://commons.wikimedia.org/wiki/File:EU_location_AUT.png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+mj-lt"/>
              <a:buAutoNum type="arabicParenR"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Vlajka Rakouska: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[online]. 2008 [cit. 2012-12-18]. Dostupné pod licencí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z WWW: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http://commons.wikimedia.org/wiki/Austria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+mj-lt"/>
              <a:buAutoNum type="arabicParenR"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Mapa Rakouska: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[online]. 2008 [cit. 2012-12-18]. Dostupné pod licencí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z WWW: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http://commons.wikimedia.org/wiki/File:Au-map.png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+mj-lt"/>
              <a:buAutoNum type="arabicParenR"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Mapa Rakouska Uherska: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[online]. 2008 [cit. 2012-12-18]. Dostupné pod licencí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z WWW: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http://cs.wikipedia.org/wiki/Soubor:Austria-Hungary_map_cs.svg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+mj-lt"/>
              <a:buAutoNum type="arabicParenR"/>
            </a:pPr>
            <a:r>
              <a:rPr lang="cs-CZ" sz="1400" smtClean="0">
                <a:latin typeface="Times New Roman" pitchFamily="18" charset="0"/>
                <a:cs typeface="Times New Roman" pitchFamily="18" charset="0"/>
              </a:rPr>
              <a:t>Zámek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Schonbrunn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[online]. 2008 [cit. 2012-12-18]. Dostupné pod licencí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z WWW: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http://commons.wikimedia.org/wiki/File:Sch%C3%B6nbrunn01.jpg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+mj-lt"/>
              <a:buAutoNum type="arabicParenR"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Lyžování v Alpách: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[online]. 2008 [cit. 2012-12-18]. Dostupné pod licencí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z WWW: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http://commons.wikimedia.org/wiki/File:Bergstation_Asitzbahn_Leogang_(Winter).jpg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+mj-lt"/>
              <a:buAutoNum type="arabicParenR"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Grossglockner: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[online]. 2008 [cit. 2012-12-18]. Dostupné pod licencí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z WWW: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8"/>
              </a:rPr>
              <a:t>http://commons.wikimedia.org/wiki/File:Gro%C3%9Fglockner_from_South.jpg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+mj-lt"/>
              <a:buAutoNum type="arabicParenR"/>
            </a:pP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Hallstatt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[online]. 2008 [cit. 2012-12-18]. Dostupné pod licencí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z WWW: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9"/>
              </a:rPr>
              <a:t>http://commons.wikimedia.org/wiki/File:Hallstatt_300.jpg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+mj-lt"/>
              <a:buAutoNum type="arabicParenR"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Rodný dům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W.A.Mozarta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[online]. 2008 [cit. 2012-12-18]. Dostupné pod licencí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z WWW: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0"/>
              </a:rPr>
              <a:t>http://commons.wikimedia.org/wiki/File:Mozart_House_-_Salzburg.jpg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396</Words>
  <Application>Microsoft Office PowerPoint</Application>
  <PresentationFormat>Předvádění na obrazovce (4:3)</PresentationFormat>
  <Paragraphs>47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</vt:lpstr>
      <vt:lpstr>RAKOUSKO (Rakouská republika) Österreich</vt:lpstr>
      <vt:lpstr>! S Rakouskem máme společnou historii – byli jsme společně s ním a dalšími zeměmi součástí velkého státu zvaného habsburská monarchie, později Rakouska-Uherska, až do roku 1918 (do vzniku Československa)!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Jiří Vondráček</dc:creator>
  <cp:lastModifiedBy>Jiří Vondráček</cp:lastModifiedBy>
  <cp:revision>29</cp:revision>
  <dcterms:created xsi:type="dcterms:W3CDTF">2012-12-23T08:48:25Z</dcterms:created>
  <dcterms:modified xsi:type="dcterms:W3CDTF">2013-01-20T19:14:50Z</dcterms:modified>
</cp:coreProperties>
</file>