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5" r:id="rId3"/>
    <p:sldId id="256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4785D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1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22E97-F9A2-4F01-A48F-631B8D7DA3F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5EAFD-6EFC-4C14-B9D6-A36A4500A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topography_map.png" TargetMode="External"/><Relationship Id="rId7" Type="http://schemas.openxmlformats.org/officeDocument/2006/relationships/hyperlink" Target="http://cs.wikipedia.org/wiki/Soubor:Delta_Dunarii_500.jpg" TargetMode="External"/><Relationship Id="rId2" Type="http://schemas.openxmlformats.org/officeDocument/2006/relationships/hyperlink" Target="http://cs.wikipedia.org/wiki/Soubor:Continente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rkono%C5%A1e_(17).jpg" TargetMode="External"/><Relationship Id="rId5" Type="http://schemas.openxmlformats.org/officeDocument/2006/relationships/hyperlink" Target="http://en.wikipedia.org/wiki/File:Grand_canyon_of_yellowstone.JPG" TargetMode="External"/><Relationship Id="rId4" Type="http://schemas.openxmlformats.org/officeDocument/2006/relationships/hyperlink" Target="http://cs.wikipedia.org/wiki/Soubor:MountBlanc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691680" y="2132856"/>
            <a:ext cx="6766520" cy="23042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base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accent5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691680" y="4797152"/>
            <a:ext cx="5968752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marR="0" lvl="0" indent="-228600" algn="ctr" defTabSz="449263" rtl="0" eaLnBrk="1" fontAlgn="base" latinLnBrk="0" hangingPunct="0">
              <a:lnSpc>
                <a:spcPct val="81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Autorem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materiálu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a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všech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jeho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částí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,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není-li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uvedeno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jinak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, je Mgr.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Marcela 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Hádková</a:t>
            </a: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itchFamily="18" charset="0"/>
              <a:ea typeface="MS Gothic" charset="-128"/>
              <a:cs typeface="Times New Roman" pitchFamily="18" charset="0"/>
            </a:endParaRPr>
          </a:p>
          <a:p>
            <a:pPr marL="274320" marR="0" lvl="0" indent="-228600" algn="l" defTabSz="914400" rtl="0" eaLnBrk="1" fontAlgn="auto" latinLnBrk="0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76672"/>
            <a:ext cx="5751512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1619672" y="2420888"/>
            <a:ext cx="64087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	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Plavská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škola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		Mgr. Marcela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Hádková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	             	VY_32_INOVACE_15_Vl5_Evropa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		Evropa – poloha a povrch Evropy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	</a:t>
            </a:r>
            <a:r>
              <a:rPr lang="cs-CZ" dirty="0" smtClean="0"/>
              <a:t>CZ.1.07/1.4.00/21.1135</a:t>
            </a:r>
          </a:p>
          <a:p>
            <a:endParaRPr lang="cs-CZ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určená k výkladu nového tématu určená pro společnou práci s využitím interaktivní tabule.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1"/>
            <a:ext cx="7772400" cy="1152128"/>
          </a:xfrm>
        </p:spPr>
        <p:txBody>
          <a:bodyPr/>
          <a:lstStyle/>
          <a:p>
            <a:r>
              <a:rPr lang="cs-CZ" b="1" dirty="0" smtClean="0"/>
              <a:t>Evropa</a:t>
            </a:r>
            <a:br>
              <a:rPr lang="cs-CZ" b="1" dirty="0" smtClean="0"/>
            </a:br>
            <a:r>
              <a:rPr lang="cs-CZ" sz="2400" b="1" dirty="0" smtClean="0"/>
              <a:t>- poloha a povrch Evropy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4293096"/>
            <a:ext cx="5400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Evropa</a:t>
            </a:r>
            <a:r>
              <a:rPr lang="cs-CZ" dirty="0" smtClean="0"/>
              <a:t> – druhý nejmenší světadíl ze sedmi světadílů              na Zemi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je obklopena Atlantským a Severním ledovým oceánem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na východě sousedí s Asií</a:t>
            </a:r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800px-Continente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484784"/>
            <a:ext cx="5182092" cy="262991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627784" y="177281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Severní Amerika</a:t>
            </a:r>
            <a:endParaRPr lang="cs-CZ" sz="1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-612576" y="2924943"/>
            <a:ext cx="14401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1</a:t>
            </a:r>
            <a:endParaRPr lang="cs-CZ" sz="1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1960" y="1700808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EVROPA</a:t>
            </a:r>
            <a:endParaRPr lang="cs-CZ" sz="1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2060848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 smtClean="0">
                <a:solidFill>
                  <a:schemeClr val="tx2"/>
                </a:solidFill>
              </a:rPr>
              <a:t>Atlantský oceán</a:t>
            </a:r>
            <a:endParaRPr lang="cs-CZ" sz="1100" b="1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1268760"/>
            <a:ext cx="10081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 smtClean="0">
                <a:solidFill>
                  <a:schemeClr val="tx2"/>
                </a:solidFill>
              </a:rPr>
              <a:t>Severní ledový oceán</a:t>
            </a:r>
            <a:endParaRPr lang="cs-CZ" sz="1100" b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26369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Jižní Amerika</a:t>
            </a:r>
            <a:endParaRPr lang="cs-CZ" sz="1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2348880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Afrika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51720" y="3501008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Afrika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1844824"/>
            <a:ext cx="5760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Asie</a:t>
            </a:r>
            <a:endParaRPr lang="cs-CZ" sz="1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3789040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Antarktida</a:t>
            </a:r>
            <a:endParaRPr lang="cs-CZ" sz="1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2996952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Austrálie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 smtClean="0"/>
              <a:t>Poloostrovy a ostrovy Evropy</a:t>
            </a:r>
            <a:endParaRPr lang="cs-CZ" dirty="0"/>
          </a:p>
        </p:txBody>
      </p:sp>
      <p:pic>
        <p:nvPicPr>
          <p:cNvPr id="4" name="Zástupný symbol pro obsah 3" descr="737px-Europe_topography_map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772816"/>
            <a:ext cx="4776291" cy="3888432"/>
          </a:xfrm>
        </p:spPr>
      </p:pic>
      <p:sp>
        <p:nvSpPr>
          <p:cNvPr id="5" name="TextovéPole 4"/>
          <p:cNvSpPr txBox="1"/>
          <p:nvPr/>
        </p:nvSpPr>
        <p:spPr>
          <a:xfrm>
            <a:off x="5868144" y="1916832"/>
            <a:ext cx="25922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Poloostrovy</a:t>
            </a:r>
            <a:r>
              <a:rPr lang="cs-CZ" dirty="0" smtClean="0"/>
              <a:t> (výběžky pevniny do moře nebo oceánů):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Skandinávský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Pyrenejský 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Apeninský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Balkánský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/>
            <a:r>
              <a:rPr lang="cs-CZ" b="1" dirty="0" smtClean="0"/>
              <a:t>Ostrovy </a:t>
            </a:r>
            <a:r>
              <a:rPr lang="cs-CZ" dirty="0" smtClean="0"/>
              <a:t>(kousky pevniny obklopené ze všech stran vodou):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Britské ostrovy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Island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8031403">
            <a:off x="2025830" y="2379053"/>
            <a:ext cx="11521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Skandinávský poloostrov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356992"/>
            <a:ext cx="11521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Britské ostrovy</a:t>
            </a:r>
            <a:endParaRPr lang="cs-CZ" sz="1100" b="1" dirty="0"/>
          </a:p>
        </p:txBody>
      </p:sp>
      <p:sp>
        <p:nvSpPr>
          <p:cNvPr id="8" name="TextovéPole 7"/>
          <p:cNvSpPr txBox="1"/>
          <p:nvPr/>
        </p:nvSpPr>
        <p:spPr>
          <a:xfrm rot="2541667">
            <a:off x="2012076" y="4599969"/>
            <a:ext cx="8640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Apeninský poloostrov</a:t>
            </a:r>
            <a:endParaRPr lang="cs-CZ" sz="11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4725144"/>
            <a:ext cx="8640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Balkánský poloostrov</a:t>
            </a:r>
            <a:endParaRPr lang="cs-CZ" sz="11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2060848"/>
            <a:ext cx="6480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Island</a:t>
            </a:r>
            <a:endParaRPr lang="cs-CZ" sz="11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4581128"/>
            <a:ext cx="8640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Pyrenejský poloostrov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Evropy</a:t>
            </a:r>
            <a:endParaRPr lang="cs-CZ" dirty="0"/>
          </a:p>
        </p:txBody>
      </p:sp>
      <p:pic>
        <p:nvPicPr>
          <p:cNvPr id="4" name="Zástupný symbol pro obsah 3" descr="737px-Europe_topography_map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700808"/>
            <a:ext cx="4776290" cy="3888432"/>
          </a:xfrm>
        </p:spPr>
      </p:pic>
      <p:sp>
        <p:nvSpPr>
          <p:cNvPr id="5" name="TextovéPole 4"/>
          <p:cNvSpPr txBox="1"/>
          <p:nvPr/>
        </p:nvSpPr>
        <p:spPr>
          <a:xfrm>
            <a:off x="5796136" y="1556792"/>
            <a:ext cx="29523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Nížiny</a:t>
            </a:r>
            <a:r>
              <a:rPr lang="cs-CZ" dirty="0" smtClean="0"/>
              <a:t>:</a:t>
            </a:r>
          </a:p>
          <a:p>
            <a:pPr marL="342900" indent="-342900">
              <a:buAutoNum type="arabicPeriod"/>
            </a:pPr>
            <a:r>
              <a:rPr lang="cs-CZ" dirty="0" smtClean="0"/>
              <a:t>Východoevropská rovina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Středopolská</a:t>
            </a:r>
            <a:r>
              <a:rPr lang="cs-CZ" dirty="0" smtClean="0"/>
              <a:t>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Severoněmecká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Francouzská nížina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/>
            <a:r>
              <a:rPr lang="cs-CZ" b="1" dirty="0" smtClean="0"/>
              <a:t>Vysočiny</a:t>
            </a:r>
            <a:r>
              <a:rPr lang="cs-CZ" dirty="0" smtClean="0"/>
              <a:t>:</a:t>
            </a:r>
          </a:p>
          <a:p>
            <a:pPr marL="342900" indent="-342900">
              <a:buAutoNum type="arabicPeriod"/>
            </a:pPr>
            <a:r>
              <a:rPr lang="cs-CZ" dirty="0" smtClean="0"/>
              <a:t>Alpy (nejvyšší pohoří Evropy)</a:t>
            </a:r>
          </a:p>
          <a:p>
            <a:pPr marL="342900" indent="-342900">
              <a:buAutoNum type="arabicPeriod"/>
            </a:pPr>
            <a:r>
              <a:rPr lang="cs-CZ" dirty="0" smtClean="0"/>
              <a:t>Karpaty (část tohoto pohoří je i u nás)</a:t>
            </a:r>
          </a:p>
          <a:p>
            <a:pPr marL="342900" indent="-342900">
              <a:buAutoNum type="arabicPeriod"/>
            </a:pPr>
            <a:r>
              <a:rPr lang="cs-CZ" dirty="0" smtClean="0"/>
              <a:t>Skandinávské pohoří</a:t>
            </a:r>
          </a:p>
          <a:p>
            <a:pPr marL="342900" indent="-342900">
              <a:buAutoNum type="arabicPeriod"/>
            </a:pPr>
            <a:r>
              <a:rPr lang="cs-CZ" dirty="0" smtClean="0"/>
              <a:t>Pyreneje</a:t>
            </a:r>
          </a:p>
          <a:p>
            <a:pPr marL="342900" indent="-342900">
              <a:buAutoNum type="arabicPeriod"/>
            </a:pPr>
            <a:r>
              <a:rPr lang="cs-CZ" dirty="0" smtClean="0"/>
              <a:t>Apeniny</a:t>
            </a:r>
          </a:p>
          <a:p>
            <a:pPr marL="342900" indent="-342900">
              <a:buAutoNum type="arabicPeriod"/>
            </a:pPr>
            <a:r>
              <a:rPr lang="cs-CZ" dirty="0" smtClean="0"/>
              <a:t>Balkán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108171">
            <a:off x="2648824" y="3979777"/>
            <a:ext cx="79208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Karpaty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 rot="20902935">
            <a:off x="1760292" y="4183636"/>
            <a:ext cx="67127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 smtClean="0"/>
              <a:t>Alpy</a:t>
            </a:r>
            <a:endParaRPr lang="cs-CZ" sz="1100" b="1" dirty="0"/>
          </a:p>
        </p:txBody>
      </p:sp>
      <p:sp>
        <p:nvSpPr>
          <p:cNvPr id="8" name="TextovéPole 7"/>
          <p:cNvSpPr txBox="1"/>
          <p:nvPr/>
        </p:nvSpPr>
        <p:spPr>
          <a:xfrm rot="2213196">
            <a:off x="1906939" y="4576640"/>
            <a:ext cx="79208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Apeniny</a:t>
            </a:r>
            <a:endParaRPr lang="cs-CZ" sz="1100" b="1" dirty="0"/>
          </a:p>
        </p:txBody>
      </p:sp>
      <p:sp>
        <p:nvSpPr>
          <p:cNvPr id="9" name="TextovéPole 8"/>
          <p:cNvSpPr txBox="1"/>
          <p:nvPr/>
        </p:nvSpPr>
        <p:spPr>
          <a:xfrm rot="1108171">
            <a:off x="992640" y="4483833"/>
            <a:ext cx="79208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Pyreneje</a:t>
            </a:r>
            <a:endParaRPr lang="cs-CZ" sz="1100" b="1" dirty="0"/>
          </a:p>
        </p:txBody>
      </p:sp>
      <p:sp>
        <p:nvSpPr>
          <p:cNvPr id="10" name="TextovéPole 9"/>
          <p:cNvSpPr txBox="1"/>
          <p:nvPr/>
        </p:nvSpPr>
        <p:spPr>
          <a:xfrm rot="18031136">
            <a:off x="1910133" y="2257430"/>
            <a:ext cx="103692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 smtClean="0"/>
              <a:t>Skandinávské pohoří</a:t>
            </a:r>
            <a:endParaRPr lang="cs-CZ" sz="1100" b="1" dirty="0"/>
          </a:p>
        </p:txBody>
      </p:sp>
      <p:sp>
        <p:nvSpPr>
          <p:cNvPr id="11" name="TextovéPole 10"/>
          <p:cNvSpPr txBox="1"/>
          <p:nvPr/>
        </p:nvSpPr>
        <p:spPr>
          <a:xfrm rot="1075640">
            <a:off x="2507735" y="4534073"/>
            <a:ext cx="67127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 smtClean="0"/>
              <a:t>Balkán</a:t>
            </a:r>
            <a:endParaRPr lang="cs-CZ" sz="11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2689478"/>
            <a:ext cx="12241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 smtClean="0">
                <a:solidFill>
                  <a:srgbClr val="006600"/>
                </a:solidFill>
              </a:rPr>
              <a:t>Východoevropská rovina</a:t>
            </a:r>
            <a:endParaRPr lang="cs-CZ" sz="1100" b="1" dirty="0">
              <a:solidFill>
                <a:srgbClr val="0066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0126540">
            <a:off x="2448625" y="3486144"/>
            <a:ext cx="10801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 err="1" smtClean="0">
                <a:solidFill>
                  <a:srgbClr val="006600"/>
                </a:solidFill>
              </a:rPr>
              <a:t>Středopolská</a:t>
            </a:r>
            <a:r>
              <a:rPr lang="cs-CZ" sz="1100" b="1" dirty="0" smtClean="0">
                <a:solidFill>
                  <a:srgbClr val="006600"/>
                </a:solidFill>
              </a:rPr>
              <a:t> nížina</a:t>
            </a:r>
            <a:endParaRPr lang="cs-CZ" sz="1100" b="1" dirty="0">
              <a:solidFill>
                <a:srgbClr val="0066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21082998">
            <a:off x="1643142" y="3585059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b="1" dirty="0" smtClean="0">
                <a:solidFill>
                  <a:srgbClr val="006600"/>
                </a:solidFill>
              </a:rPr>
              <a:t> Severoněmecká nížina</a:t>
            </a:r>
            <a:endParaRPr lang="cs-CZ" sz="1000" b="1" dirty="0">
              <a:solidFill>
                <a:srgbClr val="0066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8318679">
            <a:off x="1059896" y="3912038"/>
            <a:ext cx="1037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b="1" dirty="0" smtClean="0">
                <a:solidFill>
                  <a:srgbClr val="006600"/>
                </a:solidFill>
              </a:rPr>
              <a:t> Francouzská nížina</a:t>
            </a:r>
            <a:endParaRPr lang="cs-CZ" sz="10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>Nejvyšší hora Evropy </a:t>
            </a:r>
            <a:br>
              <a:rPr lang="cs-CZ" sz="3200" b="1" dirty="0" smtClean="0"/>
            </a:br>
            <a:r>
              <a:rPr lang="cs-CZ" sz="3200" b="1" dirty="0" err="1" smtClean="0"/>
              <a:t>Mont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Blanc</a:t>
            </a:r>
            <a:r>
              <a:rPr lang="cs-CZ" sz="3200" b="1" dirty="0" smtClean="0"/>
              <a:t> – 4 807 m</a:t>
            </a: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2000" dirty="0" smtClean="0"/>
              <a:t>(její vrchol leží na území Francie u hranic s Itálií)</a:t>
            </a:r>
            <a:endParaRPr lang="cs-CZ" sz="2000" dirty="0"/>
          </a:p>
        </p:txBody>
      </p:sp>
      <p:pic>
        <p:nvPicPr>
          <p:cNvPr id="6" name="Zástupný symbol pro obsah 5" descr="MountBlanc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9" y="1912360"/>
            <a:ext cx="5616312" cy="37488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poměry v Evropě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V Evropě převládá člověkem ovlivněná </a:t>
            </a:r>
            <a:r>
              <a:rPr lang="cs-CZ" sz="1600" b="1" dirty="0" smtClean="0"/>
              <a:t>kulturní krajina </a:t>
            </a:r>
            <a:r>
              <a:rPr lang="cs-CZ" sz="1600" dirty="0" smtClean="0"/>
              <a:t>(neuváženou činností člověka spojenou s těžbou surovin a průmyslovou výrobou došlo na mnoha místech k poškození původní krajiny).</a:t>
            </a:r>
          </a:p>
          <a:p>
            <a:r>
              <a:rPr lang="cs-CZ" sz="1600" dirty="0" smtClean="0"/>
              <a:t>Nejzachovalejší  a nejméně poškozená příroda je chráněna v </a:t>
            </a:r>
            <a:r>
              <a:rPr lang="cs-CZ" sz="1600" b="1" dirty="0" smtClean="0"/>
              <a:t>rezervacích a národních parcích</a:t>
            </a:r>
            <a:r>
              <a:rPr lang="cs-CZ" sz="1600" dirty="0" smtClean="0"/>
              <a:t> – znáte nějaké v České republice?</a:t>
            </a:r>
          </a:p>
          <a:p>
            <a:endParaRPr lang="cs-CZ" sz="2000" b="1" dirty="0"/>
          </a:p>
        </p:txBody>
      </p:sp>
      <p:pic>
        <p:nvPicPr>
          <p:cNvPr id="5" name="Obrázek 4" descr="520px-Krkonoše_(17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2708920"/>
            <a:ext cx="2601695" cy="29969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43608" y="587727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Krkonošský národní park – nejznámější v České republice (Labský vodopád)</a:t>
            </a:r>
            <a:endParaRPr lang="cs-CZ" sz="1200" b="1" dirty="0"/>
          </a:p>
        </p:txBody>
      </p:sp>
      <p:pic>
        <p:nvPicPr>
          <p:cNvPr id="7" name="Obrázek 6" descr="Delta_Dunarii_5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636912"/>
            <a:ext cx="3384376" cy="254082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004048" y="5301208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Jeden z nejkrásnějších národních parků  v Evropě je při ústí Dunaje do Černého moře – Delta Dunaje (je na seznamu památek UNESCO)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200" dirty="0" smtClean="0"/>
              <a:t>Jen tak pro zajímavost – první národní park na světě byl založen v Spojených státech amerických již v roce 1872 (před 140 lety)!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err="1" smtClean="0"/>
              <a:t>Yellowstonský</a:t>
            </a:r>
            <a:r>
              <a:rPr lang="cs-CZ" sz="2800" b="1" dirty="0" smtClean="0"/>
              <a:t> národní park (na snímku Grand </a:t>
            </a:r>
            <a:r>
              <a:rPr lang="cs-CZ" sz="2800" b="1" dirty="0" err="1" smtClean="0"/>
              <a:t>Canyon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pic>
        <p:nvPicPr>
          <p:cNvPr id="4" name="Zástupný symbol pro obsah 3" descr="450px-Grand_canyon_of_yellowston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6" y="1676806"/>
            <a:ext cx="3456384" cy="4608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Citace:</a:t>
            </a:r>
          </a:p>
          <a:p>
            <a:pPr>
              <a:buFont typeface="+mj-lt"/>
              <a:buAutoNum type="arabicParenR"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Mapa světadílů: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2008 [cit. 2012-12-18]. Dostupné pod licencí Mapy.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z WWW: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http://cs.wikipedia.org/wiki/Soubor:Continentes.png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Mapa Evropy: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2008 [cit. 2012-12-18]. Dostupné pod licencí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z WWW: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http://cs.wikipedia.org/wiki/Soubor:Europe_topography_map.png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/>
            </a:pP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Mont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Blanc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2008 [cit. 2012-12-18]. Dostupné pod licencí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z WWW: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http://cs.wikipedia.org/wiki/Soubor:MountBlanc04.jpg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Grand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Canyon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2008 [cit. 2012-12-18]. Dostupné pod licencí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z WWW: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http://en.wikipedia.org/wiki/File:Grand_canyon_of_yellowstone.JPG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Krkonošský národní park: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2008 [cit. 2012-12-18]. Dostupné pod licencí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z WWW: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http://commons.wikimedia.org/wiki/File:Krkono%C5%A1e_(17).jpg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Delta Dunaje: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2008 [cit. 2012-12-18]. Dostupné pod licencí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z WWW: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http://cs.wikipedia.org/wiki/Soubor:Delta_Dunarii_500.jpg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438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Evropa - poloha a povrch Evropy</vt:lpstr>
      <vt:lpstr>Poloostrovy a ostrovy Evropy</vt:lpstr>
      <vt:lpstr>Povrch Evropy</vt:lpstr>
      <vt:lpstr>Nejvyšší hora Evropy  Mont Blanc – 4 807 m (její vrchol leží na území Francie u hranic s Itálií)</vt:lpstr>
      <vt:lpstr>Přírodní poměry v Evropě</vt:lpstr>
      <vt:lpstr>Jen tak pro zajímavost – první národní park na světě byl založen v Spojených státech amerických již v roce 1872 (před 140 lety)! Yellowstonský národní park (na snímku Grand Canyon)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- poloha a povrch Evropy</dc:title>
  <dc:creator>Jiří Vondráček</dc:creator>
  <cp:lastModifiedBy>Jiří Vondráček</cp:lastModifiedBy>
  <cp:revision>28</cp:revision>
  <dcterms:created xsi:type="dcterms:W3CDTF">2012-12-25T09:20:28Z</dcterms:created>
  <dcterms:modified xsi:type="dcterms:W3CDTF">2013-01-20T19:14:32Z</dcterms:modified>
</cp:coreProperties>
</file>