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sldIdLst>
    <p:sldId id="268" r:id="rId2"/>
    <p:sldId id="269" r:id="rId3"/>
    <p:sldId id="258" r:id="rId4"/>
    <p:sldId id="259" r:id="rId5"/>
    <p:sldId id="264" r:id="rId6"/>
    <p:sldId id="265" r:id="rId7"/>
    <p:sldId id="267" r:id="rId8"/>
    <p:sldId id="261" r:id="rId9"/>
    <p:sldId id="260" r:id="rId10"/>
    <p:sldId id="263" r:id="rId11"/>
    <p:sldId id="262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6" y="-4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E578E-169F-4E60-8B1C-EAD1C1CF09D0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3C84C-D808-47AD-AC1E-B388E415BA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19514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E578E-169F-4E60-8B1C-EAD1C1CF09D0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3C84C-D808-47AD-AC1E-B388E415BA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18505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E578E-169F-4E60-8B1C-EAD1C1CF09D0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3C84C-D808-47AD-AC1E-B388E415BA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8306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E578E-169F-4E60-8B1C-EAD1C1CF09D0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3C84C-D808-47AD-AC1E-B388E415BA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57376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E578E-169F-4E60-8B1C-EAD1C1CF09D0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3C84C-D808-47AD-AC1E-B388E415BA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6526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E578E-169F-4E60-8B1C-EAD1C1CF09D0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3C84C-D808-47AD-AC1E-B388E415BA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08405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E578E-169F-4E60-8B1C-EAD1C1CF09D0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3C84C-D808-47AD-AC1E-B388E415BA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57972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E578E-169F-4E60-8B1C-EAD1C1CF09D0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3C84C-D808-47AD-AC1E-B388E415BA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54631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E578E-169F-4E60-8B1C-EAD1C1CF09D0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3C84C-D808-47AD-AC1E-B388E415BA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1734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E578E-169F-4E60-8B1C-EAD1C1CF09D0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3C84C-D808-47AD-AC1E-B388E415BA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52337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E578E-169F-4E60-8B1C-EAD1C1CF09D0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3C84C-D808-47AD-AC1E-B388E415BA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69356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1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4E578E-169F-4E60-8B1C-EAD1C1CF09D0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83C84C-D808-47AD-AC1E-B388E415BA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5640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8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404530"/>
            <a:ext cx="6058518" cy="380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AUTOR: Mgr. Zdeněk Brabec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duben 2013   </a:t>
            </a:r>
            <a:endParaRPr lang="cs-CZ" sz="1600" dirty="0" smtClean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VY_32_INOVACE_20_9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. ročník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VZDĚLÁVACÍ OBLAST: Člověk a společnost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TÉMA: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Tržní hospodářství</a:t>
            </a:r>
            <a:endParaRPr lang="cs-CZ" sz="1600" dirty="0" smtClean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ČÍSLO PROJEKTU: CZ.1.07/1.4.00/21.1427 </a:t>
            </a: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50356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28" y="588313"/>
            <a:ext cx="849694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solidFill>
                  <a:prstClr val="black"/>
                </a:solidFill>
              </a:rPr>
              <a:t>ANOTACE:</a:t>
            </a:r>
          </a:p>
          <a:p>
            <a:endParaRPr lang="cs-CZ" sz="1600" dirty="0">
              <a:solidFill>
                <a:prstClr val="black"/>
              </a:solidFill>
            </a:endParaRPr>
          </a:p>
          <a:p>
            <a:r>
              <a:rPr lang="cs-CZ" sz="1600" dirty="0">
                <a:solidFill>
                  <a:prstClr val="black"/>
                </a:solidFill>
              </a:rPr>
              <a:t>Soubor je určen k výkladu a procvičení </a:t>
            </a:r>
            <a:r>
              <a:rPr lang="cs-CZ" sz="1600" dirty="0" smtClean="0">
                <a:solidFill>
                  <a:prstClr val="black"/>
                </a:solidFill>
              </a:rPr>
              <a:t>tématu </a:t>
            </a:r>
            <a:r>
              <a:rPr lang="cs-CZ" sz="1600" b="1" i="1" dirty="0" smtClean="0">
                <a:solidFill>
                  <a:prstClr val="black"/>
                </a:solidFill>
              </a:rPr>
              <a:t>Tržní hospodářství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v 9. </a:t>
            </a:r>
            <a:r>
              <a:rPr lang="cs-CZ" sz="1600" dirty="0">
                <a:solidFill>
                  <a:prstClr val="black"/>
                </a:solidFill>
              </a:rPr>
              <a:t>ročníku.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Na str. 3 a </a:t>
            </a:r>
            <a:r>
              <a:rPr lang="cs-CZ" sz="1600" dirty="0" smtClean="0">
                <a:solidFill>
                  <a:prstClr val="black"/>
                </a:solidFill>
              </a:rPr>
              <a:t>4 se po kliknutí na hypertextový odkaz objeví stránka s jednoduchou definicí pojmu. Zpět na původní stránku se dostanete po kliknutí na symbol v pravém dolním rohu.</a:t>
            </a:r>
            <a:endParaRPr lang="cs-CZ" sz="1600" dirty="0">
              <a:solidFill>
                <a:prstClr val="black"/>
              </a:solidFill>
            </a:endParaRPr>
          </a:p>
          <a:p>
            <a:r>
              <a:rPr lang="cs-CZ" sz="1600" dirty="0" smtClean="0">
                <a:solidFill>
                  <a:prstClr val="black"/>
                </a:solidFill>
              </a:rPr>
              <a:t>Na str. </a:t>
            </a:r>
            <a:r>
              <a:rPr lang="cs-CZ" sz="1600" dirty="0" smtClean="0">
                <a:solidFill>
                  <a:prstClr val="black"/>
                </a:solidFill>
              </a:rPr>
              <a:t>6 se </a:t>
            </a:r>
            <a:r>
              <a:rPr lang="cs-CZ" sz="1600" dirty="0">
                <a:solidFill>
                  <a:prstClr val="black"/>
                </a:solidFill>
              </a:rPr>
              <a:t>po kliknutí na symbol v pravém dolním </a:t>
            </a:r>
            <a:r>
              <a:rPr lang="cs-CZ" sz="1600" dirty="0" smtClean="0">
                <a:solidFill>
                  <a:prstClr val="black"/>
                </a:solidFill>
              </a:rPr>
              <a:t>rohu objeví pojem, kteří žáci přiřadí do schématu  a uvedou příklad. Správnost  ověří kliknutím na pojem. 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Na </a:t>
            </a:r>
            <a:r>
              <a:rPr lang="cs-CZ" sz="1600" dirty="0" smtClean="0">
                <a:solidFill>
                  <a:prstClr val="black"/>
                </a:solidFill>
              </a:rPr>
              <a:t>str. </a:t>
            </a:r>
            <a:r>
              <a:rPr lang="cs-CZ" sz="1600" dirty="0" smtClean="0">
                <a:solidFill>
                  <a:prstClr val="black"/>
                </a:solidFill>
              </a:rPr>
              <a:t>7 přiřadí žáci obrázky do příslušných sloupců, uvedou příklady. Správnost ověří kliknutím na vybraný obrázek.</a:t>
            </a:r>
            <a:endParaRPr lang="cs-CZ" sz="1600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3333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HOSPODÁŘSTVÍ</a:t>
            </a:r>
            <a:endParaRPr lang="cs-CZ" sz="4000" b="1" u="sng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67744" y="22048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979712" y="1340768"/>
            <a:ext cx="5149488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5400" dirty="0" smtClean="0"/>
              <a:t>proces výroby,</a:t>
            </a:r>
          </a:p>
          <a:p>
            <a:pPr algn="ctr"/>
            <a:r>
              <a:rPr lang="cs-CZ" sz="5400" dirty="0" smtClean="0"/>
              <a:t>rozdělování,</a:t>
            </a:r>
          </a:p>
          <a:p>
            <a:pPr algn="ctr"/>
            <a:r>
              <a:rPr lang="cs-CZ" sz="5400" dirty="0" smtClean="0"/>
              <a:t>směny a spotřeby</a:t>
            </a:r>
          </a:p>
          <a:p>
            <a:pPr algn="ctr"/>
            <a:r>
              <a:rPr lang="cs-CZ" sz="5400" dirty="0" smtClean="0"/>
              <a:t> </a:t>
            </a:r>
            <a:r>
              <a:rPr lang="cs-CZ" sz="5400" dirty="0" smtClean="0">
                <a:hlinkClick r:id="rId2" action="ppaction://hlinksldjump"/>
              </a:rPr>
              <a:t>statků</a:t>
            </a:r>
            <a:r>
              <a:rPr lang="cs-CZ" sz="5400" dirty="0" smtClean="0"/>
              <a:t> a </a:t>
            </a:r>
            <a:r>
              <a:rPr lang="cs-CZ" sz="5400" dirty="0" smtClean="0">
                <a:hlinkClick r:id="rId3" action="ppaction://hlinksldjump"/>
              </a:rPr>
              <a:t>služeb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2273640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TRH</a:t>
            </a:r>
            <a:endParaRPr lang="cs-CZ" sz="4000" b="1" u="sng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67744" y="22048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740331" y="1340768"/>
            <a:ext cx="5628271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5400" dirty="0" smtClean="0"/>
              <a:t>místo,</a:t>
            </a:r>
          </a:p>
          <a:p>
            <a:pPr algn="ctr"/>
            <a:r>
              <a:rPr lang="cs-CZ" sz="5400" dirty="0" smtClean="0"/>
              <a:t> kde se střetává</a:t>
            </a:r>
          </a:p>
          <a:p>
            <a:pPr algn="ctr"/>
            <a:r>
              <a:rPr lang="cs-CZ" sz="5400" dirty="0" smtClean="0">
                <a:hlinkClick r:id="rId2" action="ppaction://hlinksldjump"/>
              </a:rPr>
              <a:t>nabídka</a:t>
            </a:r>
            <a:r>
              <a:rPr lang="cs-CZ" sz="5400" dirty="0" smtClean="0"/>
              <a:t> a </a:t>
            </a:r>
            <a:r>
              <a:rPr lang="cs-CZ" sz="5400" dirty="0" smtClean="0">
                <a:hlinkClick r:id="rId3" action="ppaction://hlinksldjump"/>
              </a:rPr>
              <a:t>poptávka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922878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TRŽNÍ HOSPODÁŘSTVÍ</a:t>
            </a:r>
            <a:endParaRPr lang="cs-CZ" sz="4000" b="1" u="sng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67744" y="22048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683815" y="1340768"/>
            <a:ext cx="5741315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5400" dirty="0" smtClean="0"/>
              <a:t>na trhu se střetávají</a:t>
            </a:r>
          </a:p>
          <a:p>
            <a:pPr algn="ctr"/>
            <a:r>
              <a:rPr lang="cs-CZ" sz="5400" dirty="0" smtClean="0"/>
              <a:t>tři subjekty:</a:t>
            </a:r>
          </a:p>
          <a:p>
            <a:pPr algn="ctr"/>
            <a:r>
              <a:rPr lang="cs-CZ" sz="5400" dirty="0"/>
              <a:t>podniky</a:t>
            </a:r>
          </a:p>
          <a:p>
            <a:pPr algn="ctr"/>
            <a:r>
              <a:rPr lang="cs-CZ" sz="5400" dirty="0" smtClean="0"/>
              <a:t>domácnosti</a:t>
            </a:r>
          </a:p>
          <a:p>
            <a:pPr algn="ctr"/>
            <a:r>
              <a:rPr lang="cs-CZ" sz="5400" dirty="0" smtClean="0"/>
              <a:t>stát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2951226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267744" y="22048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grpSp>
        <p:nvGrpSpPr>
          <p:cNvPr id="6" name="Skupina 5"/>
          <p:cNvGrpSpPr/>
          <p:nvPr/>
        </p:nvGrpSpPr>
        <p:grpSpPr>
          <a:xfrm>
            <a:off x="1140626" y="1318371"/>
            <a:ext cx="3267975" cy="1960785"/>
            <a:chOff x="837" y="32693"/>
            <a:chExt cx="3267975" cy="1960785"/>
          </a:xfrm>
        </p:grpSpPr>
        <p:sp>
          <p:nvSpPr>
            <p:cNvPr id="13" name="Obdélník 12"/>
            <p:cNvSpPr/>
            <p:nvPr/>
          </p:nvSpPr>
          <p:spPr>
            <a:xfrm>
              <a:off x="837" y="32693"/>
              <a:ext cx="3267975" cy="1960785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4" name="Obdélník 13"/>
            <p:cNvSpPr/>
            <p:nvPr/>
          </p:nvSpPr>
          <p:spPr>
            <a:xfrm>
              <a:off x="837" y="32693"/>
              <a:ext cx="3267975" cy="1960785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82880" tIns="182880" rIns="182880" bIns="182880" numCol="1" spcCol="1270" anchor="ctr" anchorCtr="0">
              <a:noAutofit/>
            </a:bodyPr>
            <a:lstStyle/>
            <a:p>
              <a:pPr lvl="0" algn="ctr" defTabSz="2133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4800" kern="1200" dirty="0" smtClean="0"/>
                <a:t>domácnosti</a:t>
              </a:r>
              <a:endParaRPr lang="cs-CZ" sz="4800" kern="1200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4735399" y="1318371"/>
            <a:ext cx="3267975" cy="1960785"/>
            <a:chOff x="3595610" y="32693"/>
            <a:chExt cx="3267975" cy="1960785"/>
          </a:xfrm>
        </p:grpSpPr>
        <p:sp>
          <p:nvSpPr>
            <p:cNvPr id="11" name="Obdélník 10"/>
            <p:cNvSpPr/>
            <p:nvPr/>
          </p:nvSpPr>
          <p:spPr>
            <a:xfrm>
              <a:off x="3595610" y="32693"/>
              <a:ext cx="3267975" cy="1960785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Obdélník 11"/>
            <p:cNvSpPr/>
            <p:nvPr/>
          </p:nvSpPr>
          <p:spPr>
            <a:xfrm>
              <a:off x="3595610" y="32693"/>
              <a:ext cx="3267975" cy="1960785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82880" tIns="182880" rIns="182880" bIns="182880" numCol="1" spcCol="1270" anchor="ctr" anchorCtr="0">
              <a:noAutofit/>
            </a:bodyPr>
            <a:lstStyle/>
            <a:p>
              <a:pPr lvl="0" algn="ctr" defTabSz="2133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4800" kern="1200" dirty="0" smtClean="0"/>
                <a:t>podniky  </a:t>
              </a:r>
              <a:endParaRPr lang="cs-CZ" sz="4800" kern="1200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2938013" y="4060503"/>
            <a:ext cx="3267975" cy="1960785"/>
            <a:chOff x="1798224" y="2774825"/>
            <a:chExt cx="3267975" cy="1960785"/>
          </a:xfrm>
        </p:grpSpPr>
        <p:sp>
          <p:nvSpPr>
            <p:cNvPr id="9" name="Obdélník 8"/>
            <p:cNvSpPr/>
            <p:nvPr/>
          </p:nvSpPr>
          <p:spPr>
            <a:xfrm>
              <a:off x="1798224" y="2774825"/>
              <a:ext cx="3267975" cy="1960785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" name="Obdélník 9"/>
            <p:cNvSpPr/>
            <p:nvPr/>
          </p:nvSpPr>
          <p:spPr>
            <a:xfrm>
              <a:off x="1798224" y="2774825"/>
              <a:ext cx="3267975" cy="1960785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82880" tIns="182880" rIns="182880" bIns="182880" numCol="1" spcCol="1270" anchor="ctr" anchorCtr="0">
              <a:noAutofit/>
            </a:bodyPr>
            <a:lstStyle/>
            <a:p>
              <a:pPr lvl="0" algn="ctr" defTabSz="2133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4800" kern="1200" dirty="0" smtClean="0"/>
                <a:t>stát</a:t>
              </a:r>
              <a:endParaRPr lang="cs-CZ" sz="4800" kern="1200" dirty="0"/>
            </a:p>
          </p:txBody>
        </p:sp>
      </p:grpSp>
      <p:cxnSp>
        <p:nvCxnSpPr>
          <p:cNvPr id="35" name="Přímá spojnice 34"/>
          <p:cNvCxnSpPr/>
          <p:nvPr/>
        </p:nvCxnSpPr>
        <p:spPr>
          <a:xfrm flipH="1">
            <a:off x="452753" y="5351324"/>
            <a:ext cx="2445638" cy="1"/>
          </a:xfrm>
          <a:prstGeom prst="line">
            <a:avLst/>
          </a:prstGeom>
          <a:ln w="50800"/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467544" y="2298763"/>
            <a:ext cx="0" cy="3074453"/>
          </a:xfrm>
          <a:prstGeom prst="line">
            <a:avLst/>
          </a:prstGeom>
          <a:ln w="50800"/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>
            <a:off x="452752" y="2294706"/>
            <a:ext cx="687873" cy="4057"/>
          </a:xfrm>
          <a:prstGeom prst="straightConnector1">
            <a:avLst/>
          </a:prstGeom>
          <a:ln w="50800">
            <a:tailEnd type="arrow"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flipH="1">
            <a:off x="6233120" y="5390599"/>
            <a:ext cx="2461288" cy="0"/>
          </a:xfrm>
          <a:prstGeom prst="line">
            <a:avLst/>
          </a:prstGeom>
          <a:ln w="50800"/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8676456" y="2298764"/>
            <a:ext cx="0" cy="3074453"/>
          </a:xfrm>
          <a:prstGeom prst="line">
            <a:avLst/>
          </a:prstGeom>
          <a:ln w="50800"/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>
            <a:endCxn id="11" idx="3"/>
          </p:cNvCxnSpPr>
          <p:nvPr/>
        </p:nvCxnSpPr>
        <p:spPr>
          <a:xfrm flipH="1" flipV="1">
            <a:off x="8003374" y="2298764"/>
            <a:ext cx="691034" cy="13031"/>
          </a:xfrm>
          <a:prstGeom prst="straightConnector1">
            <a:avLst/>
          </a:prstGeom>
          <a:ln w="50800">
            <a:tailEnd type="arrow"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se šipkou 54"/>
          <p:cNvCxnSpPr/>
          <p:nvPr/>
        </p:nvCxnSpPr>
        <p:spPr>
          <a:xfrm flipV="1">
            <a:off x="1475656" y="4725144"/>
            <a:ext cx="1462357" cy="2"/>
          </a:xfrm>
          <a:prstGeom prst="straightConnector1">
            <a:avLst/>
          </a:prstGeom>
          <a:ln w="50800">
            <a:tailEnd type="arrow"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H="1">
            <a:off x="1479068" y="3279156"/>
            <a:ext cx="7988" cy="1467360"/>
          </a:xfrm>
          <a:prstGeom prst="line">
            <a:avLst/>
          </a:prstGeom>
          <a:ln w="50800"/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7668344" y="3281991"/>
            <a:ext cx="0" cy="1464525"/>
          </a:xfrm>
          <a:prstGeom prst="line">
            <a:avLst/>
          </a:prstGeom>
          <a:ln w="50800"/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se šipkou 64"/>
          <p:cNvCxnSpPr/>
          <p:nvPr/>
        </p:nvCxnSpPr>
        <p:spPr>
          <a:xfrm flipH="1">
            <a:off x="6233120" y="4725144"/>
            <a:ext cx="1435224" cy="0"/>
          </a:xfrm>
          <a:prstGeom prst="straightConnector1">
            <a:avLst/>
          </a:prstGeom>
          <a:ln w="50800">
            <a:tailEnd type="arrow"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se šipkou 68"/>
          <p:cNvCxnSpPr/>
          <p:nvPr/>
        </p:nvCxnSpPr>
        <p:spPr>
          <a:xfrm>
            <a:off x="6444208" y="751930"/>
            <a:ext cx="0" cy="566441"/>
          </a:xfrm>
          <a:prstGeom prst="straightConnector1">
            <a:avLst/>
          </a:prstGeom>
          <a:ln w="50800">
            <a:tailEnd type="arrow"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 flipH="1">
            <a:off x="2753286" y="756552"/>
            <a:ext cx="3690922" cy="4623"/>
          </a:xfrm>
          <a:prstGeom prst="line">
            <a:avLst/>
          </a:prstGeom>
          <a:ln w="50800"/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 flipH="1">
            <a:off x="2753286" y="3856425"/>
            <a:ext cx="3690922" cy="4623"/>
          </a:xfrm>
          <a:prstGeom prst="line">
            <a:avLst/>
          </a:prstGeom>
          <a:ln w="50800"/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se šipkou 87"/>
          <p:cNvCxnSpPr/>
          <p:nvPr/>
        </p:nvCxnSpPr>
        <p:spPr>
          <a:xfrm flipV="1">
            <a:off x="2774613" y="3321872"/>
            <a:ext cx="0" cy="539176"/>
          </a:xfrm>
          <a:prstGeom prst="straightConnector1">
            <a:avLst/>
          </a:prstGeom>
          <a:ln w="50800">
            <a:tailEnd type="arrow"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>
            <a:endCxn id="13" idx="0"/>
          </p:cNvCxnSpPr>
          <p:nvPr/>
        </p:nvCxnSpPr>
        <p:spPr>
          <a:xfrm>
            <a:off x="2774613" y="751930"/>
            <a:ext cx="1" cy="566441"/>
          </a:xfrm>
          <a:prstGeom prst="line">
            <a:avLst/>
          </a:prstGeom>
          <a:ln w="50800"/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>
            <a:off x="6441078" y="3315672"/>
            <a:ext cx="1" cy="566441"/>
          </a:xfrm>
          <a:prstGeom prst="line">
            <a:avLst/>
          </a:prstGeom>
          <a:ln w="50800"/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1" name="TextovéPole 120"/>
          <p:cNvSpPr txBox="1"/>
          <p:nvPr/>
        </p:nvSpPr>
        <p:spPr>
          <a:xfrm>
            <a:off x="4042773" y="6021288"/>
            <a:ext cx="10182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daně</a:t>
            </a:r>
            <a:endParaRPr lang="cs-CZ" sz="32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22" name="Tlačítko akce: Dopředu nebo Další 121">
            <a:hlinkClick r:id="" action="ppaction://noaction" highlightClick="1"/>
          </p:cNvPr>
          <p:cNvSpPr/>
          <p:nvPr/>
        </p:nvSpPr>
        <p:spPr>
          <a:xfrm>
            <a:off x="7380312" y="6093296"/>
            <a:ext cx="623062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TextovéPole 123"/>
          <p:cNvSpPr txBox="1"/>
          <p:nvPr/>
        </p:nvSpPr>
        <p:spPr>
          <a:xfrm>
            <a:off x="3473558" y="6021288"/>
            <a:ext cx="21968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sociální dávky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25" name="TextovéPole 124"/>
          <p:cNvSpPr txBox="1"/>
          <p:nvPr/>
        </p:nvSpPr>
        <p:spPr>
          <a:xfrm>
            <a:off x="3556614" y="6021288"/>
            <a:ext cx="19905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pracovní síla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26" name="TextovéPole 125"/>
          <p:cNvSpPr txBox="1"/>
          <p:nvPr/>
        </p:nvSpPr>
        <p:spPr>
          <a:xfrm>
            <a:off x="4074063" y="6052065"/>
            <a:ext cx="9556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mzdy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27" name="TextovéPole 126"/>
          <p:cNvSpPr txBox="1"/>
          <p:nvPr/>
        </p:nvSpPr>
        <p:spPr>
          <a:xfrm>
            <a:off x="3534728" y="6021288"/>
            <a:ext cx="20745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státní dotace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28" name="TextovéPole 127"/>
          <p:cNvSpPr txBox="1"/>
          <p:nvPr/>
        </p:nvSpPr>
        <p:spPr>
          <a:xfrm>
            <a:off x="3427615" y="6021288"/>
            <a:ext cx="22887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statky a služby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29" name="TextovéPole 128"/>
          <p:cNvSpPr txBox="1"/>
          <p:nvPr/>
        </p:nvSpPr>
        <p:spPr>
          <a:xfrm>
            <a:off x="3937777" y="6021288"/>
            <a:ext cx="12282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placení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30" name="TextovéPole 129"/>
          <p:cNvSpPr txBox="1"/>
          <p:nvPr/>
        </p:nvSpPr>
        <p:spPr>
          <a:xfrm>
            <a:off x="4060708" y="5997374"/>
            <a:ext cx="10182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daně</a:t>
            </a:r>
            <a:endParaRPr lang="cs-CZ" sz="32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5590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1.85185E-6 L -0.25764 -0.28403 " pathEditMode="relative" rAng="0" ptsTypes="AA">
                                      <p:cBhvr>
                                        <p:cTn id="63" dur="2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882" y="-142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3.7037E-6 L -0.30712 -0.09074 " pathEditMode="relative" rAng="0" ptsTypes="AA">
                                      <p:cBhvr>
                                        <p:cTn id="68" dur="2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365" y="-45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4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7037E-6 L -0.08437 -0.85717 " pathEditMode="relative" rAng="0" ptsTypes="AA">
                                      <p:cBhvr>
                                        <p:cTn id="73" dur="2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19" y="-428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1.85185E-6 L 0.14393 -0.39954 " pathEditMode="relative" rAng="0" ptsTypes="AA">
                                      <p:cBhvr>
                                        <p:cTn id="78" dur="2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187" y="-199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3.7037E-6 L 0.31493 -0.09074 " pathEditMode="relative" rAng="0" ptsTypes="AA">
                                      <p:cBhvr>
                                        <p:cTn id="83" dur="2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747" y="-45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7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1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3.7037E-6 L -0.06302 -0.39514 " pathEditMode="relative" rAng="0" ptsTypes="AA">
                                      <p:cBhvr>
                                        <p:cTn id="88" dur="2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60" y="-197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8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7037E-6 L 0.1125 -0.85717 " pathEditMode="relative" rAng="0" ptsTypes="AA">
                                      <p:cBhvr>
                                        <p:cTn id="93" dur="20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625" y="-428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9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1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7037E-7 L 0.26806 -0.28056 " pathEditMode="relative" rAng="0" ptsTypes="AA">
                                      <p:cBhvr>
                                        <p:cTn id="98" dur="20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403" y="-140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0"/>
                  </p:tgtEl>
                </p:cond>
              </p:nextCondLst>
            </p:seq>
          </p:childTnLst>
        </p:cTn>
      </p:par>
    </p:tnLst>
    <p:bldLst>
      <p:bldP spid="121" grpId="0"/>
      <p:bldP spid="121" grpId="1"/>
      <p:bldP spid="124" grpId="0"/>
      <p:bldP spid="124" grpId="1"/>
      <p:bldP spid="125" grpId="0"/>
      <p:bldP spid="125" grpId="1"/>
      <p:bldP spid="126" grpId="0"/>
      <p:bldP spid="126" grpId="1"/>
      <p:bldP spid="127" grpId="0"/>
      <p:bldP spid="127" grpId="1"/>
      <p:bldP spid="128" grpId="0"/>
      <p:bldP spid="128" grpId="1"/>
      <p:bldP spid="129" grpId="0"/>
      <p:bldP spid="129" grpId="1"/>
      <p:bldP spid="130" grpId="0"/>
      <p:bldP spid="130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TRH</a:t>
            </a:r>
            <a:endParaRPr lang="cs-CZ" sz="4000" b="1" u="sng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67744" y="22048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pic>
        <p:nvPicPr>
          <p:cNvPr id="1026" name="Picture 2" descr="C:\Program Files\Microsoft Office\MEDIA\CAGCAT10\j030125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793" y="4547914"/>
            <a:ext cx="1004496" cy="859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brab\AppData\Local\Microsoft\Windows\Temporary Internet Files\Content.IE5\O57E3PTJ\MP90022754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2448" y="5723770"/>
            <a:ext cx="1076949" cy="709085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brab\AppData\Local\Microsoft\Windows\Temporary Internet Files\Content.IE5\TKG4PNXF\MC9003573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5301209"/>
            <a:ext cx="864096" cy="963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brab\AppData\Local\Microsoft\Windows\Temporary Internet Files\Content.IE5\O57E3PTJ\MC90023314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7" y="5444031"/>
            <a:ext cx="936104" cy="955730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brab\AppData\Local\Microsoft\Windows\Temporary Internet Files\Content.IE5\O57E3PTJ\MP90022754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3135" y="4571628"/>
            <a:ext cx="1105165" cy="729581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brab\AppData\Local\Microsoft\Windows\Temporary Internet Files\Content.IE5\O57E3PTJ\MC90029028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3135" y="5612337"/>
            <a:ext cx="997489" cy="797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brab\AppData\Local\Microsoft\Windows\Temporary Internet Files\Content.IE5\TKG4PNXF\MC900441741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4776" y="4355057"/>
            <a:ext cx="1162722" cy="1162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brab\AppData\Local\Microsoft\Windows\Temporary Internet Files\Content.IE5\O57E3PTJ\MC900441332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443968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brab\AppData\Local\Microsoft\Windows\Temporary Internet Files\Content.IE5\NHJ9QSQK\MC90033287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1228" y="5540589"/>
            <a:ext cx="852751" cy="912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467544" y="913585"/>
            <a:ext cx="161185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5400" dirty="0" smtClean="0"/>
              <a:t>zboží</a:t>
            </a:r>
            <a:endParaRPr lang="cs-CZ" sz="5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707904" y="913585"/>
            <a:ext cx="174624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5400" dirty="0" smtClean="0"/>
              <a:t>práce</a:t>
            </a:r>
            <a:endParaRPr lang="cs-CZ" sz="5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156176" y="937047"/>
            <a:ext cx="243047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5400" dirty="0" smtClean="0"/>
              <a:t>finanční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671293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4.44444E-6 L 0.32743 -0.4567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372" y="-228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59259E-6 L 0.64653 -0.6173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326" y="-308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11111E-6 L -0.25191 -0.6178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604" y="-309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44444E-6 L -0.01476 -0.479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7" y="-239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07407E-6 L 0.12986 -0.4578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493" y="-228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4.44444E-6 L -0.37795 -0.29051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906" y="-145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3.7037E-7 L -0.67726 -0.30532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872" y="-15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4.07407E-6 L -0.49618 -0.15672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809" y="-78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4.07407E-6 L 0.42726 -0.16713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354" y="-83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STATKY</a:t>
            </a:r>
            <a:endParaRPr lang="cs-CZ" sz="4000" b="1" u="sng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67744" y="22048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416617" y="1340768"/>
            <a:ext cx="6275692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5400" dirty="0" smtClean="0"/>
              <a:t>prostředky určené k </a:t>
            </a:r>
          </a:p>
          <a:p>
            <a:pPr algn="ctr"/>
            <a:r>
              <a:rPr lang="cs-CZ" sz="5400" dirty="0" smtClean="0"/>
              <a:t>uspokojování lidských</a:t>
            </a:r>
          </a:p>
          <a:p>
            <a:pPr algn="ctr"/>
            <a:r>
              <a:rPr lang="cs-CZ" sz="5400" dirty="0" smtClean="0"/>
              <a:t>potřeb </a:t>
            </a:r>
          </a:p>
          <a:p>
            <a:pPr algn="ctr"/>
            <a:r>
              <a:rPr lang="cs-CZ" sz="5400" dirty="0" smtClean="0"/>
              <a:t>(hmotné, duševní) </a:t>
            </a:r>
            <a:endParaRPr lang="cs-CZ" sz="5400" dirty="0"/>
          </a:p>
        </p:txBody>
      </p:sp>
      <p:sp>
        <p:nvSpPr>
          <p:cNvPr id="5" name="Tlačítko akce: Zpět nebo Předchozí 4">
            <a:hlinkClick r:id="rId2" action="ppaction://hlinksldjump" highlightClick="1"/>
          </p:cNvPr>
          <p:cNvSpPr/>
          <p:nvPr/>
        </p:nvSpPr>
        <p:spPr>
          <a:xfrm>
            <a:off x="7308304" y="5229200"/>
            <a:ext cx="936104" cy="72008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0807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SLUŽBY</a:t>
            </a:r>
            <a:endParaRPr lang="cs-CZ" sz="4000" b="1" u="sng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67744" y="22048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626708" y="1340768"/>
            <a:ext cx="5855514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5400" dirty="0" smtClean="0"/>
              <a:t>činnosti vykonávané</a:t>
            </a:r>
          </a:p>
          <a:p>
            <a:pPr algn="ctr"/>
            <a:r>
              <a:rPr lang="cs-CZ" sz="5400" dirty="0" smtClean="0"/>
              <a:t>pro druhé lidi</a:t>
            </a:r>
            <a:endParaRPr lang="cs-CZ" sz="5400" dirty="0"/>
          </a:p>
        </p:txBody>
      </p:sp>
      <p:sp>
        <p:nvSpPr>
          <p:cNvPr id="5" name="Tlačítko akce: Zpět nebo Předchozí 4">
            <a:hlinkClick r:id="rId2" action="ppaction://hlinksldjump" highlightClick="1"/>
          </p:cNvPr>
          <p:cNvSpPr/>
          <p:nvPr/>
        </p:nvSpPr>
        <p:spPr>
          <a:xfrm>
            <a:off x="7308304" y="5229200"/>
            <a:ext cx="936104" cy="72008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0426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NABÍDKA</a:t>
            </a:r>
            <a:endParaRPr lang="cs-CZ" sz="4000" b="1" u="sng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67744" y="22048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290094" y="1340768"/>
            <a:ext cx="6528774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5400" dirty="0" smtClean="0"/>
              <a:t>množství zboží</a:t>
            </a:r>
          </a:p>
          <a:p>
            <a:pPr algn="ctr"/>
            <a:r>
              <a:rPr lang="cs-CZ" sz="5400" dirty="0" smtClean="0"/>
              <a:t>(statků a služeb),</a:t>
            </a:r>
          </a:p>
          <a:p>
            <a:pPr algn="ctr"/>
            <a:r>
              <a:rPr lang="cs-CZ" sz="5400" dirty="0" smtClean="0"/>
              <a:t>které výrobci dodávají </a:t>
            </a:r>
          </a:p>
          <a:p>
            <a:pPr algn="ctr"/>
            <a:r>
              <a:rPr lang="cs-CZ" sz="5400" dirty="0" smtClean="0"/>
              <a:t>na trh při určité ceně</a:t>
            </a:r>
            <a:endParaRPr lang="cs-CZ" sz="5400" dirty="0"/>
          </a:p>
        </p:txBody>
      </p:sp>
      <p:sp>
        <p:nvSpPr>
          <p:cNvPr id="5" name="Tlačítko akce: Zpět nebo Předchozí 4">
            <a:hlinkClick r:id="" action="ppaction://hlinkshowjump?jump=lastslideviewed" highlightClick="1"/>
          </p:cNvPr>
          <p:cNvSpPr/>
          <p:nvPr/>
        </p:nvSpPr>
        <p:spPr>
          <a:xfrm>
            <a:off x="7308304" y="5229200"/>
            <a:ext cx="936104" cy="72008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2703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POPTÁVKA</a:t>
            </a:r>
            <a:endParaRPr lang="cs-CZ" sz="4000" b="1" u="sng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67744" y="22048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906889" y="1340768"/>
            <a:ext cx="5295168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5400" dirty="0" smtClean="0"/>
              <a:t>množství zboží</a:t>
            </a:r>
          </a:p>
          <a:p>
            <a:pPr algn="ctr"/>
            <a:r>
              <a:rPr lang="cs-CZ" sz="5400" dirty="0" smtClean="0"/>
              <a:t>(statků a služeb),</a:t>
            </a:r>
          </a:p>
          <a:p>
            <a:pPr algn="ctr"/>
            <a:r>
              <a:rPr lang="cs-CZ" sz="5400" dirty="0" smtClean="0"/>
              <a:t>které jsou kupující</a:t>
            </a:r>
          </a:p>
          <a:p>
            <a:pPr algn="ctr"/>
            <a:r>
              <a:rPr lang="cs-CZ" sz="5400" dirty="0" smtClean="0"/>
              <a:t>ochotni koupit za</a:t>
            </a:r>
          </a:p>
          <a:p>
            <a:pPr algn="ctr"/>
            <a:r>
              <a:rPr lang="cs-CZ" sz="5400" dirty="0" smtClean="0"/>
              <a:t>určitou cenu</a:t>
            </a:r>
            <a:endParaRPr lang="cs-CZ" sz="5400" dirty="0"/>
          </a:p>
        </p:txBody>
      </p:sp>
      <p:sp>
        <p:nvSpPr>
          <p:cNvPr id="5" name="Tlačítko akce: Zpět nebo Předchozí 4">
            <a:hlinkClick r:id="" action="ppaction://hlinkshowjump?jump=lastslideviewed" highlightClick="1"/>
          </p:cNvPr>
          <p:cNvSpPr/>
          <p:nvPr/>
        </p:nvSpPr>
        <p:spPr>
          <a:xfrm>
            <a:off x="7308304" y="5229200"/>
            <a:ext cx="936104" cy="72008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0236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2008" y="620688"/>
            <a:ext cx="8964488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</a:rPr>
              <a:t>Zdroje:</a:t>
            </a:r>
            <a:endParaRPr lang="cs-CZ" sz="1600" dirty="0">
              <a:solidFill>
                <a:prstClr val="black"/>
              </a:solidFill>
            </a:endParaRPr>
          </a:p>
          <a:p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Kolektiv </a:t>
            </a:r>
            <a:r>
              <a:rPr lang="cs-CZ" sz="1600" dirty="0"/>
              <a:t>autorů, </a:t>
            </a:r>
            <a:r>
              <a:rPr lang="cs-CZ" sz="1600" i="1" dirty="0"/>
              <a:t>Občanská výchova </a:t>
            </a:r>
            <a:r>
              <a:rPr lang="cs-CZ" sz="1600" i="1" dirty="0" smtClean="0"/>
              <a:t>9.</a:t>
            </a:r>
            <a:r>
              <a:rPr lang="cs-CZ" sz="1600" dirty="0" smtClean="0"/>
              <a:t>, </a:t>
            </a:r>
            <a:r>
              <a:rPr lang="cs-CZ" sz="1600" dirty="0"/>
              <a:t>Nakladatelství Fraus, Plzeň </a:t>
            </a:r>
            <a:r>
              <a:rPr lang="cs-CZ" sz="1600" dirty="0" smtClean="0"/>
              <a:t>2006 </a:t>
            </a:r>
            <a:r>
              <a:rPr lang="cs-CZ" sz="1600" dirty="0"/>
              <a:t>ISBN </a:t>
            </a:r>
            <a:r>
              <a:rPr lang="cs-CZ" sz="1600" dirty="0" smtClean="0"/>
              <a:t>80-7238-528-3.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i="1" dirty="0" smtClean="0"/>
              <a:t>Ilustrace</a:t>
            </a:r>
            <a:r>
              <a:rPr lang="cs-CZ" sz="1600" i="1" dirty="0"/>
              <a:t>: www.office.microsoft.com</a:t>
            </a:r>
          </a:p>
          <a:p>
            <a:endParaRPr lang="cs-CZ" sz="1600" dirty="0">
              <a:solidFill>
                <a:prstClr val="black"/>
              </a:solidFill>
            </a:endParaRPr>
          </a:p>
          <a:p>
            <a:r>
              <a:rPr lang="cs-CZ" sz="1600" dirty="0">
                <a:solidFill>
                  <a:prstClr val="black"/>
                </a:solidFill>
              </a:rPr>
              <a:t>Software:</a:t>
            </a:r>
          </a:p>
          <a:p>
            <a:r>
              <a:rPr lang="cs-CZ" sz="1600" dirty="0">
                <a:solidFill>
                  <a:prstClr val="black"/>
                </a:solidFill>
              </a:rPr>
              <a:t>Microsoft PowerPoint 2010</a:t>
            </a:r>
          </a:p>
          <a:p>
            <a:r>
              <a:rPr lang="cs-CZ" sz="1600" dirty="0">
                <a:solidFill>
                  <a:prstClr val="black"/>
                </a:solidFill>
              </a:rPr>
              <a:t>držitel licence 2. základní škola, Rakovník, Husovo náměstí 3</a:t>
            </a:r>
          </a:p>
        </p:txBody>
      </p:sp>
    </p:spTree>
    <p:extLst>
      <p:ext uri="{BB962C8B-B14F-4D97-AF65-F5344CB8AC3E}">
        <p14:creationId xmlns:p14="http://schemas.microsoft.com/office/powerpoint/2010/main" val="711477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563</TotalTime>
  <Words>288</Words>
  <Application>Microsoft Office PowerPoint</Application>
  <PresentationFormat>Předvádění na obrazovce (4:3)</PresentationFormat>
  <Paragraphs>80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HOSPODÁŘSTVÍ</vt:lpstr>
      <vt:lpstr>TRH</vt:lpstr>
      <vt:lpstr>TRŽNÍ HOSPODÁŘSTVÍ</vt:lpstr>
      <vt:lpstr>Prezentace aplikace PowerPoint</vt:lpstr>
      <vt:lpstr>TRH</vt:lpstr>
      <vt:lpstr>STATKY</vt:lpstr>
      <vt:lpstr>SLUŽBY</vt:lpstr>
      <vt:lpstr>NABÍDKA</vt:lpstr>
      <vt:lpstr>POPTÁVKA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TRŽNÍ HOSPODÁŘSTVÍ</dc:title>
  <dc:creator>brab</dc:creator>
  <cp:lastModifiedBy>brab</cp:lastModifiedBy>
  <cp:revision>37</cp:revision>
  <dcterms:created xsi:type="dcterms:W3CDTF">2013-04-18T14:27:14Z</dcterms:created>
  <dcterms:modified xsi:type="dcterms:W3CDTF">2013-04-24T07:09:17Z</dcterms:modified>
</cp:coreProperties>
</file>