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4" r:id="rId1"/>
  </p:sldMasterIdLst>
  <p:sldIdLst>
    <p:sldId id="258" r:id="rId2"/>
    <p:sldId id="262" r:id="rId3"/>
    <p:sldId id="256" r:id="rId4"/>
    <p:sldId id="259" r:id="rId5"/>
    <p:sldId id="260" r:id="rId6"/>
    <p:sldId id="261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33"/>
    <a:srgbClr val="66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1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358628-864E-41DA-B9F5-65E51E8E3C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24EBB1-3E6B-4FF6-A0BF-72CBE93726EB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3193708-F2E2-47F3-9C87-C8D325AFD2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24EBB1-3E6B-4FF6-A0BF-72CBE93726EB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3193708-F2E2-47F3-9C87-C8D325AFD2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24EBB1-3E6B-4FF6-A0BF-72CBE93726EB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3193708-F2E2-47F3-9C87-C8D325AFD2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24EBB1-3E6B-4FF6-A0BF-72CBE93726EB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3193708-F2E2-47F3-9C87-C8D325AFD2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24EBB1-3E6B-4FF6-A0BF-72CBE93726EB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3193708-F2E2-47F3-9C87-C8D325AFD2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24EBB1-3E6B-4FF6-A0BF-72CBE93726EB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3193708-F2E2-47F3-9C87-C8D325AFD2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24EBB1-3E6B-4FF6-A0BF-72CBE93726EB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3193708-F2E2-47F3-9C87-C8D325AFD2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24EBB1-3E6B-4FF6-A0BF-72CBE93726EB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3193708-F2E2-47F3-9C87-C8D325AFD2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24EBB1-3E6B-4FF6-A0BF-72CBE93726EB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3193708-F2E2-47F3-9C87-C8D325AFD2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24EBB1-3E6B-4FF6-A0BF-72CBE93726EB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3193708-F2E2-47F3-9C87-C8D325AFD2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 smtClean="0"/>
            </a:lvl1pPr>
          </a:lstStyle>
          <a:p>
            <a:fld id="{8524EBB1-3E6B-4FF6-A0BF-72CBE93726EB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fld id="{83193708-F2E2-47F3-9C87-C8D325AFD2F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</p:sldLayoutIdLst>
  <p:transition spd="med">
    <p:fade/>
  </p:transition>
  <p:timing>
    <p:tnLst>
      <p:par>
        <p:cTn id="1" dur="indefinite" restart="never" nodeType="tmRoot"/>
      </p:par>
    </p:tn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Relationship Id="rId4" Type="http://schemas.openxmlformats.org/officeDocument/2006/relationships/hyperlink" Target="http://www.youtube.com/watch?v=Zd4416c1sw0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yN4Uu0OlmTg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Lochneska_poboba_museumofnessie.jpg" TargetMode="External"/><Relationship Id="rId3" Type="http://schemas.openxmlformats.org/officeDocument/2006/relationships/hyperlink" Target="http://commons.wikimedia.org/wiki/File:Elizabeth_II_greets_NASA_GSFC_employees,_May_8,_2007.jpg" TargetMode="External"/><Relationship Id="rId7" Type="http://schemas.openxmlformats.org/officeDocument/2006/relationships/hyperlink" Target="http://commons.wikimedia.org/wiki/File:LX03_BYG_(Route_97)_at_Chingford.JPG" TargetMode="External"/><Relationship Id="rId2" Type="http://schemas.openxmlformats.org/officeDocument/2006/relationships/hyperlink" Target="http://commons.wikimedia.org/wiki/File:Uk-map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Clock_Tower_-_Palace_of_Westminster,_London_-_September_2006.jpg" TargetMode="External"/><Relationship Id="rId5" Type="http://schemas.openxmlformats.org/officeDocument/2006/relationships/hyperlink" Target="http://commons.wikimedia.org/wiki/File:Towerbridge2.jpg" TargetMode="External"/><Relationship Id="rId10" Type="http://schemas.openxmlformats.org/officeDocument/2006/relationships/hyperlink" Target="http://cs.wikipedia.org/wiki/Soubor:London_eye_501588_fh000038.jpg" TargetMode="External"/><Relationship Id="rId4" Type="http://schemas.openxmlformats.org/officeDocument/2006/relationships/hyperlink" Target="http://commons.wikimedia.org/wiki/File:Flag_of_the_United_Kingdom.svg" TargetMode="External"/><Relationship Id="rId9" Type="http://schemas.openxmlformats.org/officeDocument/2006/relationships/hyperlink" Target="http://cs.wikipedia.org/wiki/Soubor:Paul,_George_&amp;_John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691680" y="2060848"/>
            <a:ext cx="6766520" cy="23042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base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accent5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accent5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2000" b="0" i="0" u="none" strike="noStrike" kern="1200" cap="all" spc="0" normalizeH="0" baseline="0" noProof="0" dirty="0">
              <a:ln>
                <a:noFill/>
              </a:ln>
              <a:solidFill>
                <a:schemeClr val="accent5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691680" y="4797152"/>
            <a:ext cx="5968752" cy="864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74320" marR="0" lvl="0" indent="-228600" algn="ctr" defTabSz="449263" rtl="0" eaLnBrk="1" fontAlgn="base" latinLnBrk="0" hangingPunct="0">
              <a:lnSpc>
                <a:spcPct val="81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Arial" pitchFamily="34" charset="0"/>
              <a:buChar char="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/>
            </a:pPr>
            <a:r>
              <a:rPr kumimoji="0" 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charset="0"/>
                <a:ea typeface="MS Gothic" charset="-128"/>
                <a:cs typeface="+mn-cs"/>
              </a:rPr>
              <a:t>Autorem materiálu a všech jeho částí, není-li uvedeno jinak, je Mgr. </a:t>
            </a: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charset="0"/>
                <a:ea typeface="MS Gothic" charset="-128"/>
                <a:cs typeface="+mn-cs"/>
              </a:rPr>
              <a:t>Marcela Hádková</a:t>
            </a:r>
            <a:endParaRPr kumimoji="0" lang="en-US" sz="1800" b="0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charset="0"/>
              <a:ea typeface="MS Gothic" charset="-128"/>
              <a:cs typeface="+mn-cs"/>
            </a:endParaRPr>
          </a:p>
          <a:p>
            <a:pPr marL="274320" marR="0" lvl="0" indent="-228600" algn="l" defTabSz="914400" rtl="0" eaLnBrk="1" fontAlgn="auto" latinLnBrk="0" hangingPunct="1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476672"/>
            <a:ext cx="5751512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7" name="Obdélník 6"/>
          <p:cNvSpPr/>
          <p:nvPr/>
        </p:nvSpPr>
        <p:spPr>
          <a:xfrm>
            <a:off x="1619672" y="2420888"/>
            <a:ext cx="6624736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Název školy	</a:t>
            </a: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</a:rPr>
              <a:t>Plavská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 škola</a:t>
            </a:r>
            <a:b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</a:b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Autor		Mgr. Marcela </a:t>
            </a: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</a:rPr>
              <a:t>Hádková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</a:b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Název	             	VY_32_INOVACE_17_Vl5_Velká Británie</a:t>
            </a:r>
            <a:b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</a:b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Téma		Kulturní památky evropských zemí - Velká 			Británie</a:t>
            </a:r>
            <a:b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</a:b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Číslo projektu	</a:t>
            </a:r>
            <a:r>
              <a:rPr lang="cs-CZ" dirty="0" smtClean="0"/>
              <a:t>CZ.1.07/1.4.00/21.1135</a:t>
            </a:r>
          </a:p>
          <a:p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996633"/>
                </a:solidFill>
              </a:rPr>
              <a:t>Anotace</a:t>
            </a:r>
            <a:endParaRPr lang="cs-CZ" dirty="0">
              <a:solidFill>
                <a:srgbClr val="9966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určená k výkladu nového tématu určená pro společnou práci s využitím interaktivní tabule.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5004048" y="685800"/>
            <a:ext cx="3626660" cy="5486400"/>
          </a:xfrm>
        </p:spPr>
        <p:txBody>
          <a:bodyPr/>
          <a:lstStyle/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     </a:t>
            </a:r>
          </a:p>
          <a:p>
            <a:pPr>
              <a:buNone/>
            </a:pPr>
            <a:r>
              <a:rPr lang="cs-CZ" dirty="0" smtClean="0"/>
              <a:t>  	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764704"/>
            <a:ext cx="2959529" cy="52226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836712"/>
            <a:ext cx="4562762" cy="5184576"/>
          </a:xfrm>
        </p:spPr>
        <p:txBody>
          <a:bodyPr/>
          <a:lstStyle/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476672"/>
            <a:ext cx="4320480" cy="6432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400" b="1" dirty="0" smtClean="0"/>
          </a:p>
          <a:p>
            <a:pPr algn="ctr"/>
            <a:r>
              <a:rPr lang="cs-CZ" sz="2800" b="1" dirty="0" smtClean="0"/>
              <a:t>Velká Británie</a:t>
            </a:r>
          </a:p>
          <a:p>
            <a:pPr algn="ctr"/>
            <a:r>
              <a:rPr lang="cs-CZ" dirty="0" smtClean="0"/>
              <a:t>Oficiální název: </a:t>
            </a:r>
            <a:r>
              <a:rPr lang="cs-CZ" b="1" dirty="0" smtClean="0"/>
              <a:t>Spojené království Velké Británie a Severního Irska</a:t>
            </a:r>
          </a:p>
          <a:p>
            <a:pPr algn="ctr"/>
            <a:endParaRPr lang="cs-CZ" b="1" dirty="0" smtClean="0"/>
          </a:p>
          <a:p>
            <a:pPr>
              <a:buFont typeface="Wingdings" pitchFamily="2" charset="2"/>
              <a:buChar char="ü"/>
            </a:pPr>
            <a:r>
              <a:rPr lang="cs-CZ" sz="1600" dirty="0" smtClean="0"/>
              <a:t>  Spojené království Velké Británie a Severního Irska </a:t>
            </a:r>
            <a:r>
              <a:rPr lang="cs-CZ" sz="1600" b="1" dirty="0" smtClean="0"/>
              <a:t>je tvořeno čtyřmi zeměmi</a:t>
            </a:r>
            <a:r>
              <a:rPr lang="cs-CZ" sz="1600" dirty="0" smtClean="0"/>
              <a:t>:</a:t>
            </a:r>
          </a:p>
          <a:p>
            <a:pPr lvl="1">
              <a:buFont typeface="Wingdings" pitchFamily="2" charset="2"/>
              <a:buChar char="§"/>
            </a:pPr>
            <a:r>
              <a:rPr lang="cs-CZ" sz="1600" dirty="0"/>
              <a:t> </a:t>
            </a:r>
            <a:r>
              <a:rPr lang="cs-CZ" sz="1600" dirty="0" smtClean="0"/>
              <a:t> </a:t>
            </a:r>
            <a:r>
              <a:rPr lang="cs-CZ" sz="1600" b="1" dirty="0" smtClean="0"/>
              <a:t>Anglie</a:t>
            </a:r>
          </a:p>
          <a:p>
            <a:pPr lvl="1">
              <a:buFont typeface="Wingdings" pitchFamily="2" charset="2"/>
              <a:buChar char="§"/>
            </a:pPr>
            <a:r>
              <a:rPr lang="cs-CZ" sz="1600" b="1" dirty="0"/>
              <a:t> </a:t>
            </a:r>
            <a:r>
              <a:rPr lang="cs-CZ" sz="1600" b="1" dirty="0" smtClean="0"/>
              <a:t> Wales</a:t>
            </a:r>
          </a:p>
          <a:p>
            <a:pPr lvl="1">
              <a:buFont typeface="Wingdings" pitchFamily="2" charset="2"/>
              <a:buChar char="§"/>
            </a:pPr>
            <a:r>
              <a:rPr lang="cs-CZ" sz="1600" b="1" dirty="0" smtClean="0"/>
              <a:t>  Skotsko</a:t>
            </a:r>
          </a:p>
          <a:p>
            <a:pPr lvl="1">
              <a:buFont typeface="Wingdings" pitchFamily="2" charset="2"/>
              <a:buChar char="§"/>
            </a:pPr>
            <a:r>
              <a:rPr lang="cs-CZ" sz="1600" b="1" dirty="0"/>
              <a:t> </a:t>
            </a:r>
            <a:r>
              <a:rPr lang="cs-CZ" sz="1600" b="1" dirty="0" smtClean="0"/>
              <a:t> Severní Irsko</a:t>
            </a:r>
          </a:p>
          <a:p>
            <a:pPr lvl="1"/>
            <a:endParaRPr lang="cs-CZ" sz="1600" b="1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  Země je </a:t>
            </a:r>
            <a:r>
              <a:rPr lang="cs-CZ" b="1" dirty="0" smtClean="0"/>
              <a:t>královstvím</a:t>
            </a:r>
            <a:r>
              <a:rPr lang="cs-CZ" dirty="0" smtClean="0"/>
              <a:t> – v čele stojí </a:t>
            </a:r>
            <a:r>
              <a:rPr lang="cs-CZ" b="1" dirty="0" smtClean="0"/>
              <a:t>královna (Alžběta II.)</a:t>
            </a:r>
          </a:p>
          <a:p>
            <a:endParaRPr lang="cs-CZ" b="1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  Počet obyvatel – 58 miliónů</a:t>
            </a:r>
          </a:p>
          <a:p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  Hlavní město: LONDÝN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16216" y="4437112"/>
            <a:ext cx="648072" cy="2308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900" b="1" dirty="0" smtClean="0">
                <a:solidFill>
                  <a:srgbClr val="FF0000"/>
                </a:solidFill>
              </a:rPr>
              <a:t>WALES</a:t>
            </a:r>
            <a:endParaRPr lang="cs-CZ" sz="9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668344" y="4437112"/>
            <a:ext cx="792088" cy="2308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900" b="1" dirty="0" smtClean="0">
                <a:solidFill>
                  <a:srgbClr val="FF0000"/>
                </a:solidFill>
              </a:rPr>
              <a:t>ANGLIE</a:t>
            </a:r>
            <a:endParaRPr lang="cs-CZ" sz="9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72200" y="2420888"/>
            <a:ext cx="864096" cy="2308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900" b="1" dirty="0" smtClean="0">
                <a:solidFill>
                  <a:srgbClr val="FF0000"/>
                </a:solidFill>
              </a:rPr>
              <a:t>SKOTSKO</a:t>
            </a:r>
            <a:endParaRPr lang="cs-CZ" sz="9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932040" y="2852936"/>
            <a:ext cx="86409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900" b="1" dirty="0" smtClean="0">
                <a:solidFill>
                  <a:srgbClr val="FF0000"/>
                </a:solidFill>
              </a:rPr>
              <a:t>SEVERNÍ</a:t>
            </a:r>
          </a:p>
          <a:p>
            <a:pPr algn="ctr"/>
            <a:r>
              <a:rPr lang="cs-CZ" sz="900" b="1" dirty="0" smtClean="0">
                <a:solidFill>
                  <a:srgbClr val="FF0000"/>
                </a:solidFill>
              </a:rPr>
              <a:t>IRSKO</a:t>
            </a:r>
            <a:endParaRPr lang="cs-CZ" sz="900" b="1" dirty="0">
              <a:solidFill>
                <a:srgbClr val="FF0000"/>
              </a:solidFill>
            </a:endParaRPr>
          </a:p>
        </p:txBody>
      </p:sp>
      <p:cxnSp>
        <p:nvCxnSpPr>
          <p:cNvPr id="14" name="Přímá spojovací šipka 13"/>
          <p:cNvCxnSpPr/>
          <p:nvPr/>
        </p:nvCxnSpPr>
        <p:spPr bwMode="auto">
          <a:xfrm>
            <a:off x="5508104" y="3284984"/>
            <a:ext cx="360040" cy="216024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</p:spPr>
      </p:cxn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Flag_of_the_United_Kingdom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64088" y="836712"/>
            <a:ext cx="2592288" cy="1296144"/>
          </a:xfrm>
          <a:prstGeom prst="rect">
            <a:avLst/>
          </a:prstGeom>
        </p:spPr>
      </p:pic>
      <p:pic>
        <p:nvPicPr>
          <p:cNvPr id="2050" name="Picture 2" descr="File:Elizabeth II greets NASA GSFC employees, May 8, 200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2852936"/>
            <a:ext cx="1728192" cy="239073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691680" y="141277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Vlajka Velké Británie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31640" y="3356992"/>
            <a:ext cx="331236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Královna Alžběta II. – poslechněte si britskou národní hymnu: </a:t>
            </a:r>
            <a:r>
              <a:rPr lang="cs-CZ" dirty="0" err="1" smtClean="0">
                <a:hlinkClick r:id="rId4"/>
              </a:rPr>
              <a:t>God</a:t>
            </a:r>
            <a:r>
              <a:rPr lang="cs-CZ" dirty="0" smtClean="0">
                <a:hlinkClick r:id="rId4"/>
              </a:rPr>
              <a:t> </a:t>
            </a:r>
            <a:r>
              <a:rPr lang="cs-CZ" dirty="0" err="1" smtClean="0">
                <a:hlinkClick r:id="rId4"/>
              </a:rPr>
              <a:t>Save</a:t>
            </a:r>
            <a:r>
              <a:rPr lang="cs-CZ" dirty="0" smtClean="0">
                <a:hlinkClick r:id="rId4"/>
              </a:rPr>
              <a:t> </a:t>
            </a:r>
            <a:r>
              <a:rPr lang="cs-CZ" dirty="0" err="1" smtClean="0">
                <a:hlinkClick r:id="rId4"/>
              </a:rPr>
              <a:t>The</a:t>
            </a:r>
            <a:r>
              <a:rPr lang="cs-CZ" dirty="0" smtClean="0">
                <a:hlinkClick r:id="rId4"/>
              </a:rPr>
              <a:t> </a:t>
            </a:r>
            <a:r>
              <a:rPr lang="cs-CZ" dirty="0" err="1" smtClean="0">
                <a:hlinkClick r:id="rId4"/>
              </a:rPr>
              <a:t>Queen</a:t>
            </a:r>
            <a:r>
              <a:rPr lang="cs-CZ" dirty="0" smtClean="0"/>
              <a:t> (Bože, ochraňuj královnu)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404664"/>
            <a:ext cx="8003232" cy="5721499"/>
          </a:xfrm>
        </p:spPr>
        <p:txBody>
          <a:bodyPr/>
          <a:lstStyle/>
          <a:p>
            <a:pPr algn="ctr"/>
            <a:r>
              <a:rPr lang="cs-CZ" sz="2400" b="1" dirty="0" smtClean="0"/>
              <a:t>Hlavní město Velké Británie: </a:t>
            </a:r>
          </a:p>
          <a:p>
            <a:pPr algn="ctr"/>
            <a:r>
              <a:rPr lang="cs-CZ" sz="3600" b="1" dirty="0" smtClean="0"/>
              <a:t>LONDÝN</a:t>
            </a:r>
          </a:p>
          <a:p>
            <a:pPr algn="ctr"/>
            <a:r>
              <a:rPr lang="cs-CZ" b="1" dirty="0" smtClean="0"/>
              <a:t>(9 miliónů obyvatel)</a:t>
            </a:r>
          </a:p>
          <a:p>
            <a:pPr algn="ctr"/>
            <a:r>
              <a:rPr lang="cs-CZ" b="1" dirty="0" smtClean="0"/>
              <a:t>Nejznámější památky Londýna:</a:t>
            </a:r>
          </a:p>
          <a:p>
            <a:pPr algn="ctr"/>
            <a:endParaRPr lang="cs-CZ" sz="3600" b="1" dirty="0"/>
          </a:p>
        </p:txBody>
      </p:sp>
      <p:pic>
        <p:nvPicPr>
          <p:cNvPr id="5" name="Obrázek 4" descr="290px-Clock_Tower_-_Palace_of_Westminster,_London_-_September_200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1700808"/>
            <a:ext cx="1459984" cy="3015622"/>
          </a:xfrm>
          <a:prstGeom prst="rect">
            <a:avLst/>
          </a:prstGeom>
        </p:spPr>
      </p:pic>
      <p:pic>
        <p:nvPicPr>
          <p:cNvPr id="6" name="Obrázek 5" descr="800px-Towerbridge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52120" y="2564904"/>
            <a:ext cx="2608064" cy="1956048"/>
          </a:xfrm>
          <a:prstGeom prst="rect">
            <a:avLst/>
          </a:prstGeom>
        </p:spPr>
      </p:pic>
      <p:pic>
        <p:nvPicPr>
          <p:cNvPr id="8" name="Obrázek 7" descr="LX03_BYG_(Route_97)_at_Chingford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03848" y="2636912"/>
            <a:ext cx="1728192" cy="1296144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83568" y="4869160"/>
            <a:ext cx="1944216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dirty="0" err="1" smtClean="0"/>
              <a:t>Big</a:t>
            </a:r>
            <a:r>
              <a:rPr lang="cs-CZ" sz="1100" dirty="0" smtClean="0"/>
              <a:t> </a:t>
            </a:r>
            <a:r>
              <a:rPr lang="cs-CZ" sz="1100" dirty="0" err="1" smtClean="0"/>
              <a:t>Ben</a:t>
            </a:r>
            <a:r>
              <a:rPr lang="cs-CZ" sz="1100" dirty="0" smtClean="0"/>
              <a:t> – neslavnější zvon Anglie v hodinové věži budovy parlamentu</a:t>
            </a:r>
            <a:endParaRPr lang="cs-CZ" sz="11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96136" y="4725144"/>
            <a:ext cx="244827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dirty="0" err="1" smtClean="0"/>
              <a:t>Tower</a:t>
            </a:r>
            <a:r>
              <a:rPr lang="cs-CZ" sz="1100" dirty="0" smtClean="0"/>
              <a:t> </a:t>
            </a:r>
            <a:r>
              <a:rPr lang="cs-CZ" sz="1100" dirty="0" err="1" smtClean="0"/>
              <a:t>Bridge</a:t>
            </a:r>
            <a:r>
              <a:rPr lang="cs-CZ" sz="1100" dirty="0" smtClean="0"/>
              <a:t> – nejslavnější most přes řeku Temži</a:t>
            </a:r>
            <a:endParaRPr lang="cs-CZ" sz="11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31840" y="4149080"/>
            <a:ext cx="1944216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dirty="0" smtClean="0"/>
              <a:t>Typický červený poschoďový autobus – double-</a:t>
            </a:r>
            <a:r>
              <a:rPr lang="cs-CZ" sz="1100" dirty="0" err="1" smtClean="0"/>
              <a:t>decker</a:t>
            </a:r>
            <a:endParaRPr lang="cs-CZ" sz="1100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73050"/>
            <a:ext cx="8219256" cy="5853113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Další zajímavosti Velké Británie:</a:t>
            </a:r>
          </a:p>
          <a:p>
            <a:endParaRPr lang="cs-CZ" dirty="0"/>
          </a:p>
        </p:txBody>
      </p:sp>
      <p:pic>
        <p:nvPicPr>
          <p:cNvPr id="5" name="Obrázek 4" descr="Paul,_George_&amp;_Joh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9712" y="1268760"/>
            <a:ext cx="2058146" cy="135426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644008" y="1484784"/>
            <a:ext cx="2808312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Beatles – nejslavnější </a:t>
            </a:r>
            <a:r>
              <a:rPr lang="cs-CZ" sz="1100" dirty="0" smtClean="0">
                <a:solidFill>
                  <a:schemeClr val="accent4"/>
                </a:solidFill>
              </a:rPr>
              <a:t>rock'n'</a:t>
            </a:r>
            <a:r>
              <a:rPr lang="cs-CZ" sz="1100" dirty="0" err="1" smtClean="0">
                <a:solidFill>
                  <a:schemeClr val="accent4"/>
                </a:solidFill>
              </a:rPr>
              <a:t>rollová</a:t>
            </a:r>
            <a:r>
              <a:rPr lang="cs-CZ" sz="1100" dirty="0" smtClean="0">
                <a:solidFill>
                  <a:schemeClr val="accent4"/>
                </a:solidFill>
              </a:rPr>
              <a:t> skupina na světě – pochází z Liverpoolu – poslechněte si slavnou píseň </a:t>
            </a:r>
            <a:r>
              <a:rPr lang="cs-CZ" sz="1100" dirty="0" err="1" smtClean="0">
                <a:solidFill>
                  <a:schemeClr val="accent4"/>
                </a:solidFill>
                <a:hlinkClick r:id="rId3"/>
              </a:rPr>
              <a:t>War</a:t>
            </a:r>
            <a:r>
              <a:rPr lang="cs-CZ" sz="1100" dirty="0" smtClean="0">
                <a:solidFill>
                  <a:schemeClr val="accent4"/>
                </a:solidFill>
                <a:hlinkClick r:id="rId3"/>
              </a:rPr>
              <a:t> </a:t>
            </a:r>
            <a:r>
              <a:rPr lang="cs-CZ" sz="1100" dirty="0" err="1" smtClean="0">
                <a:solidFill>
                  <a:schemeClr val="accent4"/>
                </a:solidFill>
                <a:hlinkClick r:id="rId3"/>
              </a:rPr>
              <a:t>is</a:t>
            </a:r>
            <a:r>
              <a:rPr lang="cs-CZ" sz="1100" dirty="0" smtClean="0">
                <a:solidFill>
                  <a:schemeClr val="accent4"/>
                </a:solidFill>
                <a:hlinkClick r:id="rId3"/>
              </a:rPr>
              <a:t> </a:t>
            </a:r>
            <a:r>
              <a:rPr lang="cs-CZ" sz="1100" dirty="0" err="1" smtClean="0">
                <a:solidFill>
                  <a:schemeClr val="accent4"/>
                </a:solidFill>
                <a:hlinkClick r:id="rId3"/>
              </a:rPr>
              <a:t>over</a:t>
            </a:r>
            <a:endParaRPr lang="cs-CZ" sz="1100" dirty="0">
              <a:solidFill>
                <a:schemeClr val="accent4"/>
              </a:solidFill>
            </a:endParaRPr>
          </a:p>
        </p:txBody>
      </p:sp>
      <p:pic>
        <p:nvPicPr>
          <p:cNvPr id="7" name="Obrázek 6" descr="798px-Lochneska_poboba_museumofnessi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051720" y="2780928"/>
            <a:ext cx="1944216" cy="1461817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4788024" y="2924944"/>
            <a:ext cx="2304256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Jezero </a:t>
            </a:r>
            <a:r>
              <a:rPr lang="cs-CZ" sz="1100" dirty="0" err="1" smtClean="0"/>
              <a:t>Lochness</a:t>
            </a:r>
            <a:r>
              <a:rPr lang="cs-CZ" sz="1100" dirty="0" smtClean="0"/>
              <a:t> ve Skotsku – údajně v něm žije </a:t>
            </a:r>
            <a:r>
              <a:rPr lang="cs-CZ" sz="1100" dirty="0" err="1" smtClean="0"/>
              <a:t>lochnesská</a:t>
            </a:r>
            <a:r>
              <a:rPr lang="cs-CZ" sz="1100" dirty="0" smtClean="0"/>
              <a:t> příšera! – UÁÁÁÁÁ!!</a:t>
            </a:r>
            <a:endParaRPr lang="cs-CZ" sz="1100" dirty="0"/>
          </a:p>
        </p:txBody>
      </p:sp>
      <p:pic>
        <p:nvPicPr>
          <p:cNvPr id="10" name="Obrázek 9" descr="800px-London_eye_501588_fh000038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979712" y="4653136"/>
            <a:ext cx="1907704" cy="1271008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4788024" y="5013176"/>
            <a:ext cx="2088232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London </a:t>
            </a:r>
            <a:r>
              <a:rPr lang="cs-CZ" sz="1100" dirty="0" err="1" smtClean="0"/>
              <a:t>Eye</a:t>
            </a:r>
            <a:r>
              <a:rPr lang="cs-CZ" sz="1100" dirty="0" smtClean="0"/>
              <a:t> – „londýnské oko“ – největší vyhlídkové kolo                    na světě vysoké 135 m!</a:t>
            </a:r>
            <a:endParaRPr lang="cs-CZ" sz="1100" dirty="0"/>
          </a:p>
        </p:txBody>
      </p:sp>
    </p:spTree>
  </p:cSld>
  <p:clrMapOvr>
    <a:masterClrMapping/>
  </p:clrMapOvr>
  <p:transition spd="med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3449" y="620688"/>
            <a:ext cx="7317105" cy="555151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Citace:</a:t>
            </a:r>
          </a:p>
          <a:p>
            <a:pPr>
              <a:buFont typeface="+mj-lt"/>
              <a:buAutoNum type="arabicParenR"/>
            </a:pPr>
            <a:r>
              <a:rPr lang="cs-CZ" sz="1200" dirty="0" smtClean="0"/>
              <a:t>Mapa Britských ostrovů: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[online]. 2008 [cit. 2012-12-18].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z WWW: </a:t>
            </a:r>
            <a:r>
              <a:rPr lang="cs-CZ" sz="1200" dirty="0" smtClean="0">
                <a:hlinkClick r:id="rId2"/>
              </a:rPr>
              <a:t>http://commons.wikimedia.org/wiki/File:Uk-map.svg</a:t>
            </a:r>
            <a:endParaRPr lang="cs-CZ" sz="1200" dirty="0" smtClean="0"/>
          </a:p>
          <a:p>
            <a:pPr>
              <a:buFont typeface="+mj-lt"/>
              <a:buAutoNum type="arabicParenR"/>
            </a:pPr>
            <a:r>
              <a:rPr lang="cs-CZ" sz="1200" dirty="0" smtClean="0"/>
              <a:t>Alžběta II: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[online]. 2008 [cit. 2012-12-18].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z WWW: </a:t>
            </a:r>
            <a:r>
              <a:rPr lang="cs-CZ" sz="1100" dirty="0" smtClean="0">
                <a:hlinkClick r:id="rId3"/>
              </a:rPr>
              <a:t>http://commons.wikimedia.org/wiki/File:Elizabeth_II_greets_NASA_GSFC_employees,_May_8,_2007.jpg</a:t>
            </a:r>
            <a:endParaRPr lang="cs-CZ" sz="1100" dirty="0" smtClean="0"/>
          </a:p>
          <a:p>
            <a:pPr>
              <a:buFont typeface="+mj-lt"/>
              <a:buAutoNum type="arabicParenR"/>
            </a:pPr>
            <a:r>
              <a:rPr lang="cs-CZ" sz="1200" dirty="0" smtClean="0"/>
              <a:t>Vlajka Velké Británie: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[online]. 2008 [cit. 2012-12-18].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z WWW: </a:t>
            </a:r>
            <a:r>
              <a:rPr lang="cs-CZ" sz="1200" dirty="0" smtClean="0">
                <a:hlinkClick r:id="rId4"/>
              </a:rPr>
              <a:t>http://commons.wikimedia.org/wiki/File:Flag_of_the_United_Kingdom.svg</a:t>
            </a:r>
            <a:endParaRPr lang="cs-CZ" sz="1200" dirty="0" smtClean="0"/>
          </a:p>
          <a:p>
            <a:pPr>
              <a:buFont typeface="+mj-lt"/>
              <a:buAutoNum type="arabicParenR"/>
            </a:pPr>
            <a:r>
              <a:rPr lang="cs-CZ" sz="1200" dirty="0" err="1" smtClean="0"/>
              <a:t>Tower</a:t>
            </a:r>
            <a:r>
              <a:rPr lang="cs-CZ" sz="1200" dirty="0" smtClean="0"/>
              <a:t> </a:t>
            </a:r>
            <a:r>
              <a:rPr lang="cs-CZ" sz="1200" dirty="0" err="1" smtClean="0"/>
              <a:t>Bridge</a:t>
            </a:r>
            <a:r>
              <a:rPr lang="cs-CZ" sz="1200" dirty="0" smtClean="0"/>
              <a:t>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[online]. 2008 [cit. 2012-12-18].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z WWW: </a:t>
            </a:r>
            <a:r>
              <a:rPr lang="cs-CZ" sz="1200" dirty="0" smtClean="0">
                <a:hlinkClick r:id="rId5"/>
              </a:rPr>
              <a:t>http://commons.wikimedia.org/wiki/File:Towerbridge2.jpg</a:t>
            </a:r>
            <a:endParaRPr lang="cs-CZ" sz="1200" dirty="0" smtClean="0"/>
          </a:p>
          <a:p>
            <a:pPr>
              <a:buFont typeface="+mj-lt"/>
              <a:buAutoNum type="arabicParenR"/>
            </a:pPr>
            <a:r>
              <a:rPr lang="cs-CZ" sz="1200" dirty="0" err="1" smtClean="0"/>
              <a:t>Big</a:t>
            </a:r>
            <a:r>
              <a:rPr lang="cs-CZ" sz="1200" dirty="0" smtClean="0"/>
              <a:t> </a:t>
            </a:r>
            <a:r>
              <a:rPr lang="cs-CZ" sz="1200" dirty="0" err="1" smtClean="0"/>
              <a:t>Ben</a:t>
            </a:r>
            <a:r>
              <a:rPr lang="cs-CZ" sz="1200" dirty="0" smtClean="0"/>
              <a:t>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[online]. 2008 [cit. 2012-12-18].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z WWW: </a:t>
            </a:r>
            <a:r>
              <a:rPr lang="cs-CZ" sz="1200" dirty="0" smtClean="0">
                <a:hlinkClick r:id="rId6"/>
              </a:rPr>
              <a:t>http://commons.wikimedia.org/wiki/File:Clock_Tower_-_Palace_of_Westminster,_London_-_September_2006.jpg</a:t>
            </a:r>
            <a:endParaRPr lang="cs-CZ" sz="1200" dirty="0" smtClean="0"/>
          </a:p>
          <a:p>
            <a:pPr>
              <a:buFont typeface="+mj-lt"/>
              <a:buAutoNum type="arabicParenR"/>
            </a:pPr>
            <a:r>
              <a:rPr lang="cs-CZ" sz="1200" dirty="0" smtClean="0"/>
              <a:t>Doubledecker 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[online]. 2008 [cit. 2012-12-18].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z WWW: </a:t>
            </a:r>
            <a:r>
              <a:rPr lang="cs-CZ" sz="1200" dirty="0" smtClean="0">
                <a:hlinkClick r:id="rId7"/>
              </a:rPr>
              <a:t>http://commons.wikimedia.org/wiki/File:LX03_BYG_(Route_97)_at_Chingford.JPG</a:t>
            </a:r>
            <a:endParaRPr lang="cs-CZ" sz="1200" dirty="0" smtClean="0"/>
          </a:p>
          <a:p>
            <a:pPr>
              <a:buFont typeface="+mj-lt"/>
              <a:buAutoNum type="arabicParenR"/>
            </a:pPr>
            <a:r>
              <a:rPr lang="cs-CZ" sz="1200" dirty="0" err="1" smtClean="0"/>
              <a:t>Lochness</a:t>
            </a:r>
            <a:r>
              <a:rPr lang="cs-CZ" sz="1200" dirty="0" smtClean="0"/>
              <a:t> monster: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[online]. 2008 [cit. 2012-12-18].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z WWW:  </a:t>
            </a:r>
            <a:r>
              <a:rPr lang="cs-CZ" sz="1200" dirty="0" smtClean="0">
                <a:hlinkClick r:id="rId8"/>
              </a:rPr>
              <a:t>http://cs.wikipedia.org/wiki/Soubor:Lochneska_poboba_museumofnessie.jpg</a:t>
            </a:r>
            <a:endParaRPr lang="cs-CZ" sz="1200" dirty="0" smtClean="0"/>
          </a:p>
          <a:p>
            <a:pPr>
              <a:buFont typeface="+mj-lt"/>
              <a:buAutoNum type="arabicParenR"/>
            </a:pPr>
            <a:r>
              <a:rPr lang="cs-CZ" sz="1200" dirty="0" smtClean="0"/>
              <a:t>Beatles: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[online]. 2008 [cit. 2012-12-18].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z WWW: </a:t>
            </a:r>
            <a:r>
              <a:rPr lang="cs-CZ" sz="1200" dirty="0" smtClean="0">
                <a:hlinkClick r:id="rId9"/>
              </a:rPr>
              <a:t>http://cs.wikipedia.org/wiki/Soubor:Paul,_George_%26_John.png</a:t>
            </a:r>
            <a:endParaRPr lang="cs-CZ" sz="1200" dirty="0" smtClean="0"/>
          </a:p>
          <a:p>
            <a:pPr>
              <a:buFont typeface="+mj-lt"/>
              <a:buAutoNum type="arabicParenR"/>
            </a:pPr>
            <a:r>
              <a:rPr lang="cs-CZ" sz="1200" dirty="0" smtClean="0"/>
              <a:t>London </a:t>
            </a:r>
            <a:r>
              <a:rPr lang="cs-CZ" sz="1200" dirty="0" err="1" smtClean="0"/>
              <a:t>Eye</a:t>
            </a:r>
            <a:r>
              <a:rPr lang="cs-CZ" sz="1200" dirty="0" smtClean="0"/>
              <a:t>: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[online]. 2008 [cit. 2012-12-18].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z WWW: </a:t>
            </a:r>
            <a:r>
              <a:rPr lang="cs-CZ" sz="1200" dirty="0" smtClean="0">
                <a:hlinkClick r:id="rId10"/>
              </a:rPr>
              <a:t>http://cs.wikipedia.org/wiki/Soubor:London_eye_501588_fh000038.jpg</a:t>
            </a: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	</a:t>
            </a:r>
          </a:p>
          <a:p>
            <a:pPr>
              <a:buNone/>
            </a:pPr>
            <a:endParaRPr lang="cs-CZ" sz="1200" dirty="0" smtClean="0"/>
          </a:p>
          <a:p>
            <a:pPr>
              <a:buFont typeface="+mj-lt"/>
              <a:buAutoNum type="arabicParenR"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 typeface="+mj-lt"/>
              <a:buAutoNum type="arabicParenR"/>
            </a:pPr>
            <a:endParaRPr lang="cs-CZ" dirty="0" smtClean="0"/>
          </a:p>
          <a:p>
            <a:pPr>
              <a:buFont typeface="+mj-lt"/>
              <a:buAutoNum type="arabicParenR"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VELKÁ BRITÁNIE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Zeměkoule</Template>
  <TotalTime>199</TotalTime>
  <Words>462</Words>
  <Application>Microsoft Office PowerPoint</Application>
  <PresentationFormat>Předvádění na obrazovce (4:3)</PresentationFormat>
  <Paragraphs>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VELKÁ BRITÁNIE</vt:lpstr>
      <vt:lpstr>Snímek 1</vt:lpstr>
      <vt:lpstr>Anotace</vt:lpstr>
      <vt:lpstr>     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Jiří Vondráček</dc:creator>
  <cp:lastModifiedBy>Jiří Vondráček</cp:lastModifiedBy>
  <cp:revision>36</cp:revision>
  <dcterms:created xsi:type="dcterms:W3CDTF">2012-12-22T11:22:03Z</dcterms:created>
  <dcterms:modified xsi:type="dcterms:W3CDTF">2013-01-20T19:17:22Z</dcterms:modified>
</cp:coreProperties>
</file>