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68" r:id="rId5"/>
    <p:sldId id="272" r:id="rId6"/>
    <p:sldId id="257" r:id="rId7"/>
    <p:sldId id="274" r:id="rId8"/>
    <p:sldId id="260" r:id="rId9"/>
    <p:sldId id="261" r:id="rId10"/>
    <p:sldId id="263" r:id="rId11"/>
    <p:sldId id="264" r:id="rId12"/>
    <p:sldId id="290" r:id="rId13"/>
    <p:sldId id="280" r:id="rId14"/>
    <p:sldId id="282" r:id="rId15"/>
    <p:sldId id="283" r:id="rId16"/>
    <p:sldId id="286" r:id="rId17"/>
    <p:sldId id="287" r:id="rId18"/>
    <p:sldId id="288" r:id="rId19"/>
    <p:sldId id="29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eno" initials="l" lastIdx="97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691" autoAdjust="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659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4-23T11:53:33.784" idx="42">
    <p:pos x="2480" y="1034"/>
    <p:text>náš</p:text>
  </p:cm>
  <p:cm authorId="0" dt="2013-04-23T12:04:07.156" idx="43">
    <p:pos x="4273" y="1346"/>
    <p:text>Ne zcela vhodné, možno vynechat, případně upravit.</p:text>
  </p:cm>
  <p:cm authorId="0" dt="2013-04-23T11:55:18.678" idx="44">
    <p:pos x="1170" y="1710"/>
    <p:text>Vaší dodávce</p:text>
  </p:cm>
  <p:cm authorId="0" dt="2013-04-23T11:55:53.716" idx="45">
    <p:pos x="4749" y="1710"/>
    <p:text>kusy - y</p:text>
  </p:cm>
  <p:cm authorId="0" dt="2013-04-23T11:57:16.677" idx="46">
    <p:pos x="4132" y="1710"/>
    <p:text>Upovídané, lépe jsme obdrželi, ...</p:text>
  </p:cm>
  <p:cm authorId="0" dt="2013-04-23T11:58:44.224" idx="47">
    <p:pos x="3585" y="2081"/>
    <p:text>Mnohomluvné, nesmyslné, uvést jasně, co jsme obdrželi.</p:text>
  </p:cm>
  <p:cm authorId="0" dt="2013-04-23T11:59:06.204" idx="48">
    <p:pos x="1422" y="2451"/>
    <p:text>Objednali jsme si ...</p:text>
  </p:cm>
  <p:cm authorId="0" dt="2013-04-23T12:00:47.383" idx="49">
    <p:pos x="2821" y="2821"/>
    <p:text>Chyba v číslovce - 20 kusech</p:text>
  </p:cm>
  <p:cm authorId="0" dt="2013-04-23T11:59:56.077" idx="50">
    <p:pos x="2380" y="3186"/>
    <p:text>chyba v číslovce po 15 kusech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4-23T12:09:40.154" idx="51">
    <p:pos x="2492" y="517"/>
    <p:text>2x užito nevhodné slovo, obdrželi jsme dodávku.</p:text>
  </p:cm>
  <p:cm authorId="0" dt="2013-04-23T12:10:15.550" idx="52">
    <p:pos x="4855" y="517"/>
    <p:text>Špatný tvar slova</p:text>
  </p:cm>
  <p:cm authorId="0" dt="2013-04-23T12:12:29.835" idx="53">
    <p:pos x="3127" y="829"/>
    <p:text>Ve výsledku zcela nehodně stylizovaná věta. Úprava např. V dodávce jste nám dodali...</p:text>
  </p:cm>
  <p:cm authorId="0" dt="2013-04-23T12:14:06.929" idx="54">
    <p:pos x="1217" y="1193"/>
    <p:text>Přejímce - význam slova příjemce je jiný.</p:tex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4-23T12:39:27.118" idx="55">
    <p:pos x="964" y="1058"/>
    <p:text>Nevhodné slovo - lépe neobdrželi</p:text>
  </p:cm>
  <p:cm authorId="0" dt="2013-04-23T12:40:12.109" idx="56">
    <p:pos x="1799" y="1058"/>
    <p:text>Malé písmeno, velká jsou v OD pouze u tvarů slova Vy</p:text>
  </p:cm>
  <p:cm authorId="0" dt="2013-04-23T12:40:57.973" idx="57">
    <p:pos x="3421" y="1734"/>
    <p:text>Nevhodný tvar - byly zjištěny.
</p:text>
  </p:cm>
  <p:cm authorId="0" dt="2013-04-23T12:41:16.459" idx="58">
    <p:pos x="5049" y="1734"/>
    <p:text>Nutno konkretizovat vady.</p:text>
  </p:cm>
  <p:cm authorId="0" dt="2013-04-23T12:41:49.515" idx="59">
    <p:pos x="2904" y="2104"/>
    <p:text>Chybí konkrétní poškození.</p:text>
  </p:cm>
  <p:cm authorId="0" dt="2013-04-23T12:42:13.991" idx="60">
    <p:pos x="3027" y="2845"/>
    <p:text>Nevhodný tvar - zboží není životné, nechodí.</p:text>
  </p:cm>
  <p:cm authorId="0" dt="2013-04-23T12:42:54.333" idx="61">
    <p:pos x="3738" y="3209"/>
    <p:text>Výrobek také nechodí.</p:text>
  </p:cm>
  <p:cm authorId="0" dt="2013-04-23T12:43:42.927" idx="62">
    <p:pos x="5302" y="3209"/>
    <p:text>Stále se opakující stejná nevhodná slova.</p:tex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4-23T12:44:08.901" idx="79">
    <p:pos x="2915" y="429"/>
    <p:text>Nespisovný tvar.</p:text>
  </p:cm>
  <p:cm authorId="0" dt="2013-04-23T12:45:33.001" idx="80">
    <p:pos x="3662" y="429"/>
    <p:text>Začátek věty v 1. os. pl., konec v 1. os. sg. Nutno upravit dle zadání.</p:text>
  </p:cm>
  <p:cm authorId="0" dt="2013-04-23T12:46:11.345" idx="81">
    <p:pos x="4320" y="429"/>
    <p:text>Nevhodně užité slovo. Žádná domluva, rovnou reklamace.</p:text>
  </p:cm>
  <p:cm authorId="0" dt="2013-04-23T12:46:47.101" idx="82">
    <p:pos x="4872" y="1475"/>
    <p:text>Celá věta je mnohomluvná.</p:text>
  </p:cm>
  <p:cm authorId="0" dt="2013-04-23T12:47:03.465" idx="83">
    <p:pos x="1346" y="1846"/>
    <p:text>Nspisovné slovo.</p:text>
  </p:cm>
  <p:cm authorId="0" dt="2013-04-23T12:47:31.327" idx="84">
    <p:pos x="2639" y="2216"/>
    <p:text>Zřejmě reklamační protokol.</p:text>
  </p:cm>
  <p:cm authorId="0" dt="2013-04-23T12:47:57.987" idx="85">
    <p:pos x="964" y="2580"/>
    <p:text>Nesmyslný obrat.</p:tex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4-23T13:04:35.155" idx="86">
    <p:pos x="4079" y="876"/>
    <p:text>Nevhodné slovo - žádáme.</p:text>
  </p:cm>
  <p:cm authorId="0" dt="2013-04-23T13:05:13.827" idx="87">
    <p:pos x="764" y="1187"/>
    <p:text>Nevhodné slovo - o zaslání, dodání.</p:text>
  </p:cm>
  <p:cm authorId="0" dt="2013-04-23T13:06:43.387" idx="88">
    <p:pos x="3333" y="1922"/>
    <p:text>Nevhodně stylizovaná věta. Žádáme o náhradu....</p:text>
  </p:cm>
  <p:cm authorId="0" dt="2013-04-23T13:07:03.386" idx="89">
    <p:pos x="1081" y="2292"/>
    <p:text>Nevhodné slovo - lépe v další.</p:text>
  </p:cm>
  <p:cm authorId="0" dt="2013-04-23T13:07:45.116" idx="90">
    <p:pos x="1493" y="3027"/>
    <p:text>Nevhodné slovo.</p:text>
  </p:cm>
  <p:cm authorId="0" dt="2013-04-23T13:08:34.724" idx="91">
    <p:pos x="2739" y="3027"/>
    <p:text>Nevhodné do OD. Celkově je věta nevhodná. Lépe - Požadujeme náhradu...</p:text>
  </p:cm>
  <p:cm authorId="0" dt="2013-04-23T13:08:54.130" idx="92">
    <p:pos x="1699" y="3768"/>
    <p:text>Chybí čárka, nejde o poiměr slučovací.</p:tex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4-23T13:09:27.389" idx="93">
    <p:pos x="2363" y="470"/>
    <p:text>novým.</p:text>
  </p:cm>
  <p:cm authorId="0" dt="2013-04-23T13:09:39.167" idx="94">
    <p:pos x="2380" y="1205"/>
    <p:text>Vás</p:text>
  </p:cm>
  <p:cm authorId="0" dt="2013-04-23T13:10:29.649" idx="95">
    <p:pos x="5025" y="1205"/>
    <p:text>Náhradu a dodávku nelze takto ve větě užít. Je třeba
stylizovat 2 věty.</p:text>
  </p:cm>
  <p:cm authorId="0" dt="2013-04-23T13:11:06.839" idx="96">
    <p:pos x="4967" y="2310"/>
    <p:text>Nesmyslné vyjádření - reklamace je tento dopis.</p:text>
  </p:cm>
  <p:cm authorId="0" dt="2013-04-23T13:11:18.758" idx="97">
    <p:pos x="3462" y="3415"/>
    <p:text>Napravíte.</p:tex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6D2F2-0F59-41F9-873C-DD4C44BFBF51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FD42-4544-43C2-B62A-29741FA018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6D2F2-0F59-41F9-873C-DD4C44BFBF51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FD42-4544-43C2-B62A-29741FA018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6D2F2-0F59-41F9-873C-DD4C44BFBF51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FD42-4544-43C2-B62A-29741FA018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6D2F2-0F59-41F9-873C-DD4C44BFBF51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FD42-4544-43C2-B62A-29741FA018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6D2F2-0F59-41F9-873C-DD4C44BFBF51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FD42-4544-43C2-B62A-29741FA018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6D2F2-0F59-41F9-873C-DD4C44BFBF51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FD42-4544-43C2-B62A-29741FA018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6D2F2-0F59-41F9-873C-DD4C44BFBF51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FD42-4544-43C2-B62A-29741FA018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6D2F2-0F59-41F9-873C-DD4C44BFBF51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FD42-4544-43C2-B62A-29741FA018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6D2F2-0F59-41F9-873C-DD4C44BFBF51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FD42-4544-43C2-B62A-29741FA018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6D2F2-0F59-41F9-873C-DD4C44BFBF51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FD42-4544-43C2-B62A-29741FA018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6D2F2-0F59-41F9-873C-DD4C44BFBF51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FD42-4544-43C2-B62A-29741FA018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A6D2F2-0F59-41F9-873C-DD4C44BFBF51}" type="datetimeFigureOut">
              <a:rPr lang="cs-CZ" smtClean="0"/>
              <a:pPr/>
              <a:t>24.4.2013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D1FD42-4544-43C2-B62A-29741FA0185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4664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979712" y="1268760"/>
            <a:ext cx="5211491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Digitální učební materiál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1844824"/>
          <a:ext cx="8064896" cy="268224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CZ.1.07/1.5.00/34.0891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VYS_32_INOVACE_</a:t>
                      </a:r>
                      <a:r>
                        <a:rPr lang="cs-CZ" sz="1400" baseline="0" dirty="0" smtClean="0"/>
                        <a:t> O4 </a:t>
                      </a:r>
                      <a:r>
                        <a:rPr lang="cs-CZ" sz="1400" baseline="0" dirty="0" smtClean="0"/>
                        <a:t> Oprava </a:t>
                      </a:r>
                      <a:r>
                        <a:rPr lang="cs-CZ" sz="1400" baseline="0" dirty="0" smtClean="0"/>
                        <a:t>chyb v reklamaci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Hana </a:t>
                      </a:r>
                      <a:r>
                        <a:rPr lang="cs-CZ" baseline="0" dirty="0" err="1" smtClean="0"/>
                        <a:t>Pítrová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Písemná</a:t>
                      </a:r>
                      <a:r>
                        <a:rPr lang="cs-CZ" baseline="0" dirty="0" smtClean="0"/>
                        <a:t> a ústní komunikace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, 2. ročník Podnikání v oboru denní, večerní forma studia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</a:t>
                      </a:r>
                      <a:r>
                        <a:rPr lang="cs-CZ" baseline="0" dirty="0" smtClean="0"/>
                        <a:t> 4. 2013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332656"/>
            <a:ext cx="3800475" cy="78105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297648903"/>
              </p:ext>
            </p:extLst>
          </p:nvPr>
        </p:nvGraphicFramePr>
        <p:xfrm>
          <a:off x="500034" y="4500570"/>
          <a:ext cx="8064896" cy="238119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2448"/>
                <a:gridCol w="4032448"/>
              </a:tblGrid>
              <a:tr h="235317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Anotace</a:t>
                      </a:r>
                      <a:endParaRPr lang="cs-CZ" sz="11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Metodický pokyn</a:t>
                      </a:r>
                      <a:endParaRPr lang="cs-CZ" sz="11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22113">
                <a:tc>
                  <a:txBody>
                    <a:bodyPr/>
                    <a:lstStyle/>
                    <a:p>
                      <a:pPr algn="l"/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obsahuje celkem 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19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snímků. Po všeobecném úvodu jsou   na 2. snímku pokyny pro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studenty, na 3. a 4. výtah ze zadání, dle kterého  loňští studenti stylizovali reklamaci, 5. snímek shrnuje náležitosti reklamace. Vlastní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práce je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zaměřena na opravu stylistických, logických a gramatických chyb.  Chyby v jednotlivých odstavcích obsahují snímky 6 – 11.(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se spustí klávesou F5, komentáře  na 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13. – 18.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snímku jsou zřetelné bez spuštění prezentace).</a:t>
                      </a:r>
                      <a:endParaRPr lang="cs-CZ" sz="1050" b="0" i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Studentům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oprava</a:t>
                      </a:r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 interaktivní tabuli a vysvětlením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 </a:t>
                      </a:r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vlastní ústní stylizací reklamace  zabere  1 vyučovací hodinu.</a:t>
                      </a:r>
                      <a:endParaRPr lang="cs-CZ" sz="7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baseline="0" dirty="0" smtClean="0"/>
                        <a:t>Materiál je určen  1. ročníku nástavbového studia  Podnikání v oboru           k procvičení probírané látky,  2. ročníku k opakování začátkem školního roku. Studenti pracují </a:t>
                      </a:r>
                      <a:r>
                        <a:rPr lang="cs-CZ" sz="1000" baseline="0" dirty="0" smtClean="0"/>
                        <a:t>interaktivním perem na interaktivní tabuli, vyhledávají, vysvětlují a opravují chyby. Následně pak ústně stylizují zadanou reklamaci, zároveň si zopakují její náležitosti.</a:t>
                      </a:r>
                      <a:endParaRPr lang="cs-CZ" sz="1000" baseline="0" dirty="0" smtClean="0"/>
                    </a:p>
                    <a:p>
                      <a:pPr algn="l"/>
                      <a:r>
                        <a:rPr lang="cs-CZ" sz="1000" baseline="0" dirty="0" smtClean="0"/>
                        <a:t>Materiál je určen pro absolventy 3 letých učebních oborů. Vzhledem          k tomu, že úroveň jejich  znalostí je různá, může se zdát zadání jednodušší. Interaktivita je především v propojení teoretických a praktických </a:t>
                      </a:r>
                      <a:r>
                        <a:rPr lang="cs-CZ" sz="1000" baseline="0" dirty="0" smtClean="0"/>
                        <a:t>znalostí  </a:t>
                      </a:r>
                      <a:r>
                        <a:rPr lang="cs-CZ" sz="1000" baseline="0" dirty="0" smtClean="0"/>
                        <a:t>s  názornou opravou a vysvětlením chyb a dotazů, v kombinaci samostatné a kolektivní práce.</a:t>
                      </a: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74638"/>
            <a:ext cx="8429684" cy="1011222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  při  hledání  a  opravě  chyb: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500174"/>
            <a:ext cx="8786874" cy="5357826"/>
          </a:xfrm>
        </p:spPr>
        <p:txBody>
          <a:bodyPr>
            <a:normAutofit fontScale="4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5900" dirty="0" smtClean="0"/>
              <a:t>Přečtěte si výtah ze zadání reklamace.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5900" dirty="0" smtClean="0"/>
              <a:t>Uvědomte si, že její stylizace je rozdělena do 3</a:t>
            </a:r>
          </a:p>
          <a:p>
            <a:pPr marL="514350" indent="-514350">
              <a:buNone/>
            </a:pPr>
            <a:r>
              <a:rPr lang="cs-CZ" sz="5900" dirty="0" smtClean="0"/>
              <a:t>       odstavců. Každý má určené své zaměření. </a:t>
            </a:r>
          </a:p>
          <a:p>
            <a:pPr marL="514350" indent="-514350">
              <a:buAutoNum type="arabicPeriod" startAt="3"/>
            </a:pPr>
            <a:r>
              <a:rPr lang="cs-CZ" sz="5900" dirty="0" smtClean="0"/>
              <a:t>Zopakujte toto zaměření.</a:t>
            </a:r>
          </a:p>
          <a:p>
            <a:pPr marL="514350" indent="-514350">
              <a:buAutoNum type="arabicPeriod" startAt="3"/>
            </a:pPr>
            <a:r>
              <a:rPr lang="cs-CZ" sz="5900" dirty="0" smtClean="0"/>
              <a:t>U každého odstavce pak opravujte u jednotlivých</a:t>
            </a:r>
          </a:p>
          <a:p>
            <a:pPr marL="514350" indent="-514350">
              <a:buNone/>
            </a:pPr>
            <a:r>
              <a:rPr lang="cs-CZ" sz="5900" dirty="0" smtClean="0"/>
              <a:t>       vět  interaktivním perem na tabuli stylistické,</a:t>
            </a:r>
          </a:p>
          <a:p>
            <a:pPr marL="514350" indent="-514350">
              <a:buNone/>
            </a:pPr>
            <a:r>
              <a:rPr lang="cs-CZ" sz="5900" dirty="0" smtClean="0"/>
              <a:t>       logické i gramatické chyby, ústně pak uveďte </a:t>
            </a:r>
            <a:r>
              <a:rPr lang="cs-CZ" sz="5900" dirty="0" err="1" smtClean="0"/>
              <a:t>nej</a:t>
            </a:r>
            <a:r>
              <a:rPr lang="cs-CZ" sz="5900" dirty="0" smtClean="0"/>
              <a:t>-</a:t>
            </a:r>
          </a:p>
          <a:p>
            <a:pPr marL="514350" indent="-514350">
              <a:buNone/>
            </a:pPr>
            <a:r>
              <a:rPr lang="cs-CZ" sz="5900" dirty="0" smtClean="0"/>
              <a:t>       lepší podobu každé věty.</a:t>
            </a:r>
          </a:p>
          <a:p>
            <a:pPr marL="514350" indent="-514350">
              <a:buAutoNum type="arabicPeriod" startAt="5"/>
            </a:pPr>
            <a:r>
              <a:rPr lang="cs-CZ" sz="5900" dirty="0" smtClean="0"/>
              <a:t>Pro kontrolu jsou na konci prezentace chyby označeny kurzívou, komentovány.</a:t>
            </a:r>
          </a:p>
          <a:p>
            <a:pPr marL="514350" indent="-514350">
              <a:buNone/>
            </a:pPr>
            <a:r>
              <a:rPr lang="cs-CZ" sz="4000" dirty="0" smtClean="0"/>
              <a:t>      </a:t>
            </a:r>
          </a:p>
          <a:p>
            <a:pPr marL="514350" indent="-514350">
              <a:buNone/>
            </a:pPr>
            <a:r>
              <a:rPr lang="cs-CZ" sz="4000" dirty="0" smtClean="0"/>
              <a:t>       </a:t>
            </a:r>
          </a:p>
          <a:p>
            <a:pPr marL="514350" indent="-514350">
              <a:buAutoNum type="arabicPeriod" startAt="5"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714356"/>
            <a:ext cx="7772400" cy="1143007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Výtah  ze  zadání  reklamace: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571744"/>
            <a:ext cx="9144000" cy="4071966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Ve firmě KAMILA, s. r. o., Zvolenská 934, 386 01 Stra- </a:t>
            </a:r>
            <a:r>
              <a:rPr lang="cs-CZ" dirty="0" err="1" smtClean="0">
                <a:solidFill>
                  <a:schemeClr val="tx1"/>
                </a:solidFill>
              </a:rPr>
              <a:t>konice</a:t>
            </a:r>
            <a:r>
              <a:rPr lang="cs-CZ" dirty="0" smtClean="0">
                <a:solidFill>
                  <a:schemeClr val="tx1"/>
                </a:solidFill>
              </a:rPr>
              <a:t> byly zjištěny závady v dodávce zboží od firmy HONSA, s. r. o., </a:t>
            </a:r>
            <a:r>
              <a:rPr lang="cs-CZ" dirty="0" err="1" smtClean="0">
                <a:solidFill>
                  <a:schemeClr val="tx1"/>
                </a:solidFill>
              </a:rPr>
              <a:t>Rožmitálská</a:t>
            </a:r>
            <a:r>
              <a:rPr lang="cs-CZ" dirty="0" smtClean="0">
                <a:solidFill>
                  <a:schemeClr val="tx1"/>
                </a:solidFill>
              </a:rPr>
              <a:t> 321/2, 335 01 Nepomuk.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Vyhotovte písemnou reklamaci na základě následují-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cích údajů z dodacího listu a následné přejímky zboží ve skladu.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Reklamaci vyhotovte Vy jako vedoucí zásobovacího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oddělení dnešního dne.</a:t>
            </a:r>
          </a:p>
          <a:p>
            <a:pPr algn="l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357166"/>
            <a:ext cx="8501122" cy="1285884"/>
          </a:xfrm>
        </p:spPr>
        <p:txBody>
          <a:bodyPr>
            <a:normAutofit fontScale="90000"/>
          </a:bodyPr>
          <a:lstStyle/>
          <a:p>
            <a:pPr algn="l"/>
            <a:r>
              <a:rPr lang="cs-CZ" b="1" u="sng" dirty="0" smtClean="0"/>
              <a:t>Výpis z dodacího listu č. 12K22 </a:t>
            </a:r>
            <a:r>
              <a:rPr lang="cs-CZ" b="1" u="sng" dirty="0" err="1" smtClean="0"/>
              <a:t>vystave</a:t>
            </a:r>
            <a:r>
              <a:rPr lang="cs-CZ" b="1" u="sng" dirty="0" smtClean="0"/>
              <a:t>-</a:t>
            </a:r>
            <a:r>
              <a:rPr lang="cs-CZ" b="1" u="sng" dirty="0" err="1" smtClean="0"/>
              <a:t>ného</a:t>
            </a:r>
            <a:r>
              <a:rPr lang="cs-CZ" b="1" u="sng" dirty="0" smtClean="0"/>
              <a:t> dne 2. 4. 2013: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928802"/>
            <a:ext cx="8643998" cy="464347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Kód zboží             Počet kusů</a:t>
            </a:r>
          </a:p>
          <a:p>
            <a:pPr>
              <a:buNone/>
            </a:pPr>
            <a:r>
              <a:rPr lang="cs-CZ" dirty="0" smtClean="0"/>
              <a:t>LET 32ZE/CE               20</a:t>
            </a:r>
          </a:p>
          <a:p>
            <a:pPr>
              <a:buNone/>
            </a:pPr>
            <a:r>
              <a:rPr lang="de-DE" dirty="0" smtClean="0"/>
              <a:t>TEX 8039</a:t>
            </a:r>
            <a:r>
              <a:rPr lang="cs-CZ" dirty="0" smtClean="0"/>
              <a:t>                     15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/>
              <a:t>Při přejímce byly zjištěny tyto závady:</a:t>
            </a:r>
          </a:p>
          <a:p>
            <a:pPr>
              <a:buNone/>
            </a:pPr>
            <a:r>
              <a:rPr lang="cs-CZ" dirty="0" smtClean="0"/>
              <a:t> Zjištěná závada           Kód zboží            Počet kusů</a:t>
            </a:r>
          </a:p>
          <a:p>
            <a:pPr>
              <a:buNone/>
            </a:pPr>
            <a:r>
              <a:rPr lang="cs-CZ" dirty="0" smtClean="0"/>
              <a:t> Nedodané zboží         LET 32ZE/CE               2    </a:t>
            </a:r>
          </a:p>
          <a:p>
            <a:pPr>
              <a:buNone/>
            </a:pPr>
            <a:r>
              <a:rPr lang="cs-CZ" dirty="0" smtClean="0"/>
              <a:t> Poškozené zboží         </a:t>
            </a:r>
            <a:r>
              <a:rPr lang="de-DE" dirty="0" smtClean="0"/>
              <a:t>TEX 8039</a:t>
            </a:r>
            <a:r>
              <a:rPr lang="cs-CZ" dirty="0" smtClean="0"/>
              <a:t>                    3                 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Zaměření jednotlivých odstavců: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071678"/>
            <a:ext cx="8401080" cy="4054485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Potvrzení příjmu zásilky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Důvod reklamace </a:t>
            </a:r>
            <a:r>
              <a:rPr lang="cs-CZ" dirty="0" smtClean="0"/>
              <a:t>– detailní popis vad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Požadavek</a:t>
            </a:r>
            <a:r>
              <a:rPr lang="cs-CZ" dirty="0" smtClean="0"/>
              <a:t> – výměna, oprava, sleva, </a:t>
            </a:r>
            <a:r>
              <a:rPr lang="cs-CZ" dirty="0" err="1" smtClean="0"/>
              <a:t>náhra</a:t>
            </a:r>
            <a:r>
              <a:rPr lang="cs-CZ" dirty="0" smtClean="0"/>
              <a:t>-  </a:t>
            </a:r>
            <a:r>
              <a:rPr lang="cs-CZ" dirty="0" err="1" smtClean="0"/>
              <a:t>da</a:t>
            </a:r>
            <a:r>
              <a:rPr lang="cs-CZ" dirty="0" smtClean="0"/>
              <a:t> škody, přezkoumání faktury, zrušení smlouvy…</a:t>
            </a:r>
          </a:p>
          <a:p>
            <a:pPr>
              <a:buNone/>
            </a:pPr>
            <a:r>
              <a:rPr lang="cs-CZ" dirty="0" smtClean="0"/>
              <a:t> 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1. ODSTAVEC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500174"/>
            <a:ext cx="9001156" cy="550072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Při přejímce na Náš sklad bylo zjištěno několik</a:t>
            </a:r>
          </a:p>
          <a:p>
            <a:pPr>
              <a:buNone/>
            </a:pPr>
            <a:r>
              <a:rPr lang="cs-CZ" dirty="0" smtClean="0"/>
              <a:t>vad. Patrně se to stalo nedorozuměním.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Při Vaši dodávce zboží nám do firmy přišli </a:t>
            </a:r>
            <a:r>
              <a:rPr lang="cs-CZ" dirty="0" err="1" smtClean="0"/>
              <a:t>poško</a:t>
            </a:r>
            <a:r>
              <a:rPr lang="cs-CZ" dirty="0" smtClean="0"/>
              <a:t>-</a:t>
            </a:r>
          </a:p>
          <a:p>
            <a:pPr>
              <a:buNone/>
            </a:pPr>
            <a:r>
              <a:rPr lang="cs-CZ" dirty="0" smtClean="0"/>
              <a:t>zené a některé kusy vůbec nedodané dne 2. 4. 2O13.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Naše firma si u Vás objednala následující zboží:</a:t>
            </a:r>
          </a:p>
          <a:p>
            <a:pPr>
              <a:buNone/>
            </a:pPr>
            <a:r>
              <a:rPr lang="cs-CZ" dirty="0" smtClean="0"/>
              <a:t> kód LET 32ZE/CE po 20. kusech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de-DE" dirty="0" err="1" smtClean="0"/>
              <a:t>kód</a:t>
            </a:r>
            <a:r>
              <a:rPr lang="de-DE" dirty="0" smtClean="0"/>
              <a:t> TEX 8039</a:t>
            </a:r>
            <a:r>
              <a:rPr lang="cs-CZ" dirty="0" smtClean="0"/>
              <a:t> po 15. kusech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785794"/>
            <a:ext cx="9001156" cy="5857916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Při obdržení objednané objednávky se zbožím do-</a:t>
            </a:r>
          </a:p>
          <a:p>
            <a:pPr>
              <a:buNone/>
            </a:pPr>
            <a:r>
              <a:rPr lang="cs-CZ" dirty="0" smtClean="0"/>
              <a:t>šlo k zjištění vady Vámi poslaného zboží.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Při příjemce do skladu…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ODSTAVEC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643050"/>
            <a:ext cx="8858312" cy="492922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Nedošly Nám 2 kusy.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Při fyzické přejímce však bylo zjištěno několik vad.</a:t>
            </a:r>
          </a:p>
          <a:p>
            <a:pPr>
              <a:buNone/>
            </a:pPr>
            <a:r>
              <a:rPr lang="cs-CZ" dirty="0" smtClean="0"/>
              <a:t>Také bylo zjištěno viditelné poškození.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Zboží bohužel přišlo jinak, než je uvedeno na do-</a:t>
            </a:r>
          </a:p>
          <a:p>
            <a:pPr>
              <a:buNone/>
            </a:pPr>
            <a:r>
              <a:rPr lang="cs-CZ" dirty="0" err="1" smtClean="0"/>
              <a:t>dacím</a:t>
            </a:r>
            <a:r>
              <a:rPr lang="cs-CZ" dirty="0" smtClean="0"/>
              <a:t> listu. Výrobek, který měl přijít po 20 ks, přišel</a:t>
            </a:r>
          </a:p>
          <a:p>
            <a:pPr>
              <a:buNone/>
            </a:pPr>
            <a:r>
              <a:rPr lang="cs-CZ" dirty="0" smtClean="0"/>
              <a:t>jen po 18 ks.</a:t>
            </a: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642918"/>
            <a:ext cx="8858312" cy="621508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A proto bychom se </a:t>
            </a:r>
            <a:r>
              <a:rPr lang="cs-CZ" dirty="0" err="1" smtClean="0"/>
              <a:t>sváma</a:t>
            </a:r>
            <a:r>
              <a:rPr lang="cs-CZ" dirty="0" smtClean="0"/>
              <a:t> chtěl domluvit na re-</a:t>
            </a:r>
          </a:p>
          <a:p>
            <a:pPr>
              <a:buNone/>
            </a:pPr>
            <a:r>
              <a:rPr lang="cs-CZ" dirty="0" err="1" smtClean="0"/>
              <a:t>klamaci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Když jsme kontrolovali zboží tak jsme zjistili u </a:t>
            </a:r>
            <a:r>
              <a:rPr lang="cs-CZ" dirty="0" err="1" smtClean="0"/>
              <a:t>zbo</a:t>
            </a:r>
            <a:r>
              <a:rPr lang="cs-CZ" dirty="0" smtClean="0"/>
              <a:t>-</a:t>
            </a:r>
          </a:p>
          <a:p>
            <a:pPr>
              <a:buNone/>
            </a:pPr>
            <a:r>
              <a:rPr lang="cs-CZ" dirty="0" err="1" smtClean="0"/>
              <a:t>ží</a:t>
            </a:r>
            <a:r>
              <a:rPr lang="cs-CZ" dirty="0" smtClean="0"/>
              <a:t> vadu. Tak Vám zasílám písemnou reklamaci a k to-</a:t>
            </a:r>
          </a:p>
          <a:p>
            <a:pPr>
              <a:buNone/>
            </a:pPr>
            <a:r>
              <a:rPr lang="cs-CZ" dirty="0" smtClean="0"/>
              <a:t>mu vám přikládám formulář, abyste nám vrátili za-</a:t>
            </a:r>
          </a:p>
          <a:p>
            <a:pPr>
              <a:buNone/>
            </a:pPr>
            <a:r>
              <a:rPr lang="cs-CZ" dirty="0" smtClean="0"/>
              <a:t>viněnou vadu.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chemeClr val="accent1">
              <a:lumMod val="20000"/>
              <a:lumOff val="8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ODSTAVEC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57298"/>
            <a:ext cx="9144000" cy="550070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Poškozené kusy zasíláme zpět a prosíme o nápravu</a:t>
            </a:r>
          </a:p>
          <a:p>
            <a:pPr>
              <a:buNone/>
            </a:pPr>
            <a:r>
              <a:rPr lang="cs-CZ" dirty="0" smtClean="0"/>
              <a:t>a </a:t>
            </a:r>
            <a:r>
              <a:rPr lang="cs-CZ" dirty="0" err="1" smtClean="0"/>
              <a:t>doposlání</a:t>
            </a:r>
            <a:r>
              <a:rPr lang="cs-CZ" dirty="0" smtClean="0"/>
              <a:t> dvou chybějících kusů.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Žádáme Vás, aby bylo zboží nahrazeno, a doufáme</a:t>
            </a:r>
          </a:p>
          <a:p>
            <a:pPr>
              <a:buNone/>
            </a:pPr>
            <a:r>
              <a:rPr lang="cs-CZ" dirty="0" smtClean="0"/>
              <a:t>v </a:t>
            </a:r>
            <a:r>
              <a:rPr lang="cs-CZ" dirty="0" err="1" smtClean="0"/>
              <a:t>nadálou</a:t>
            </a:r>
            <a:r>
              <a:rPr lang="cs-CZ" dirty="0" smtClean="0"/>
              <a:t> spolupráci.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Dožadujeme tedy nějaké nápravy.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Buď nabídku nebo vrácení peněz.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14290"/>
            <a:ext cx="9001156" cy="650085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Doufáme, že zbytek zboží dodáte a poškozené </a:t>
            </a:r>
            <a:r>
              <a:rPr lang="cs-CZ" dirty="0" err="1" smtClean="0"/>
              <a:t>zbo</a:t>
            </a:r>
            <a:r>
              <a:rPr lang="cs-CZ" dirty="0" smtClean="0"/>
              <a:t>-</a:t>
            </a:r>
          </a:p>
          <a:p>
            <a:pPr>
              <a:buNone/>
            </a:pPr>
            <a:r>
              <a:rPr lang="cs-CZ" dirty="0" err="1" smtClean="0"/>
              <a:t>ží</a:t>
            </a:r>
            <a:r>
              <a:rPr lang="cs-CZ" dirty="0" smtClean="0"/>
              <a:t> nám nahradíte za nové.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Tímto dopisem vás žádám o náhradu a dodávku</a:t>
            </a:r>
          </a:p>
          <a:p>
            <a:pPr>
              <a:buNone/>
            </a:pPr>
            <a:r>
              <a:rPr lang="cs-CZ" dirty="0" smtClean="0"/>
              <a:t>zboží.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Z důvodu uvedených problémů žádám o reklamaci</a:t>
            </a:r>
          </a:p>
          <a:p>
            <a:pPr>
              <a:buNone/>
            </a:pPr>
            <a:r>
              <a:rPr lang="cs-CZ" dirty="0" smtClean="0"/>
              <a:t>tohoto zboží.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Věříme že chybu rychle opravíte.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4143404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b="1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OZNAČENÍ  A  OPRAVU  CHYB</a:t>
            </a:r>
            <a:br>
              <a:rPr lang="cs-CZ" b="1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najdete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následujících 6 snímcích: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ODSTAVEC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600200"/>
            <a:ext cx="9001156" cy="52578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Při přejímce na </a:t>
            </a:r>
            <a:r>
              <a:rPr lang="cs-CZ" i="1" dirty="0" smtClean="0"/>
              <a:t>Náš</a:t>
            </a:r>
            <a:r>
              <a:rPr lang="cs-CZ" dirty="0" smtClean="0"/>
              <a:t> sklad bylo zjištěno několik</a:t>
            </a:r>
          </a:p>
          <a:p>
            <a:pPr>
              <a:buNone/>
            </a:pPr>
            <a:r>
              <a:rPr lang="cs-CZ" dirty="0" smtClean="0"/>
              <a:t>vad. </a:t>
            </a:r>
            <a:r>
              <a:rPr lang="cs-CZ" i="1" dirty="0" smtClean="0"/>
              <a:t>Patrně se to stalo nedorozuměním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Při </a:t>
            </a:r>
            <a:r>
              <a:rPr lang="cs-CZ" i="1" dirty="0" smtClean="0"/>
              <a:t>Vaši</a:t>
            </a:r>
            <a:r>
              <a:rPr lang="cs-CZ" dirty="0" smtClean="0"/>
              <a:t> dodávce zboží </a:t>
            </a:r>
            <a:r>
              <a:rPr lang="cs-CZ" i="1" dirty="0" smtClean="0"/>
              <a:t>nám do firmy přišli </a:t>
            </a:r>
            <a:r>
              <a:rPr lang="cs-CZ" i="1" dirty="0" err="1" smtClean="0"/>
              <a:t>poško</a:t>
            </a:r>
            <a:r>
              <a:rPr lang="cs-CZ" i="1" dirty="0" smtClean="0"/>
              <a:t>-</a:t>
            </a:r>
          </a:p>
          <a:p>
            <a:pPr>
              <a:buNone/>
            </a:pPr>
            <a:r>
              <a:rPr lang="cs-CZ" i="1" dirty="0" smtClean="0"/>
              <a:t>zené a některé kusy vůbec nedodané dne 2. 4. 2O13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i="1" dirty="0" smtClean="0"/>
              <a:t>Naše firma </a:t>
            </a:r>
            <a:r>
              <a:rPr lang="cs-CZ" dirty="0" smtClean="0"/>
              <a:t>si u Vás objednala následující zboží:</a:t>
            </a:r>
          </a:p>
          <a:p>
            <a:pPr>
              <a:buNone/>
            </a:pPr>
            <a:r>
              <a:rPr lang="cs-CZ" dirty="0" smtClean="0"/>
              <a:t> kód LET 32ZE/CE po </a:t>
            </a:r>
            <a:r>
              <a:rPr lang="cs-CZ" i="1" dirty="0" smtClean="0"/>
              <a:t>20.</a:t>
            </a:r>
            <a:r>
              <a:rPr lang="cs-CZ" dirty="0" smtClean="0"/>
              <a:t> kusech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de-DE" dirty="0" err="1" smtClean="0"/>
              <a:t>kód</a:t>
            </a:r>
            <a:r>
              <a:rPr lang="de-DE" dirty="0" smtClean="0"/>
              <a:t> TEX 8039</a:t>
            </a:r>
            <a:r>
              <a:rPr lang="cs-CZ" dirty="0" smtClean="0"/>
              <a:t> po </a:t>
            </a:r>
            <a:r>
              <a:rPr lang="cs-CZ" i="1" dirty="0" smtClean="0"/>
              <a:t>15</a:t>
            </a:r>
            <a:r>
              <a:rPr lang="cs-CZ" dirty="0" smtClean="0"/>
              <a:t>. kusech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785794"/>
            <a:ext cx="9001156" cy="5857916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i="1" dirty="0" smtClean="0"/>
              <a:t>Při obdržení objednané objednávky se zbožím do-</a:t>
            </a:r>
          </a:p>
          <a:p>
            <a:pPr>
              <a:buNone/>
            </a:pPr>
            <a:r>
              <a:rPr lang="cs-CZ" i="1" dirty="0" smtClean="0"/>
              <a:t>šlo k zjištění vady Vámi poslaného zboží.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Při </a:t>
            </a:r>
            <a:r>
              <a:rPr lang="cs-CZ" i="1" dirty="0" smtClean="0"/>
              <a:t>příjemce</a:t>
            </a:r>
            <a:r>
              <a:rPr lang="cs-CZ" dirty="0" smtClean="0"/>
              <a:t> do skladu…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Zvažte, zda některé stylizace nepatří do 2. odstavce. (2., 3. příklad.)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ODSTAVEC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643050"/>
            <a:ext cx="8858312" cy="492922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i="1" dirty="0" smtClean="0"/>
              <a:t>Nedošly Nám </a:t>
            </a:r>
            <a:r>
              <a:rPr lang="cs-CZ" dirty="0" smtClean="0"/>
              <a:t>2 kusy.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Při fyzické přejímce však </a:t>
            </a:r>
            <a:r>
              <a:rPr lang="cs-CZ" i="1" dirty="0" smtClean="0"/>
              <a:t>bylo zjištěno několik vad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Také bylo zjištěno </a:t>
            </a:r>
            <a:r>
              <a:rPr lang="cs-CZ" i="1" dirty="0" smtClean="0"/>
              <a:t>viditelné poškození.</a:t>
            </a:r>
          </a:p>
          <a:p>
            <a:pPr>
              <a:buNone/>
            </a:pPr>
            <a:endParaRPr lang="cs-CZ" i="1" dirty="0" smtClean="0"/>
          </a:p>
          <a:p>
            <a:pPr>
              <a:buFont typeface="Wingdings" pitchFamily="2" charset="2"/>
              <a:buChar char="Ø"/>
            </a:pPr>
            <a:r>
              <a:rPr lang="cs-CZ" i="1" dirty="0" smtClean="0"/>
              <a:t> </a:t>
            </a:r>
            <a:r>
              <a:rPr lang="cs-CZ" dirty="0" smtClean="0"/>
              <a:t>Zboží bohužel </a:t>
            </a:r>
            <a:r>
              <a:rPr lang="cs-CZ" i="1" dirty="0" smtClean="0"/>
              <a:t>přišlo jinak</a:t>
            </a:r>
            <a:r>
              <a:rPr lang="cs-CZ" dirty="0" smtClean="0"/>
              <a:t>, než je uvedeno na do-</a:t>
            </a:r>
          </a:p>
          <a:p>
            <a:pPr>
              <a:buNone/>
            </a:pPr>
            <a:r>
              <a:rPr lang="cs-CZ" dirty="0" err="1" smtClean="0"/>
              <a:t>dacím</a:t>
            </a:r>
            <a:r>
              <a:rPr lang="cs-CZ" dirty="0" smtClean="0"/>
              <a:t> listu. Výrobek, který </a:t>
            </a:r>
            <a:r>
              <a:rPr lang="cs-CZ" i="1" dirty="0" smtClean="0"/>
              <a:t>měl přijít </a:t>
            </a:r>
            <a:r>
              <a:rPr lang="cs-CZ" dirty="0" smtClean="0"/>
              <a:t>po 20 ks, </a:t>
            </a:r>
            <a:r>
              <a:rPr lang="cs-CZ" i="1" dirty="0" smtClean="0"/>
              <a:t>přišel</a:t>
            </a:r>
          </a:p>
          <a:p>
            <a:pPr>
              <a:buNone/>
            </a:pPr>
            <a:r>
              <a:rPr lang="cs-CZ" dirty="0" smtClean="0"/>
              <a:t>jen po 18 ks.</a:t>
            </a: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642918"/>
            <a:ext cx="8858312" cy="621508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A proto bychom se </a:t>
            </a:r>
            <a:r>
              <a:rPr lang="cs-CZ" i="1" dirty="0" err="1" smtClean="0"/>
              <a:t>sváma</a:t>
            </a:r>
            <a:r>
              <a:rPr lang="cs-CZ" dirty="0" smtClean="0"/>
              <a:t> </a:t>
            </a:r>
            <a:r>
              <a:rPr lang="cs-CZ" i="1" dirty="0" smtClean="0"/>
              <a:t>chtěl domluvit </a:t>
            </a:r>
            <a:r>
              <a:rPr lang="cs-CZ" dirty="0" smtClean="0"/>
              <a:t>na re-</a:t>
            </a:r>
          </a:p>
          <a:p>
            <a:pPr>
              <a:buNone/>
            </a:pPr>
            <a:r>
              <a:rPr lang="cs-CZ" dirty="0" err="1" smtClean="0"/>
              <a:t>klamaci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i="1" dirty="0" smtClean="0"/>
              <a:t>Když jsme kontrolovali zboží tak jsme zjistili u </a:t>
            </a:r>
            <a:r>
              <a:rPr lang="cs-CZ" i="1" dirty="0" err="1" smtClean="0"/>
              <a:t>zbo</a:t>
            </a:r>
            <a:r>
              <a:rPr lang="cs-CZ" i="1" dirty="0" smtClean="0"/>
              <a:t>-</a:t>
            </a:r>
          </a:p>
          <a:p>
            <a:pPr>
              <a:buNone/>
            </a:pPr>
            <a:r>
              <a:rPr lang="cs-CZ" i="1" dirty="0" err="1" smtClean="0"/>
              <a:t>ží</a:t>
            </a:r>
            <a:r>
              <a:rPr lang="cs-CZ" i="1" dirty="0" smtClean="0"/>
              <a:t> vadu. Tak </a:t>
            </a:r>
            <a:r>
              <a:rPr lang="cs-CZ" dirty="0" smtClean="0"/>
              <a:t>Vám zasílám písemnou reklamaci a k to-</a:t>
            </a:r>
          </a:p>
          <a:p>
            <a:pPr>
              <a:buNone/>
            </a:pPr>
            <a:r>
              <a:rPr lang="cs-CZ" dirty="0" smtClean="0"/>
              <a:t>mu vám přikládám </a:t>
            </a:r>
            <a:r>
              <a:rPr lang="cs-CZ" i="1" dirty="0" smtClean="0"/>
              <a:t>formulář</a:t>
            </a:r>
            <a:r>
              <a:rPr lang="cs-CZ" dirty="0" smtClean="0"/>
              <a:t>, abyste nám </a:t>
            </a:r>
            <a:r>
              <a:rPr lang="cs-CZ" i="1" dirty="0" smtClean="0"/>
              <a:t>vrátili za-</a:t>
            </a:r>
          </a:p>
          <a:p>
            <a:pPr>
              <a:buNone/>
            </a:pPr>
            <a:r>
              <a:rPr lang="cs-CZ" i="1" dirty="0" smtClean="0"/>
              <a:t>viněnou vadu.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chemeClr val="accent1">
              <a:lumMod val="20000"/>
              <a:lumOff val="8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ODSTAVEC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57298"/>
            <a:ext cx="9144000" cy="550070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Poškozené kusy zasíláme zpět a </a:t>
            </a:r>
            <a:r>
              <a:rPr lang="cs-CZ" i="1" dirty="0" smtClean="0"/>
              <a:t>prosíme</a:t>
            </a:r>
            <a:r>
              <a:rPr lang="cs-CZ" dirty="0" smtClean="0"/>
              <a:t> o nápravu</a:t>
            </a:r>
          </a:p>
          <a:p>
            <a:pPr>
              <a:buNone/>
            </a:pPr>
            <a:r>
              <a:rPr lang="cs-CZ" dirty="0" smtClean="0"/>
              <a:t>a </a:t>
            </a:r>
            <a:r>
              <a:rPr lang="cs-CZ" i="1" dirty="0" err="1" smtClean="0"/>
              <a:t>doposlání</a:t>
            </a:r>
            <a:r>
              <a:rPr lang="cs-CZ" dirty="0" smtClean="0"/>
              <a:t> dvou chybějících kusů.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Žádáme Vás, </a:t>
            </a:r>
            <a:r>
              <a:rPr lang="cs-CZ" i="1" dirty="0" smtClean="0"/>
              <a:t>aby bylo zboží nahrazeno</a:t>
            </a:r>
            <a:r>
              <a:rPr lang="cs-CZ" dirty="0" smtClean="0"/>
              <a:t>, a doufáme</a:t>
            </a:r>
          </a:p>
          <a:p>
            <a:pPr>
              <a:buNone/>
            </a:pPr>
            <a:r>
              <a:rPr lang="cs-CZ" dirty="0" smtClean="0"/>
              <a:t>v </a:t>
            </a:r>
            <a:r>
              <a:rPr lang="cs-CZ" i="1" dirty="0" err="1" smtClean="0"/>
              <a:t>nadálou</a:t>
            </a:r>
            <a:r>
              <a:rPr lang="cs-CZ" dirty="0" smtClean="0"/>
              <a:t> spolupráci.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i="1" dirty="0" smtClean="0"/>
              <a:t>Dožadujeme tedy nějaké nápravy.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Buď nabídku nebo vrácení peněz.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14290"/>
            <a:ext cx="9001156" cy="650085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Doufáme, že zbytek zboží dodáte a poškozené </a:t>
            </a:r>
            <a:r>
              <a:rPr lang="cs-CZ" dirty="0" err="1" smtClean="0"/>
              <a:t>zbo</a:t>
            </a:r>
            <a:r>
              <a:rPr lang="cs-CZ" dirty="0" smtClean="0"/>
              <a:t>-</a:t>
            </a:r>
          </a:p>
          <a:p>
            <a:pPr>
              <a:buNone/>
            </a:pPr>
            <a:r>
              <a:rPr lang="cs-CZ" dirty="0" err="1" smtClean="0"/>
              <a:t>ží</a:t>
            </a:r>
            <a:r>
              <a:rPr lang="cs-CZ" dirty="0" smtClean="0"/>
              <a:t> nám nahradíte </a:t>
            </a:r>
            <a:r>
              <a:rPr lang="cs-CZ" i="1" dirty="0" smtClean="0"/>
              <a:t>za nové.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Tímto dopisem </a:t>
            </a:r>
            <a:r>
              <a:rPr lang="cs-CZ" i="1" dirty="0" smtClean="0"/>
              <a:t>vás</a:t>
            </a:r>
            <a:r>
              <a:rPr lang="cs-CZ" dirty="0" smtClean="0"/>
              <a:t> žádám </a:t>
            </a:r>
            <a:r>
              <a:rPr lang="cs-CZ" i="1" dirty="0" smtClean="0"/>
              <a:t>o náhradu a dodávku</a:t>
            </a:r>
          </a:p>
          <a:p>
            <a:pPr>
              <a:buNone/>
            </a:pPr>
            <a:r>
              <a:rPr lang="cs-CZ" i="1" dirty="0" smtClean="0"/>
              <a:t>zboží.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Z důvodu uvedených problémů </a:t>
            </a:r>
            <a:r>
              <a:rPr lang="cs-CZ" i="1" dirty="0" smtClean="0"/>
              <a:t>žádám o reklamaci</a:t>
            </a:r>
          </a:p>
          <a:p>
            <a:pPr>
              <a:buNone/>
            </a:pPr>
            <a:r>
              <a:rPr lang="cs-CZ" dirty="0" smtClean="0"/>
              <a:t>tohoto zboží.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Věříme že chybu rychle </a:t>
            </a:r>
            <a:r>
              <a:rPr lang="cs-CZ" i="1" dirty="0" smtClean="0"/>
              <a:t>opravíte.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Archiv autorky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334</TotalTime>
  <Words>1099</Words>
  <Application>Microsoft Office PowerPoint</Application>
  <PresentationFormat>Předvádění na obrazovce (4:3)</PresentationFormat>
  <Paragraphs>159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Postup  při  hledání  a  opravě  chyb:</vt:lpstr>
      <vt:lpstr>Výtah  ze  zadání  reklamace:</vt:lpstr>
      <vt:lpstr>Výpis z dodacího listu č. 12K22 vystave-ného dne 2. 4. 2013: </vt:lpstr>
      <vt:lpstr>Zaměření jednotlivých odstavců:</vt:lpstr>
      <vt:lpstr>1. ODSTAVEC</vt:lpstr>
      <vt:lpstr>Snímek 7</vt:lpstr>
      <vt:lpstr>2. ODSTAVEC</vt:lpstr>
      <vt:lpstr>Snímek 9</vt:lpstr>
      <vt:lpstr>3. ODSTAVEC</vt:lpstr>
      <vt:lpstr>Snímek 11</vt:lpstr>
      <vt:lpstr>OZNAČENÍ  A  OPRAVU  CHYB najdete  na následujících 6 snímcích:</vt:lpstr>
      <vt:lpstr>1. ODSTAVEC</vt:lpstr>
      <vt:lpstr>Snímek 14</vt:lpstr>
      <vt:lpstr>2. ODSTAVEC</vt:lpstr>
      <vt:lpstr>Snímek 16</vt:lpstr>
      <vt:lpstr>3. ODSTAVEC</vt:lpstr>
      <vt:lpstr>Snímek 18</vt:lpstr>
      <vt:lpstr>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PŘÍKLADY NEVHODNÉ STYLIZACE OBJEDNÁVKY</dc:title>
  <dc:creator>leno</dc:creator>
  <cp:lastModifiedBy>uzivatel</cp:lastModifiedBy>
  <cp:revision>47</cp:revision>
  <dcterms:created xsi:type="dcterms:W3CDTF">2013-04-21T11:04:46Z</dcterms:created>
  <dcterms:modified xsi:type="dcterms:W3CDTF">2013-04-24T08:22:59Z</dcterms:modified>
</cp:coreProperties>
</file>