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2" r:id="rId1"/>
  </p:sldMasterIdLst>
  <p:notesMasterIdLst>
    <p:notesMasterId r:id="rId18"/>
  </p:notesMasterIdLst>
  <p:sldIdLst>
    <p:sldId id="27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71" r:id="rId11"/>
    <p:sldId id="268" r:id="rId12"/>
    <p:sldId id="272" r:id="rId13"/>
    <p:sldId id="273" r:id="rId14"/>
    <p:sldId id="267" r:id="rId15"/>
    <p:sldId id="265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998" y="-8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27305C-E818-4D34-A11E-9493CB67C94E}" type="datetimeFigureOut">
              <a:rPr lang="cs-CZ" smtClean="0"/>
              <a:t>19.4.2013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55AC78-5541-46B9-944F-42430C7134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9283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C78-5541-46B9-944F-42430C71344F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50066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55AC78-5541-46B9-944F-42430C71344F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83315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3893CCE-5CA2-4C14-880B-7D7B697861B6}" type="datetime1">
              <a:rPr lang="cs-CZ" smtClean="0"/>
              <a:t>19.4.2013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0866167-1C17-4543-8E68-EADFB04B2D7D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F6374-A317-47B6-9748-073332F579B3}" type="datetime1">
              <a:rPr lang="cs-CZ" smtClean="0"/>
              <a:t>19.4.2013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9DCC9-527F-4040-9E35-D36CFC70F438}" type="datetime1">
              <a:rPr lang="cs-CZ" smtClean="0"/>
              <a:t>19.4.2013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7C0282-8496-4A80-BFE0-4268D476B2BC}" type="datetime1">
              <a:rPr lang="cs-CZ" smtClean="0"/>
              <a:t>19.4.2013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25F7C-9652-42FF-B0AC-9D648CBC2F06}" type="datetime1">
              <a:rPr lang="cs-CZ" smtClean="0"/>
              <a:t>19.4.2013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FC391-FEF9-4BF7-809B-7E2234D1A615}" type="datetime1">
              <a:rPr lang="cs-CZ" smtClean="0"/>
              <a:t>19.4.2013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5938D-A33E-4EEF-A8EF-42C651C15562}" type="datetime1">
              <a:rPr lang="cs-CZ" smtClean="0"/>
              <a:t>19.4.2013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26234-7709-4ABC-AF8A-6CF190C3B4DD}" type="datetime1">
              <a:rPr lang="cs-CZ" smtClean="0"/>
              <a:t>19.4.2013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B84E8-464D-45A1-93FA-DD208F906EDD}" type="datetime1">
              <a:rPr lang="cs-CZ" smtClean="0"/>
              <a:t>19.4.2013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96227-DF67-45F4-8CA4-E468C3643EE1}" type="datetime1">
              <a:rPr lang="cs-CZ" smtClean="0"/>
              <a:t>19.4.2013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98B7D-CFB0-4D63-97E7-55D4BC922932}" type="datetime1">
              <a:rPr lang="cs-CZ" smtClean="0"/>
              <a:t>19.4.2013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995CD2D-0464-45BC-8D50-D7AA9D2F0058}" type="datetime1">
              <a:rPr lang="cs-CZ" smtClean="0"/>
              <a:t>19.4.2013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10866167-1C17-4543-8E68-EADFB04B2D7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url?sa=i&amp;rct=j&amp;q=vy%C5%BEivovac%C3%AD+povinnost+d%C4%9Bt%C3%AD+na+rodi%C4%8De&amp;source=images&amp;cd=&amp;cad=rja&amp;docid=X93w1XziU9CBOM&amp;tbnid=A-V8rs28s30AiM:&amp;ved=0CAUQjRw&amp;url=http:/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img.mf.cz/880/558/2-sporite_si_na_ucet_ditete_pozor_pak_jsou_to_jeho_penize_a_ne_vase.jpg" TargetMode="External"/><Relationship Id="rId4" Type="http://schemas.openxmlformats.org/officeDocument/2006/relationships/hyperlink" Target="http://g.denik.cz/1/b3/zdravi_tluste_dite_obezita_denik-38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9236734"/>
              </p:ext>
            </p:extLst>
          </p:nvPr>
        </p:nvGraphicFramePr>
        <p:xfrm>
          <a:off x="755576" y="635012"/>
          <a:ext cx="7632848" cy="572669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177500"/>
                <a:gridCol w="5455348"/>
              </a:tblGrid>
              <a:tr h="4556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Číslo projektu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48929" marR="48929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CZ.1.07/1.5.00/34.0029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48929" marR="48929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4556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Číslo materiálu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48929" marR="48929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VY_32_ INOVACE_16-02 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48929" marR="48929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4556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Název školy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48929" marR="48929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Střední průmyslová škola stavební, Resslova 2,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České Budějovice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48929" marR="48929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4556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Autor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48929" marR="48929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Mgr. Dana Mužíková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48929" marR="48929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4556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Tematický celek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48929" marR="48929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Základy práva – rodinné právo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48929" marR="48929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4556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Ročník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48929" marR="48929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3.,</a:t>
                      </a:r>
                      <a:r>
                        <a:rPr lang="cs-CZ" sz="1400" baseline="0" dirty="0" smtClean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 4.</a:t>
                      </a: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 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48929" marR="48929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4556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Datum tvorby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48929" marR="48929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2. 11. 2012 (ne později než datum ověření)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48929" marR="48929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10144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Anotace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48929" marR="48929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Tento učební materiál slouží k seznámení žáků se základní odbornou právní terminologií ZÁKONA O RODINĚ. Forma výuky je kombinace prezentace, diskuse a samostatného vyhledávání informací  na internetu.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48929" marR="48929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1014409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Metodický pokyn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48929" marR="48929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Na základě obrázků a postupného rozbalování informací klade učitel otázky a žáci sami</a:t>
                      </a:r>
                      <a:r>
                        <a:rPr lang="cs-CZ" sz="1400" baseline="0" dirty="0" smtClean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 tvoří možný obsah, který </a:t>
                      </a:r>
                      <a:r>
                        <a:rPr lang="cs-CZ" sz="1400" baseline="0" smtClean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je poté </a:t>
                      </a:r>
                      <a:r>
                        <a:rPr lang="cs-CZ" sz="1400" baseline="0" dirty="0" smtClean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zobrazen.  </a:t>
                      </a: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 Následuje </a:t>
                      </a: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samostatná práce na PC. Úkoly lze hodnotit podobně jako pracovní list</a:t>
                      </a:r>
                      <a:r>
                        <a:rPr lang="cs-CZ" sz="1400" dirty="0" smtClean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. Jednotlivá podtémata lze zadat i jako referáty a pak využít  prezentaci k zopakování a zapsání základních pojmů.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48929" marR="48929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455686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chemeClr val="bg1"/>
                          </a:solidFill>
                          <a:effectLst/>
                          <a:latin typeface="Arial Narrow" pitchFamily="34" charset="0"/>
                        </a:rPr>
                        <a:t>Pokud není uvedeno jinak, použitý materiál je z vlastních zdrojů autora</a:t>
                      </a:r>
                      <a:endParaRPr lang="cs-CZ" sz="1400" dirty="0">
                        <a:solidFill>
                          <a:schemeClr val="bg1"/>
                        </a:solidFill>
                        <a:effectLst/>
                        <a:latin typeface="Arial Narrow" pitchFamily="34" charset="0"/>
                        <a:ea typeface="Times New Roman"/>
                      </a:endParaRPr>
                    </a:p>
                  </a:txBody>
                  <a:tcPr marL="48929" marR="48929" marT="0" marB="0" anchor="ctr">
                    <a:solidFill>
                      <a:schemeClr val="accent4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0957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733365" y="3140968"/>
            <a:ext cx="3313355" cy="2592288"/>
          </a:xfrm>
        </p:spPr>
        <p:txBody>
          <a:bodyPr>
            <a:noAutofit/>
          </a:bodyPr>
          <a:lstStyle/>
          <a:p>
            <a:pPr algn="ctr"/>
            <a:r>
              <a:rPr lang="cs-CZ" sz="4800" b="1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</a:rPr>
              <a:t>RODINNÉ PRÁVO</a:t>
            </a:r>
            <a:r>
              <a:rPr lang="cs-CZ" sz="4800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</a:rPr>
              <a:t/>
            </a:r>
            <a:br>
              <a:rPr lang="cs-CZ" sz="4800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</a:rPr>
            </a:br>
            <a:endParaRPr lang="cs-CZ" sz="4800" dirty="0">
              <a:solidFill>
                <a:srgbClr val="C00000"/>
              </a:solidFill>
              <a:latin typeface="Arial Narrow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sz="4800" dirty="0" smtClean="0">
              <a:latin typeface="Arial Narrow" pitchFamily="34" charset="0"/>
            </a:endParaRPr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13307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effectLst/>
                <a:latin typeface="Times New Roman"/>
                <a:ea typeface="Times New Roman"/>
              </a:rPr>
              <a:t/>
            </a:r>
            <a:br>
              <a:rPr lang="cs-CZ" dirty="0" smtClean="0">
                <a:effectLst/>
                <a:latin typeface="Times New Roman"/>
                <a:ea typeface="Times New Roman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32656"/>
            <a:ext cx="8208912" cy="2304256"/>
          </a:xfrm>
        </p:spPr>
        <p:txBody>
          <a:bodyPr>
            <a:normAutofit/>
          </a:bodyPr>
          <a:lstStyle/>
          <a:p>
            <a:pPr lvl="0"/>
            <a:endParaRPr lang="cs-CZ" sz="3600" dirty="0" smtClean="0">
              <a:effectLst/>
              <a:latin typeface="Times New Roman"/>
              <a:ea typeface="Times New Roman"/>
            </a:endParaRPr>
          </a:p>
          <a:p>
            <a:pPr lvl="0"/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 základní právní předpis</a:t>
            </a:r>
          </a:p>
          <a:p>
            <a:pPr marL="68580" indent="0">
              <a:buNone/>
            </a:pP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>                  Zákon </a:t>
            </a:r>
            <a:r>
              <a:rPr lang="cs-CZ" sz="4400" b="1" dirty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>o rodině</a:t>
            </a:r>
            <a:endParaRPr lang="cs-CZ" sz="4400" dirty="0">
              <a:solidFill>
                <a:srgbClr val="C00000"/>
              </a:solidFill>
              <a:latin typeface="Arial Narrow" pitchFamily="34" charset="0"/>
              <a:ea typeface="Times New Roman"/>
            </a:endParaRPr>
          </a:p>
          <a:p>
            <a:pPr lvl="0"/>
            <a:endParaRPr lang="cs-CZ" sz="3600" dirty="0" smtClean="0"/>
          </a:p>
          <a:p>
            <a:endParaRPr lang="cs-CZ" dirty="0"/>
          </a:p>
        </p:txBody>
      </p:sp>
      <p:pic>
        <p:nvPicPr>
          <p:cNvPr id="1026" name="Picture 2" descr="C:\Users\stachova\AppData\Local\Microsoft\Windows\Temporary Internet Files\Content.IE5\2BYNZBMV\MP90044840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636912"/>
            <a:ext cx="5004048" cy="333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026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92696"/>
            <a:ext cx="7024744" cy="1584176"/>
          </a:xfrm>
        </p:spPr>
        <p:txBody>
          <a:bodyPr>
            <a:noAutofit/>
          </a:bodyPr>
          <a:lstStyle/>
          <a:p>
            <a:pPr algn="ctr"/>
            <a:r>
              <a:rPr lang="cs-CZ" sz="44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  <a:t/>
            </a:r>
            <a:br>
              <a:rPr lang="cs-CZ" sz="44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</a:br>
            <a:r>
              <a:rPr lang="cs-CZ" sz="44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  <a:t/>
            </a:r>
            <a:br>
              <a:rPr lang="cs-CZ" sz="44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</a:br>
            <a:r>
              <a:rPr lang="cs-CZ" sz="44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  <a:cs typeface="Arial" pitchFamily="34" charset="0"/>
              </a:rPr>
              <a:t/>
            </a:r>
            <a:br>
              <a:rPr lang="cs-CZ" sz="44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  <a:cs typeface="Arial" pitchFamily="34" charset="0"/>
              </a:rPr>
            </a:br>
            <a:r>
              <a:rPr lang="cs-CZ" sz="44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  <a:cs typeface="Arial" pitchFamily="34" charset="0"/>
              </a:rPr>
              <a:t/>
            </a:r>
            <a:br>
              <a:rPr lang="cs-CZ" sz="44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  <a:cs typeface="Arial" pitchFamily="34" charset="0"/>
              </a:rPr>
            </a:br>
            <a:r>
              <a:rPr lang="cs-CZ" sz="44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  <a:t>Rodinné právo upravuje</a:t>
            </a:r>
            <a:r>
              <a:rPr lang="cs-CZ" sz="4400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  <a:t/>
            </a:r>
            <a:br>
              <a:rPr lang="cs-CZ" sz="4400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</a:br>
            <a:endParaRPr lang="cs-CZ" sz="4400" dirty="0">
              <a:solidFill>
                <a:schemeClr val="accent4">
                  <a:lumMod val="75000"/>
                </a:schemeClr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204864"/>
            <a:ext cx="8280920" cy="4248472"/>
          </a:xfrm>
        </p:spPr>
        <p:txBody>
          <a:bodyPr>
            <a:normAutofit/>
          </a:bodyPr>
          <a:lstStyle/>
          <a:p>
            <a:pPr lvl="0">
              <a:buClr>
                <a:srgbClr val="C00000"/>
              </a:buClr>
              <a:buFont typeface="Wingdings" pitchFamily="2" charset="2"/>
              <a:buChar char="v"/>
              <a:tabLst>
                <a:tab pos="457200" algn="l"/>
              </a:tabLst>
            </a:pPr>
            <a:r>
              <a:rPr lang="cs-CZ" sz="3600" b="1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  <a:t>  vznik a zánik manželství, vzájemná práva</a:t>
            </a:r>
          </a:p>
          <a:p>
            <a:pPr marL="68580" lvl="0" indent="0">
              <a:buClr>
                <a:srgbClr val="C00000"/>
              </a:buClr>
              <a:buNone/>
              <a:tabLst>
                <a:tab pos="457200" algn="l"/>
              </a:tabLst>
            </a:pPr>
            <a:r>
              <a:rPr lang="cs-CZ" sz="3600" b="1" dirty="0">
                <a:solidFill>
                  <a:srgbClr val="C00000"/>
                </a:solidFill>
                <a:latin typeface="Arial Narrow" pitchFamily="34" charset="0"/>
                <a:ea typeface="Times New Roman"/>
                <a:cs typeface="Arial" pitchFamily="34" charset="0"/>
              </a:rPr>
              <a:t> </a:t>
            </a:r>
            <a:r>
              <a:rPr lang="cs-CZ" sz="3600" b="1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  <a:t>    a povinnosti  manželů</a:t>
            </a:r>
          </a:p>
          <a:p>
            <a:pPr lvl="0">
              <a:buClr>
                <a:srgbClr val="C00000"/>
              </a:buClr>
              <a:buFont typeface="Wingdings" pitchFamily="2" charset="2"/>
              <a:buChar char="v"/>
              <a:tabLst>
                <a:tab pos="457200" algn="l"/>
              </a:tabLst>
            </a:pPr>
            <a:endParaRPr lang="cs-CZ" sz="2800" b="1" dirty="0" smtClean="0">
              <a:solidFill>
                <a:srgbClr val="C00000"/>
              </a:solidFill>
              <a:effectLst/>
              <a:latin typeface="Arial Narrow" pitchFamily="34" charset="0"/>
              <a:ea typeface="Times New Roman"/>
              <a:cs typeface="Arial" pitchFamily="34" charset="0"/>
            </a:endParaRPr>
          </a:p>
          <a:p>
            <a:pPr lvl="0">
              <a:buClr>
                <a:srgbClr val="C00000"/>
              </a:buClr>
              <a:buFont typeface="Wingdings" pitchFamily="2" charset="2"/>
              <a:buChar char="v"/>
              <a:tabLst>
                <a:tab pos="457200" algn="l"/>
              </a:tabLst>
            </a:pPr>
            <a:r>
              <a:rPr lang="cs-CZ" sz="3600" b="1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  <a:t>  rodičovství a vztahy mezi rodiči</a:t>
            </a:r>
            <a:r>
              <a:rPr lang="cs-CZ" sz="36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  <a:cs typeface="Arial" pitchFamily="34" charset="0"/>
              </a:rPr>
              <a:t> </a:t>
            </a:r>
            <a:r>
              <a:rPr lang="cs-CZ" sz="3600" b="1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  <a:t>a dětmi</a:t>
            </a:r>
          </a:p>
          <a:p>
            <a:pPr lvl="0">
              <a:buClr>
                <a:srgbClr val="C00000"/>
              </a:buClr>
              <a:buFont typeface="Wingdings" pitchFamily="2" charset="2"/>
              <a:buChar char="v"/>
              <a:tabLst>
                <a:tab pos="457200" algn="l"/>
              </a:tabLst>
            </a:pPr>
            <a:endParaRPr lang="cs-CZ" sz="2800" b="1" dirty="0" smtClean="0">
              <a:solidFill>
                <a:srgbClr val="C00000"/>
              </a:solidFill>
              <a:effectLst/>
              <a:latin typeface="Arial Narrow" pitchFamily="34" charset="0"/>
              <a:ea typeface="Times New Roman"/>
              <a:cs typeface="Arial" pitchFamily="34" charset="0"/>
            </a:endParaRPr>
          </a:p>
          <a:p>
            <a:pPr lvl="0">
              <a:buClr>
                <a:srgbClr val="C00000"/>
              </a:buClr>
              <a:buFont typeface="Wingdings" pitchFamily="2" charset="2"/>
              <a:buChar char="v"/>
              <a:tabLst>
                <a:tab pos="457200" algn="l"/>
              </a:tabLst>
            </a:pPr>
            <a:r>
              <a:rPr lang="cs-CZ" sz="3600" b="1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  <a:t>  ochranu a náhradní výchovu dětí</a:t>
            </a:r>
          </a:p>
          <a:p>
            <a:pPr>
              <a:buClr>
                <a:srgbClr val="C00000"/>
              </a:buClr>
              <a:buFont typeface="Wingdings" pitchFamily="2" charset="2"/>
              <a:buChar char="v"/>
            </a:pPr>
            <a:endParaRPr lang="cs-CZ" b="1" dirty="0">
              <a:latin typeface="Arial Narrow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85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961176"/>
          </a:xfrm>
        </p:spPr>
        <p:txBody>
          <a:bodyPr>
            <a:noAutofit/>
          </a:bodyPr>
          <a:lstStyle/>
          <a:p>
            <a:pPr algn="ctr"/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  <a:cs typeface="Arial" pitchFamily="34" charset="0"/>
              </a:rPr>
              <a:t> M</a:t>
            </a:r>
            <a:r>
              <a:rPr lang="cs-CZ" sz="4400" b="1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  <a:t>anželství</a:t>
            </a:r>
            <a:r>
              <a:rPr lang="cs-CZ" sz="4400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  <a:t/>
            </a:r>
            <a:br>
              <a:rPr lang="cs-CZ" sz="4400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</a:br>
            <a:endParaRPr lang="cs-CZ" sz="4400" dirty="0">
              <a:solidFill>
                <a:srgbClr val="C00000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1484784"/>
            <a:ext cx="5040560" cy="5112568"/>
          </a:xfrm>
        </p:spPr>
        <p:txBody>
          <a:bodyPr>
            <a:noAutofit/>
          </a:bodyPr>
          <a:lstStyle/>
          <a:p>
            <a:pPr marL="457200" indent="-457200">
              <a:spcAft>
                <a:spcPts val="0"/>
              </a:spcAft>
              <a:buFont typeface="Wingdings" pitchFamily="2" charset="2"/>
              <a:buChar char="v"/>
            </a:pP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j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e trvalé společenství muže a ženy vzniklé zákonem stanoveným způsobem     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sz="3600" b="1" dirty="0" smtClean="0">
                <a:effectLst/>
                <a:latin typeface="Arial Narrow" pitchFamily="34" charset="0"/>
                <a:ea typeface="Times New Roman"/>
              </a:rPr>
              <a:t>   </a:t>
            </a:r>
          </a:p>
          <a:p>
            <a:pPr marL="457200" indent="-457200">
              <a:spcAft>
                <a:spcPts val="0"/>
              </a:spcAft>
              <a:buFont typeface="Wingdings" pitchFamily="2" charset="2"/>
              <a:buChar char="v"/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Jeho hlavním účelem je založení rodiny a řádná       výchova dětí</a:t>
            </a:r>
          </a:p>
          <a:p>
            <a:endParaRPr lang="cs-CZ" sz="28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4860032" y="2313431"/>
            <a:ext cx="3204976" cy="3493008"/>
          </a:xfrm>
        </p:spPr>
        <p:txBody>
          <a:bodyPr/>
          <a:lstStyle/>
          <a:p>
            <a:pPr marL="68580" indent="0">
              <a:buNone/>
            </a:pPr>
            <a:endParaRPr lang="cs-CZ" dirty="0"/>
          </a:p>
        </p:txBody>
      </p:sp>
      <p:pic>
        <p:nvPicPr>
          <p:cNvPr id="2050" name="Picture 2" descr="C:\Users\stachova\AppData\Local\Microsoft\Windows\Temporary Internet Files\Content.IE5\PB4RQFPH\MP90040012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700808"/>
            <a:ext cx="2964270" cy="4453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713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08912" cy="936104"/>
          </a:xfrm>
        </p:spPr>
        <p:txBody>
          <a:bodyPr>
            <a:noAutofit/>
          </a:bodyPr>
          <a:lstStyle/>
          <a:p>
            <a:pPr algn="ctr"/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>Dvě</a:t>
            </a:r>
            <a:r>
              <a:rPr lang="cs-CZ" sz="4400" b="1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</a:rPr>
              <a:t> formy uzavření manželství</a:t>
            </a:r>
            <a:endParaRPr lang="cs-CZ" sz="44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636912"/>
            <a:ext cx="8208912" cy="3195717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cs-CZ" sz="3600" dirty="0" smtClean="0">
                <a:solidFill>
                  <a:srgbClr val="0000FF"/>
                </a:solidFill>
                <a:effectLst/>
                <a:latin typeface="Times New Roman"/>
                <a:ea typeface="Times New Roman"/>
              </a:rPr>
              <a:t> </a:t>
            </a:r>
            <a:r>
              <a:rPr lang="cs-CZ" sz="3600" b="1" dirty="0" smtClean="0">
                <a:solidFill>
                  <a:srgbClr val="92D050"/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  <a:t>občanský (civilní) sňatek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  <a:t>před matričním</a:t>
            </a:r>
          </a:p>
          <a:p>
            <a:pPr marL="68580" lvl="0" indent="0">
              <a:buNone/>
              <a:tabLst>
                <a:tab pos="457200" algn="l"/>
              </a:tabLst>
            </a:pP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  <a:cs typeface="Arial" pitchFamily="34" charset="0"/>
              </a:rPr>
              <a:t>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  <a:cs typeface="Arial" pitchFamily="34" charset="0"/>
              </a:rPr>
              <a:t>  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  <a:t>úřadem</a:t>
            </a:r>
          </a:p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endParaRPr lang="cs-CZ" sz="3600" b="1" dirty="0" smtClean="0">
              <a:latin typeface="Arial Narrow" pitchFamily="34" charset="0"/>
              <a:ea typeface="Times New Roman"/>
              <a:cs typeface="Arial" pitchFamily="34" charset="0"/>
            </a:endParaRPr>
          </a:p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cs-CZ" sz="3600" b="1" dirty="0">
                <a:latin typeface="Arial Narrow" pitchFamily="34" charset="0"/>
                <a:ea typeface="Times New Roman"/>
                <a:cs typeface="Arial" pitchFamily="34" charset="0"/>
              </a:rPr>
              <a:t> </a:t>
            </a:r>
            <a:r>
              <a:rPr lang="cs-CZ" sz="3600" b="1" dirty="0" smtClean="0">
                <a:solidFill>
                  <a:srgbClr val="92D050"/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  <a:t>církevní sňatek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  <a:cs typeface="Arial" pitchFamily="34" charset="0"/>
              </a:rPr>
              <a:t>před orgánem církve</a:t>
            </a:r>
          </a:p>
          <a:p>
            <a:endParaRPr lang="cs-CZ" sz="3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24503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08912" cy="1333952"/>
          </a:xfrm>
        </p:spPr>
        <p:txBody>
          <a:bodyPr>
            <a:noAutofit/>
          </a:bodyPr>
          <a:lstStyle/>
          <a:p>
            <a:pPr algn="ctr"/>
            <a:r>
              <a:rPr lang="cs-CZ" sz="4400" b="1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</a:rPr>
              <a:t>Okolnosti </a:t>
            </a:r>
            <a:r>
              <a:rPr lang="cs-CZ" sz="4400" b="1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</a:rPr>
              <a:t>vylučující uzavření</a:t>
            </a:r>
            <a:br>
              <a:rPr lang="cs-CZ" sz="4400" b="1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</a:rPr>
              <a:t>manželství</a:t>
            </a:r>
            <a:endParaRPr lang="cs-CZ" sz="44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467544" y="2204864"/>
            <a:ext cx="7488832" cy="4320480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 nezletilost </a:t>
            </a:r>
          </a:p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endParaRPr lang="cs-CZ" sz="2000" b="1" dirty="0" smtClean="0">
              <a:solidFill>
                <a:schemeClr val="accent4">
                  <a:lumMod val="75000"/>
                </a:schemeClr>
              </a:solidFill>
              <a:effectLst/>
              <a:latin typeface="Arial Narrow" pitchFamily="34" charset="0"/>
              <a:ea typeface="Times New Roman"/>
            </a:endParaRPr>
          </a:p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 příbuzenství</a:t>
            </a:r>
          </a:p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endParaRPr lang="cs-CZ" sz="2000" b="1" dirty="0" smtClean="0">
              <a:solidFill>
                <a:schemeClr val="accent4">
                  <a:lumMod val="75000"/>
                </a:schemeClr>
              </a:solidFill>
              <a:effectLst/>
              <a:latin typeface="Arial Narrow" pitchFamily="34" charset="0"/>
              <a:ea typeface="Times New Roman"/>
            </a:endParaRPr>
          </a:p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 duševní porucha</a:t>
            </a:r>
          </a:p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endParaRPr lang="cs-CZ" sz="2000" b="1" dirty="0" smtClean="0">
              <a:solidFill>
                <a:schemeClr val="accent4">
                  <a:lumMod val="75000"/>
                </a:schemeClr>
              </a:solidFill>
              <a:effectLst/>
              <a:latin typeface="Arial Narrow" pitchFamily="34" charset="0"/>
              <a:ea typeface="Times New Roman"/>
            </a:endParaRPr>
          </a:p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 existence již uzavřeného manželství</a:t>
            </a:r>
            <a:endParaRPr lang="cs-CZ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132856"/>
            <a:ext cx="3600400" cy="3096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0646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7024744" cy="1143000"/>
          </a:xfrm>
        </p:spPr>
        <p:txBody>
          <a:bodyPr>
            <a:noAutofit/>
          </a:bodyPr>
          <a:lstStyle/>
          <a:p>
            <a:pPr algn="ctr"/>
            <a:r>
              <a:rPr lang="cs-CZ" sz="4400" b="1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</a:rPr>
              <a:t>Zánik manželství</a:t>
            </a:r>
            <a:r>
              <a:rPr lang="cs-CZ" sz="4400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</a:rPr>
              <a:t/>
            </a:r>
            <a:br>
              <a:rPr lang="cs-CZ" sz="4400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</a:rPr>
            </a:br>
            <a:endParaRPr lang="cs-CZ" sz="4400" dirty="0">
              <a:solidFill>
                <a:srgbClr val="C00000"/>
              </a:solidFill>
              <a:latin typeface="Arial Narrow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1844824"/>
            <a:ext cx="4105648" cy="4680520"/>
          </a:xfrm>
        </p:spPr>
        <p:txBody>
          <a:bodyPr>
            <a:normAutofit/>
          </a:bodyPr>
          <a:lstStyle/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r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ozvodem</a:t>
            </a:r>
          </a:p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endParaRPr lang="cs-CZ" sz="2000" b="1" dirty="0" smtClean="0">
              <a:solidFill>
                <a:schemeClr val="accent4">
                  <a:lumMod val="75000"/>
                </a:schemeClr>
              </a:solidFill>
              <a:effectLst/>
              <a:latin typeface="Arial Narrow" pitchFamily="34" charset="0"/>
              <a:ea typeface="Times New Roman"/>
            </a:endParaRPr>
          </a:p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s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mrtí jednoho     </a:t>
            </a:r>
          </a:p>
          <a:p>
            <a:pPr marL="68580" lvl="0" indent="0">
              <a:buNone/>
              <a:tabLst>
                <a:tab pos="457200" algn="l"/>
              </a:tabLst>
            </a:pP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  z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 manželů</a:t>
            </a:r>
          </a:p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endParaRPr lang="cs-CZ" sz="2000" b="1" dirty="0" smtClean="0">
              <a:solidFill>
                <a:schemeClr val="accent4">
                  <a:lumMod val="75000"/>
                </a:schemeClr>
              </a:solidFill>
              <a:effectLst/>
              <a:latin typeface="Arial Narrow" pitchFamily="34" charset="0"/>
              <a:ea typeface="Times New Roman"/>
            </a:endParaRPr>
          </a:p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  prohlášením za </a:t>
            </a:r>
          </a:p>
          <a:p>
            <a:pPr marL="68580" lvl="0" indent="0">
              <a:buNone/>
              <a:tabLst>
                <a:tab pos="457200" algn="l"/>
              </a:tabLst>
            </a:pP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 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mrtvého (soud)</a:t>
            </a:r>
          </a:p>
          <a:p>
            <a:pPr>
              <a:spcAft>
                <a:spcPts val="0"/>
              </a:spcAft>
              <a:buFont typeface="Wingdings" pitchFamily="2" charset="2"/>
              <a:buChar char="v"/>
            </a:pPr>
            <a:endParaRPr lang="cs-CZ" sz="3600" b="1" dirty="0" smtClean="0">
              <a:solidFill>
                <a:schemeClr val="accent4">
                  <a:lumMod val="75000"/>
                </a:schemeClr>
              </a:solidFill>
              <a:effectLst/>
              <a:latin typeface="Arial Narrow" pitchFamily="34" charset="0"/>
              <a:ea typeface="Times New Roman"/>
            </a:endParaRPr>
          </a:p>
          <a:p>
            <a:pPr>
              <a:buFont typeface="Wingdings" pitchFamily="2" charset="2"/>
              <a:buChar char="v"/>
            </a:pPr>
            <a:endParaRPr lang="cs-CZ" sz="3600" b="1" dirty="0">
              <a:solidFill>
                <a:schemeClr val="accent4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4645152" y="1700808"/>
            <a:ext cx="3419856" cy="424847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060848"/>
            <a:ext cx="3425949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5186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024744" cy="1143000"/>
          </a:xfrm>
        </p:spPr>
        <p:txBody>
          <a:bodyPr>
            <a:noAutofit/>
          </a:bodyPr>
          <a:lstStyle/>
          <a:p>
            <a:pPr algn="ctr"/>
            <a:r>
              <a:rPr lang="cs-CZ" sz="4400" b="1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</a:rPr>
              <a:t>Práva a povinnosti rodičů</a:t>
            </a:r>
            <a:br>
              <a:rPr lang="cs-CZ" sz="4400" b="1" dirty="0" smtClean="0">
                <a:solidFill>
                  <a:srgbClr val="C00000"/>
                </a:solidFill>
                <a:effectLst/>
                <a:latin typeface="Arial Narrow" pitchFamily="34" charset="0"/>
                <a:ea typeface="Times New Roman"/>
              </a:rPr>
            </a:br>
            <a:endParaRPr lang="cs-CZ" sz="44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707904" y="1916832"/>
            <a:ext cx="4968552" cy="4608512"/>
          </a:xfrm>
        </p:spPr>
        <p:txBody>
          <a:bodyPr>
            <a:noAutofit/>
          </a:bodyPr>
          <a:lstStyle/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 určení jména a</a:t>
            </a:r>
          </a:p>
          <a:p>
            <a:pPr marL="68580" lvl="0" indent="0">
              <a:buNone/>
              <a:tabLst>
                <a:tab pos="457200" algn="l"/>
              </a:tabLst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  příjmení dítěte</a:t>
            </a:r>
          </a:p>
          <a:p>
            <a:pPr marL="68580" lvl="0" indent="0">
              <a:buNone/>
              <a:tabLst>
                <a:tab pos="457200" algn="l"/>
              </a:tabLst>
            </a:pPr>
            <a:endParaRPr lang="cs-CZ" sz="3600" b="1" dirty="0" smtClean="0">
              <a:solidFill>
                <a:schemeClr val="accent4">
                  <a:lumMod val="75000"/>
                </a:schemeClr>
              </a:solidFill>
              <a:effectLst/>
              <a:latin typeface="Arial Narrow" pitchFamily="34" charset="0"/>
              <a:ea typeface="Times New Roman"/>
            </a:endParaRPr>
          </a:p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 vyživovací  povinnost     </a:t>
            </a:r>
          </a:p>
          <a:p>
            <a:pPr marL="68580" lvl="0" indent="0">
              <a:buNone/>
              <a:tabLst>
                <a:tab pos="457200" algn="l"/>
              </a:tabLst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  </a:t>
            </a:r>
            <a:r>
              <a:rPr lang="cs-CZ" sz="3600" b="1" dirty="0" smtClean="0">
                <a:solidFill>
                  <a:srgbClr val="92D050"/>
                </a:solidFill>
                <a:effectLst/>
                <a:latin typeface="Arial Narrow" pitchFamily="34" charset="0"/>
                <a:ea typeface="Times New Roman"/>
              </a:rPr>
              <a:t>rodiče &gt; děti    </a:t>
            </a:r>
          </a:p>
          <a:p>
            <a:pPr marL="68580" lvl="0" indent="0">
              <a:buNone/>
              <a:tabLst>
                <a:tab pos="457200" algn="l"/>
              </a:tabLst>
            </a:pPr>
            <a:r>
              <a:rPr lang="cs-CZ" sz="3600" b="1" dirty="0">
                <a:solidFill>
                  <a:srgbClr val="92D050"/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3600" b="1" dirty="0" smtClean="0">
                <a:solidFill>
                  <a:srgbClr val="92D050"/>
                </a:solidFill>
                <a:latin typeface="Arial Narrow" pitchFamily="34" charset="0"/>
                <a:ea typeface="Times New Roman"/>
              </a:rPr>
              <a:t>   </a:t>
            </a:r>
            <a:r>
              <a:rPr lang="cs-CZ" sz="3600" b="1" dirty="0" smtClean="0">
                <a:solidFill>
                  <a:srgbClr val="92D050"/>
                </a:solidFill>
                <a:effectLst/>
                <a:latin typeface="Arial Narrow" pitchFamily="34" charset="0"/>
                <a:ea typeface="Times New Roman"/>
              </a:rPr>
              <a:t>děti &gt; rodiče</a:t>
            </a:r>
          </a:p>
          <a:p>
            <a:pPr marL="68580" lvl="0" indent="0">
              <a:buNone/>
              <a:tabLst>
                <a:tab pos="457200" algn="l"/>
              </a:tabLst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   </a:t>
            </a:r>
            <a:endParaRPr lang="cs-CZ" sz="3600" b="1" dirty="0">
              <a:solidFill>
                <a:schemeClr val="accent4">
                  <a:lumMod val="75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3385" y="4437113"/>
            <a:ext cx="2565938" cy="189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obsah 4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9" name="Picture 5" descr="http://obalky.kosmas.cz/ArticleCovers/115856_bi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1612" y="1628800"/>
            <a:ext cx="205486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99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08912" cy="1224136"/>
          </a:xfrm>
        </p:spPr>
        <p:txBody>
          <a:bodyPr>
            <a:noAutofit/>
          </a:bodyPr>
          <a:lstStyle/>
          <a:p>
            <a:pPr algn="ctr"/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>Práva </a:t>
            </a:r>
            <a:r>
              <a:rPr lang="cs-CZ" sz="4400" b="1" dirty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>a povinnosti rodičů</a:t>
            </a:r>
            <a:br>
              <a:rPr lang="cs-CZ" sz="4400" b="1" dirty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971600" y="1700808"/>
            <a:ext cx="3491864" cy="446449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4788024" y="1556792"/>
            <a:ext cx="3816424" cy="4896544"/>
          </a:xfrm>
        </p:spPr>
        <p:txBody>
          <a:bodyPr>
            <a:noAutofit/>
          </a:bodyPr>
          <a:lstStyle/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výchova</a:t>
            </a:r>
          </a:p>
          <a:p>
            <a:pPr marL="68580" lvl="0" indent="0">
              <a:buNone/>
              <a:tabLst>
                <a:tab pos="457200" algn="l"/>
              </a:tabLst>
            </a:pP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  </a:t>
            </a:r>
            <a:endParaRPr lang="cs-CZ" sz="2000" b="1" dirty="0">
              <a:solidFill>
                <a:schemeClr val="accent4">
                  <a:lumMod val="75000"/>
                </a:schemeClr>
              </a:solidFill>
              <a:latin typeface="Arial Narrow" pitchFamily="34" charset="0"/>
              <a:ea typeface="Times New Roman"/>
            </a:endParaRPr>
          </a:p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zastupování </a:t>
            </a:r>
          </a:p>
          <a:p>
            <a:pPr marL="68580" lvl="0" indent="0">
              <a:buNone/>
              <a:tabLst>
                <a:tab pos="457200" algn="l"/>
              </a:tabLst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   dítěte</a:t>
            </a:r>
          </a:p>
          <a:p>
            <a:pPr marL="68580" lvl="0" indent="0">
              <a:buNone/>
              <a:tabLst>
                <a:tab pos="457200" algn="l"/>
              </a:tabLst>
            </a:pPr>
            <a:endParaRPr lang="cs-CZ" sz="3600" b="1" dirty="0">
              <a:solidFill>
                <a:schemeClr val="accent4">
                  <a:lumMod val="75000"/>
                </a:schemeClr>
              </a:solidFill>
              <a:latin typeface="Arial Narrow" pitchFamily="34" charset="0"/>
              <a:ea typeface="Times New Roman"/>
            </a:endParaRPr>
          </a:p>
          <a:p>
            <a:pPr lvl="0">
              <a:buFont typeface="Wingdings" pitchFamily="2" charset="2"/>
              <a:buChar char="v"/>
              <a:tabLst>
                <a:tab pos="457200" algn="l"/>
              </a:tabLst>
            </a:pP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správa majetku</a:t>
            </a:r>
          </a:p>
          <a:p>
            <a:pPr marL="68580" lvl="0" indent="0">
              <a:buNone/>
              <a:tabLst>
                <a:tab pos="457200" algn="l"/>
              </a:tabLst>
            </a:pP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  dítěte</a:t>
            </a:r>
            <a:endParaRPr lang="cs-CZ" sz="3600" b="1" dirty="0">
              <a:solidFill>
                <a:schemeClr val="accent4">
                  <a:lumMod val="75000"/>
                </a:schemeClr>
              </a:solidFill>
              <a:latin typeface="Arial Narrow" pitchFamily="34" charset="0"/>
              <a:ea typeface="Times New Roman"/>
            </a:endParaRPr>
          </a:p>
          <a:p>
            <a:endParaRPr lang="cs-CZ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1536339"/>
            <a:ext cx="3456384" cy="2127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3861048"/>
            <a:ext cx="3456384" cy="2446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8001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>Náhradní </a:t>
            </a:r>
            <a:r>
              <a:rPr lang="cs-CZ" sz="4400" b="1" dirty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>rodinná výchova</a:t>
            </a:r>
            <a:r>
              <a:rPr lang="cs-CZ" sz="4400" dirty="0">
                <a:solidFill>
                  <a:srgbClr val="C00000"/>
                </a:solidFill>
                <a:latin typeface="Arial Narrow" pitchFamily="34" charset="0"/>
              </a:rPr>
              <a:t/>
            </a:r>
            <a:br>
              <a:rPr lang="cs-CZ" sz="4400" dirty="0">
                <a:solidFill>
                  <a:srgbClr val="C00000"/>
                </a:solidFill>
                <a:latin typeface="Arial Narrow" pitchFamily="34" charset="0"/>
              </a:rPr>
            </a:br>
            <a:endParaRPr lang="cs-CZ" sz="4400" dirty="0">
              <a:solidFill>
                <a:srgbClr val="C00000"/>
              </a:solidFill>
              <a:latin typeface="Arial Narrow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323652"/>
            <a:ext cx="8208912" cy="4129684"/>
          </a:xfrm>
        </p:spPr>
        <p:txBody>
          <a:bodyPr>
            <a:noAutofit/>
          </a:bodyPr>
          <a:lstStyle/>
          <a:p>
            <a:pPr marL="571500" indent="-571500">
              <a:buClr>
                <a:srgbClr val="92D050"/>
              </a:buClr>
              <a:buFont typeface="Wingdings" pitchFamily="2" charset="2"/>
              <a:buChar char="v"/>
            </a:pPr>
            <a:r>
              <a:rPr lang="cs-CZ" sz="4000" b="1" dirty="0" smtClean="0">
                <a:solidFill>
                  <a:srgbClr val="92D050"/>
                </a:solidFill>
                <a:latin typeface="Arial Narrow" pitchFamily="34" charset="0"/>
                <a:ea typeface="Times New Roman"/>
              </a:rPr>
              <a:t>osvojení</a:t>
            </a:r>
            <a:r>
              <a:rPr lang="cs-CZ" sz="40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4000" b="1" dirty="0" smtClean="0">
                <a:solidFill>
                  <a:srgbClr val="92D050"/>
                </a:solidFill>
                <a:latin typeface="Arial Narrow" pitchFamily="34" charset="0"/>
                <a:ea typeface="Times New Roman"/>
              </a:rPr>
              <a:t>(adopce</a:t>
            </a:r>
            <a:r>
              <a:rPr lang="cs-CZ" sz="4000" b="1" dirty="0">
                <a:solidFill>
                  <a:srgbClr val="92D050"/>
                </a:solidFill>
                <a:latin typeface="Arial Narrow" pitchFamily="34" charset="0"/>
                <a:ea typeface="Times New Roman"/>
              </a:rPr>
              <a:t>)</a:t>
            </a:r>
            <a:r>
              <a:rPr lang="cs-CZ" sz="40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</a:p>
          <a:p>
            <a:pPr marL="571500" indent="-571500">
              <a:buClr>
                <a:srgbClr val="92D050"/>
              </a:buClr>
              <a:buFont typeface="Wingdings" pitchFamily="2" charset="2"/>
              <a:buChar char="v"/>
            </a:pPr>
            <a:endParaRPr lang="cs-CZ" sz="1200" b="1" dirty="0" smtClean="0">
              <a:solidFill>
                <a:schemeClr val="accent4">
                  <a:lumMod val="75000"/>
                </a:schemeClr>
              </a:solidFill>
              <a:latin typeface="Arial Narrow" pitchFamily="34" charset="0"/>
              <a:ea typeface="Times New Roman"/>
            </a:endParaRPr>
          </a:p>
          <a:p>
            <a:pPr marL="571500" indent="-571500">
              <a:buClr>
                <a:schemeClr val="accent4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zanikají </a:t>
            </a: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práva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a povinnosti   biologických rodičů</a:t>
            </a:r>
          </a:p>
          <a:p>
            <a:pPr marL="571500" indent="-571500">
              <a:buClr>
                <a:schemeClr val="accent4">
                  <a:lumMod val="75000"/>
                </a:schemeClr>
              </a:buClr>
              <a:buFont typeface="Arial" pitchFamily="34" charset="0"/>
              <a:buChar char="•"/>
            </a:pPr>
            <a:endParaRPr lang="cs-CZ" sz="1200" b="1" dirty="0" smtClean="0">
              <a:solidFill>
                <a:schemeClr val="accent4">
                  <a:lumMod val="75000"/>
                </a:schemeClr>
              </a:solidFill>
              <a:latin typeface="Arial Narrow" pitchFamily="34" charset="0"/>
              <a:ea typeface="Times New Roman"/>
            </a:endParaRPr>
          </a:p>
          <a:p>
            <a:pPr marL="571500" indent="-571500">
              <a:buClr>
                <a:schemeClr val="accent4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osvojitelé </a:t>
            </a: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se stávají zákonnými zástupci dítěte, </a:t>
            </a:r>
            <a:r>
              <a:rPr lang="cs-CZ" sz="3600" b="1" u="sng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vzniká</a:t>
            </a: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mezi nimi příbuzenský vztah</a:t>
            </a:r>
          </a:p>
          <a:p>
            <a:pPr marL="571500" indent="-571500">
              <a:buClr>
                <a:srgbClr val="C00000"/>
              </a:buClr>
              <a:buFont typeface="Wingdings" pitchFamily="2" charset="2"/>
              <a:buChar char="v"/>
            </a:pPr>
            <a:endParaRPr lang="cs-CZ" sz="3600" b="1" dirty="0">
              <a:solidFill>
                <a:schemeClr val="accent4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4294967295"/>
          </p:nvPr>
        </p:nvSpPr>
        <p:spPr>
          <a:xfrm>
            <a:off x="6299200" y="2312988"/>
            <a:ext cx="2844800" cy="3494087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725122" y="1628800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Clr>
                <a:srgbClr val="C00000"/>
              </a:buClr>
            </a:pPr>
            <a:endParaRPr lang="cs-CZ" sz="36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533928" y="1490300"/>
            <a:ext cx="40495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Individuální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C0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454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67544" y="342238"/>
            <a:ext cx="8280920" cy="936104"/>
          </a:xfrm>
          <a:noFill/>
        </p:spPr>
        <p:txBody>
          <a:bodyPr>
            <a:normAutofit/>
          </a:bodyPr>
          <a:lstStyle/>
          <a:p>
            <a:pPr marL="571500" indent="-571500">
              <a:buFont typeface="Wingdings" pitchFamily="2" charset="2"/>
              <a:buChar char="v"/>
            </a:pPr>
            <a:r>
              <a:rPr lang="cs-CZ" b="1" dirty="0">
                <a:latin typeface="Arial Narrow" pitchFamily="34" charset="0"/>
                <a:ea typeface="Times New Roman"/>
              </a:rPr>
              <a:t>pěstounská péče </a:t>
            </a:r>
            <a:endParaRPr lang="cs-CZ" dirty="0">
              <a:latin typeface="Arial Narrow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80920" cy="5040560"/>
          </a:xfrm>
        </p:spPr>
        <p:txBody>
          <a:bodyPr>
            <a:noAutofit/>
          </a:bodyPr>
          <a:lstStyle/>
          <a:p>
            <a:pPr marL="411480" indent="-457200">
              <a:spcAft>
                <a:spcPts val="0"/>
              </a:spcAft>
              <a:buClr>
                <a:schemeClr val="accent4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biologičtí rodiče zůstávají zákonnými zástupci 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   dítěte</a:t>
            </a:r>
          </a:p>
          <a:p>
            <a:pPr marL="297180" indent="-342900">
              <a:spcAft>
                <a:spcPts val="0"/>
              </a:spcAft>
              <a:buFont typeface="Wingdings" pitchFamily="2" charset="2"/>
              <a:buChar char="v"/>
            </a:pPr>
            <a:endParaRPr lang="cs-CZ" sz="2000" b="1" dirty="0" smtClean="0">
              <a:solidFill>
                <a:schemeClr val="accent4">
                  <a:lumMod val="75000"/>
                </a:schemeClr>
              </a:solidFill>
              <a:latin typeface="Arial Narrow" pitchFamily="34" charset="0"/>
              <a:ea typeface="Times New Roman"/>
            </a:endParaRPr>
          </a:p>
          <a:p>
            <a:pPr marL="457200" indent="-457200">
              <a:buClr>
                <a:schemeClr val="accent4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mezi dítětem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sz="32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  </a:t>
            </a:r>
            <a:r>
              <a:rPr lang="cs-CZ" sz="32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a </a:t>
            </a: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pěstouny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sz="32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  </a:t>
            </a:r>
            <a:r>
              <a:rPr lang="cs-CZ" sz="3200" b="1" u="sng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nevzniká</a:t>
            </a: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</a:p>
          <a:p>
            <a:pPr marL="0" indent="0">
              <a:spcAft>
                <a:spcPts val="0"/>
              </a:spcAft>
              <a:buNone/>
            </a:pPr>
            <a:r>
              <a:rPr lang="cs-CZ" sz="32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  příbuzenský vztah</a:t>
            </a:r>
          </a:p>
          <a:p>
            <a:pPr marL="0" indent="0">
              <a:spcAft>
                <a:spcPts val="0"/>
              </a:spcAft>
              <a:buNone/>
            </a:pPr>
            <a:endParaRPr lang="cs-CZ" sz="2000" b="1" dirty="0" smtClean="0">
              <a:solidFill>
                <a:schemeClr val="accent4">
                  <a:lumMod val="75000"/>
                </a:schemeClr>
              </a:solidFill>
              <a:latin typeface="Arial Narrow" pitchFamily="34" charset="0"/>
              <a:ea typeface="Times New Roman"/>
            </a:endParaRPr>
          </a:p>
          <a:p>
            <a:pPr marL="457200" indent="-457200">
              <a:spcAft>
                <a:spcPts val="0"/>
              </a:spcAft>
              <a:buClr>
                <a:schemeClr val="accent4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péče </a:t>
            </a:r>
            <a:r>
              <a:rPr lang="cs-CZ" sz="32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končí </a:t>
            </a: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dosažením </a:t>
            </a:r>
            <a:r>
              <a:rPr lang="cs-CZ" sz="32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zletilosti </a:t>
            </a:r>
          </a:p>
          <a:p>
            <a:pPr>
              <a:buFont typeface="Wingdings" pitchFamily="2" charset="2"/>
              <a:buChar char="v"/>
            </a:pPr>
            <a:endParaRPr lang="cs-CZ" sz="3200" b="1" dirty="0">
              <a:solidFill>
                <a:schemeClr val="accent4">
                  <a:lumMod val="75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cs-CZ" sz="3200" b="1" dirty="0">
              <a:solidFill>
                <a:schemeClr val="accent4">
                  <a:lumMod val="75000"/>
                </a:schemeClr>
              </a:solidFill>
              <a:latin typeface="Times New Roman"/>
              <a:ea typeface="Times New Roman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397999" y="548680"/>
            <a:ext cx="72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tabLst>
                <a:tab pos="685800" algn="l"/>
              </a:tabLst>
            </a:pPr>
            <a:endParaRPr lang="cs-CZ" sz="1400" b="1" dirty="0">
              <a:latin typeface="Times New Roman"/>
              <a:ea typeface="Times New Roman"/>
            </a:endParaRPr>
          </a:p>
          <a:p>
            <a:pPr lvl="0" algn="ctr">
              <a:tabLst>
                <a:tab pos="685800" algn="l"/>
              </a:tabLst>
            </a:pPr>
            <a:endParaRPr lang="cs-CZ" sz="1400" dirty="0">
              <a:latin typeface="Times New Roman"/>
              <a:ea typeface="Times New Roman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2295" y="2161141"/>
            <a:ext cx="4536504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2750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08912" cy="792088"/>
          </a:xfrm>
        </p:spPr>
        <p:txBody>
          <a:bodyPr>
            <a:normAutofit/>
          </a:bodyPr>
          <a:lstStyle/>
          <a:p>
            <a:pPr marL="571500" indent="-571500">
              <a:buFont typeface="Wingdings" pitchFamily="2" charset="2"/>
              <a:buChar char="v"/>
            </a:pPr>
            <a:r>
              <a:rPr lang="cs-CZ" b="1" dirty="0">
                <a:solidFill>
                  <a:srgbClr val="92D050"/>
                </a:solidFill>
                <a:latin typeface="Arial Narrow" pitchFamily="34" charset="0"/>
                <a:ea typeface="Times New Roman"/>
              </a:rPr>
              <a:t>svěření do výchovy jiné osoby</a:t>
            </a:r>
            <a:endParaRPr lang="cs-CZ" b="1" dirty="0">
              <a:solidFill>
                <a:srgbClr val="92D050"/>
              </a:solidFill>
              <a:latin typeface="Arial Narrow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08912" cy="5184576"/>
          </a:xfrm>
        </p:spPr>
        <p:txBody>
          <a:bodyPr>
            <a:noAutofit/>
          </a:bodyPr>
          <a:lstStyle/>
          <a:p>
            <a:pPr>
              <a:buClr>
                <a:schemeClr val="accent4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prarodiče</a:t>
            </a:r>
            <a:endParaRPr lang="cs-CZ" sz="3600" b="1" dirty="0">
              <a:solidFill>
                <a:schemeClr val="accent4">
                  <a:lumMod val="75000"/>
                </a:schemeClr>
              </a:solidFill>
              <a:latin typeface="Arial Narrow" pitchFamily="34" charset="0"/>
              <a:ea typeface="Times New Roman"/>
            </a:endParaRPr>
          </a:p>
          <a:p>
            <a:pPr>
              <a:buClr>
                <a:schemeClr val="accent4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zletilí sourozenci</a:t>
            </a:r>
          </a:p>
          <a:p>
            <a:endParaRPr lang="cs-CZ" sz="2000" dirty="0">
              <a:latin typeface="Arial Narrow" pitchFamily="34" charset="0"/>
            </a:endParaRPr>
          </a:p>
          <a:p>
            <a:pPr>
              <a:buClr>
                <a:schemeClr val="accent4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ustanoví soud </a:t>
            </a: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nezletilému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dítěti, </a:t>
            </a: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pokud </a:t>
            </a:r>
            <a:endParaRPr lang="cs-CZ" sz="3600" b="1" dirty="0" smtClean="0">
              <a:solidFill>
                <a:schemeClr val="accent4">
                  <a:lumMod val="75000"/>
                </a:schemeClr>
              </a:solidFill>
              <a:latin typeface="Arial Narrow" pitchFamily="34" charset="0"/>
              <a:ea typeface="Times New Roman"/>
            </a:endParaRPr>
          </a:p>
          <a:p>
            <a:pPr marL="68580" indent="0">
              <a:buClr>
                <a:schemeClr val="accent4">
                  <a:lumMod val="75000"/>
                </a:schemeClr>
              </a:buClr>
              <a:buNone/>
            </a:pP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  jeho  rodiče </a:t>
            </a: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zemřou nebo jsou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zbaveni</a:t>
            </a:r>
          </a:p>
          <a:p>
            <a:pPr marL="68580" indent="0">
              <a:buClr>
                <a:schemeClr val="accent4">
                  <a:lumMod val="75000"/>
                </a:schemeClr>
              </a:buClr>
              <a:buNone/>
            </a:pP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  </a:t>
            </a: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rodičovské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zodpovědnosti</a:t>
            </a:r>
          </a:p>
          <a:p>
            <a:pPr>
              <a:buClr>
                <a:schemeClr val="accent4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poručník ho </a:t>
            </a: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vychovává a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zastupuje</a:t>
            </a:r>
          </a:p>
          <a:p>
            <a:pPr>
              <a:buClr>
                <a:schemeClr val="accent4">
                  <a:lumMod val="75000"/>
                </a:schemeClr>
              </a:buClr>
              <a:buFont typeface="Wingdings" pitchFamily="2" charset="2"/>
              <a:buChar char="§"/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většinou </a:t>
            </a: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blízký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příbuzný</a:t>
            </a:r>
            <a:endParaRPr lang="cs-CZ" sz="3600" b="1" dirty="0">
              <a:solidFill>
                <a:schemeClr val="accent4">
                  <a:lumMod val="75000"/>
                </a:schemeClr>
              </a:solidFill>
              <a:latin typeface="Arial Narrow" pitchFamily="34" charset="0"/>
              <a:ea typeface="Times New Roman"/>
            </a:endParaRPr>
          </a:p>
          <a:p>
            <a:endParaRPr lang="cs-CZ" sz="3600" dirty="0">
              <a:latin typeface="Arial Narrow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2536448"/>
            <a:ext cx="302679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71500" indent="-571500">
              <a:buFont typeface="Wingdings" pitchFamily="2" charset="2"/>
              <a:buChar char="v"/>
            </a:pPr>
            <a:r>
              <a:rPr lang="cs-CZ" sz="4000" b="1" dirty="0" smtClean="0">
                <a:solidFill>
                  <a:srgbClr val="92D050"/>
                </a:solidFill>
                <a:latin typeface="Arial Narrow" pitchFamily="34" charset="0"/>
              </a:rPr>
              <a:t>poručnictví</a:t>
            </a:r>
            <a:endParaRPr lang="cs-CZ" sz="4000" b="1" dirty="0">
              <a:solidFill>
                <a:srgbClr val="92D050"/>
              </a:solidFill>
              <a:latin typeface="Arial Narrow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988874" y="3244334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 smtClean="0">
                <a:latin typeface="Times New Roman"/>
                <a:ea typeface="Times New Roman"/>
              </a:rPr>
              <a:t> 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0147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043608" y="836712"/>
            <a:ext cx="7024744" cy="792088"/>
          </a:xfrm>
        </p:spPr>
        <p:txBody>
          <a:bodyPr>
            <a:noAutofit/>
          </a:bodyPr>
          <a:lstStyle/>
          <a:p>
            <a:pPr marL="857250" lvl="0" indent="-857250" algn="ctr">
              <a:buClr>
                <a:srgbClr val="C00000"/>
              </a:buClr>
              <a:buFont typeface="+mj-lt"/>
              <a:buAutoNum type="romanUcPeriod"/>
            </a:pP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>II. </a:t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>  </a:t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>                                     </a:t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  <a:t/>
            </a:r>
            <a:br>
              <a:rPr lang="cs-CZ" sz="4400" b="1" dirty="0" smtClean="0">
                <a:solidFill>
                  <a:srgbClr val="C00000"/>
                </a:solidFill>
                <a:latin typeface="Arial Narrow" pitchFamily="34" charset="0"/>
                <a:ea typeface="Times New Roman"/>
              </a:rPr>
            </a:br>
            <a:endParaRPr lang="cs-CZ" sz="44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95536" y="1700808"/>
            <a:ext cx="5328592" cy="4968552"/>
          </a:xfrm>
        </p:spPr>
        <p:txBody>
          <a:bodyPr>
            <a:noAutofit/>
          </a:bodyPr>
          <a:lstStyle/>
          <a:p>
            <a:pPr>
              <a:spcAft>
                <a:spcPts val="0"/>
              </a:spcAft>
              <a:buFont typeface="Wingdings" pitchFamily="2" charset="2"/>
              <a:buChar char="v"/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 ústavní </a:t>
            </a:r>
            <a:r>
              <a:rPr lang="cs-CZ" sz="36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výchova </a:t>
            </a:r>
          </a:p>
          <a:p>
            <a:pPr lvl="1">
              <a:buFont typeface="Wingdings" pitchFamily="2" charset="2"/>
              <a:buChar char="§"/>
            </a:pPr>
            <a:r>
              <a:rPr lang="cs-CZ" sz="3600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 dětské domovy</a:t>
            </a:r>
          </a:p>
          <a:p>
            <a:pPr lvl="1">
              <a:buFont typeface="Wingdings" pitchFamily="2" charset="2"/>
              <a:buChar char="§"/>
            </a:pPr>
            <a:r>
              <a:rPr lang="cs-CZ" sz="3600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 výchovné ústavy</a:t>
            </a:r>
          </a:p>
          <a:p>
            <a:pPr lvl="1">
              <a:buFont typeface="Wingdings" pitchFamily="2" charset="2"/>
              <a:buChar char="v"/>
            </a:pPr>
            <a:endParaRPr lang="cs-CZ" sz="3600" dirty="0" smtClean="0">
              <a:solidFill>
                <a:schemeClr val="accent4">
                  <a:lumMod val="75000"/>
                </a:schemeClr>
              </a:solidFill>
              <a:effectLst/>
              <a:latin typeface="Arial Narrow" pitchFamily="34" charset="0"/>
              <a:ea typeface="Times New Roman"/>
            </a:endParaRPr>
          </a:p>
          <a:p>
            <a:pPr lvl="1">
              <a:buFont typeface="Wingdings" pitchFamily="2" charset="2"/>
              <a:buChar char="v"/>
            </a:pPr>
            <a:endParaRPr lang="cs-CZ" sz="3600" dirty="0" smtClean="0">
              <a:solidFill>
                <a:schemeClr val="accent4">
                  <a:lumMod val="75000"/>
                </a:schemeClr>
              </a:solidFill>
              <a:effectLst/>
              <a:latin typeface="Arial Narrow" pitchFamily="34" charset="0"/>
              <a:ea typeface="Times New Roman"/>
            </a:endParaRPr>
          </a:p>
          <a:p>
            <a:pPr>
              <a:buFont typeface="Wingdings" pitchFamily="2" charset="2"/>
              <a:buChar char="v"/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 SOS dětské vesničky</a:t>
            </a:r>
          </a:p>
          <a:p>
            <a:pPr marL="68580" indent="0">
              <a:buNone/>
            </a:pPr>
            <a:r>
              <a:rPr lang="cs-CZ" sz="36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    </a:t>
            </a:r>
            <a:r>
              <a:rPr lang="cs-CZ" sz="3600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(pěstounská péče)</a:t>
            </a:r>
          </a:p>
          <a:p>
            <a:pPr>
              <a:buFont typeface="Wingdings" pitchFamily="2" charset="2"/>
              <a:buChar char="v"/>
            </a:pPr>
            <a:endParaRPr lang="cs-CZ" sz="3600" dirty="0">
              <a:solidFill>
                <a:schemeClr val="accent4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861285" y="692696"/>
            <a:ext cx="34163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C0000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Kolektivní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C0000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1668" y="2204864"/>
            <a:ext cx="3528392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119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08912" cy="792088"/>
          </a:xfrm>
        </p:spPr>
        <p:txBody>
          <a:bodyPr>
            <a:normAutofit/>
          </a:bodyPr>
          <a:lstStyle/>
          <a:p>
            <a:r>
              <a:rPr lang="cs-CZ" sz="3600" b="1" dirty="0">
                <a:solidFill>
                  <a:srgbClr val="C00000"/>
                </a:solidFill>
                <a:latin typeface="Arial Narrow" pitchFamily="34" charset="0"/>
              </a:rPr>
              <a:t> </a:t>
            </a:r>
            <a:r>
              <a:rPr lang="cs-CZ" sz="3600" b="1" dirty="0" smtClean="0">
                <a:solidFill>
                  <a:srgbClr val="C00000"/>
                </a:solidFill>
                <a:latin typeface="Arial Narrow" pitchFamily="34" charset="0"/>
              </a:rPr>
              <a:t>  Úkoly – vyhledejte na internetu:</a:t>
            </a:r>
            <a:endParaRPr lang="cs-CZ" sz="3600" b="1" dirty="0">
              <a:solidFill>
                <a:srgbClr val="C00000"/>
              </a:solidFill>
              <a:latin typeface="Arial Narrow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8712968" cy="573325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v"/>
            </a:pPr>
            <a:r>
              <a:rPr lang="cs-CZ" sz="32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graf rozvodovosti v</a:t>
            </a:r>
            <a:r>
              <a:rPr lang="cs-CZ" sz="32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 </a:t>
            </a: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ČR a uveďte </a:t>
            </a:r>
            <a:r>
              <a:rPr lang="cs-CZ" sz="32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5 </a:t>
            </a: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hlavních    </a:t>
            </a:r>
          </a:p>
          <a:p>
            <a:pPr marL="68580" indent="0">
              <a:buNone/>
            </a:pPr>
            <a:r>
              <a:rPr lang="cs-CZ" sz="32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 důvodů  rozpadu manželství</a:t>
            </a:r>
            <a:endParaRPr lang="cs-CZ" sz="3200" b="1" dirty="0">
              <a:solidFill>
                <a:schemeClr val="accent4">
                  <a:lumMod val="75000"/>
                </a:schemeClr>
              </a:solidFill>
              <a:latin typeface="Arial Narrow" pitchFamily="34" charset="0"/>
              <a:ea typeface="Times New Roman"/>
            </a:endParaRPr>
          </a:p>
          <a:p>
            <a:endParaRPr lang="cs-CZ" sz="1000" b="1" dirty="0" smtClean="0">
              <a:solidFill>
                <a:schemeClr val="accent4">
                  <a:lumMod val="75000"/>
                </a:schemeClr>
              </a:solidFill>
              <a:effectLst/>
              <a:latin typeface="Arial Narrow" pitchFamily="34" charset="0"/>
              <a:ea typeface="Times New Roman"/>
            </a:endParaRPr>
          </a:p>
          <a:p>
            <a:pPr>
              <a:buFont typeface="Wingdings" pitchFamily="2" charset="2"/>
              <a:buChar char="v"/>
            </a:pPr>
            <a:r>
              <a:rPr lang="cs-CZ" sz="32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původ a význam svého křestního jména a    </a:t>
            </a:r>
          </a:p>
          <a:p>
            <a:pPr marL="68580" indent="0">
              <a:buNone/>
            </a:pPr>
            <a:r>
              <a:rPr lang="cs-CZ" sz="32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 </a:t>
            </a: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effectLst/>
                <a:latin typeface="Arial Narrow" pitchFamily="34" charset="0"/>
                <a:ea typeface="Times New Roman"/>
              </a:rPr>
              <a:t>příjmení</a:t>
            </a: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</a:p>
          <a:p>
            <a:pPr marL="68580" indent="0">
              <a:buNone/>
            </a:pPr>
            <a:endParaRPr lang="cs-CZ" sz="1000" b="1" dirty="0" smtClean="0">
              <a:solidFill>
                <a:schemeClr val="accent4">
                  <a:lumMod val="75000"/>
                </a:schemeClr>
              </a:solidFill>
              <a:latin typeface="Arial Narrow" pitchFamily="34" charset="0"/>
              <a:ea typeface="Times New Roman"/>
            </a:endParaRPr>
          </a:p>
          <a:p>
            <a:pPr>
              <a:buFont typeface="Wingdings" pitchFamily="2" charset="2"/>
              <a:buChar char="v"/>
            </a:pP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informace o  SOS </a:t>
            </a:r>
            <a:r>
              <a:rPr lang="cs-CZ" sz="32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dětských </a:t>
            </a:r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vesničkách:</a:t>
            </a:r>
          </a:p>
          <a:p>
            <a:pPr marL="68580" indent="0">
              <a:buNone/>
            </a:pPr>
            <a:r>
              <a:rPr lang="cs-CZ" sz="28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  1. počet </a:t>
            </a:r>
            <a:r>
              <a:rPr lang="cs-CZ" sz="28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a sídla v </a:t>
            </a:r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ČR         </a:t>
            </a:r>
          </a:p>
          <a:p>
            <a:pPr marL="68580" indent="0">
              <a:buNone/>
            </a:pPr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   2. historie </a:t>
            </a:r>
            <a:r>
              <a:rPr lang="cs-CZ" sz="28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vzniku</a:t>
            </a:r>
          </a:p>
          <a:p>
            <a:pPr marL="68580" lvl="0" indent="0">
              <a:buNone/>
              <a:tabLst>
                <a:tab pos="723900" algn="l"/>
              </a:tabLst>
            </a:pPr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   3. idea, čtyři </a:t>
            </a:r>
            <a:r>
              <a:rPr lang="cs-CZ" sz="28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základní </a:t>
            </a:r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pilíře </a:t>
            </a:r>
          </a:p>
          <a:p>
            <a:pPr marL="68580" lvl="0" indent="0">
              <a:buNone/>
              <a:tabLst>
                <a:tab pos="723900" algn="l"/>
              </a:tabLst>
            </a:pPr>
            <a:r>
              <a:rPr lang="cs-CZ" sz="28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</a:t>
            </a:r>
            <a:r>
              <a:rPr lang="cs-CZ" sz="2800" b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    4. volnočasové </a:t>
            </a:r>
            <a:r>
              <a:rPr lang="cs-CZ" sz="2800" b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ea typeface="Times New Roman"/>
              </a:rPr>
              <a:t>aktivity</a:t>
            </a:r>
          </a:p>
          <a:p>
            <a:endParaRPr lang="cs-CZ" sz="3200" b="1" dirty="0">
              <a:solidFill>
                <a:schemeClr val="accent4">
                  <a:lumMod val="75000"/>
                </a:schemeClr>
              </a:solidFill>
              <a:latin typeface="Arial Narrow" pitchFamily="34" charset="0"/>
            </a:endParaRPr>
          </a:p>
          <a:p>
            <a:endParaRPr lang="cs-CZ" sz="3200" b="1" dirty="0">
              <a:solidFill>
                <a:schemeClr val="accent4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300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692696"/>
            <a:ext cx="7024744" cy="576064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latin typeface="Arial Narrow" pitchFamily="34" charset="0"/>
              </a:rPr>
              <a:t>Zdroje obrázků</a:t>
            </a:r>
            <a:endParaRPr lang="cs-CZ" sz="2400" b="1" dirty="0">
              <a:latin typeface="Arial Narrow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322484" cy="4896544"/>
          </a:xfrm>
        </p:spPr>
        <p:txBody>
          <a:bodyPr>
            <a:noAutofit/>
          </a:bodyPr>
          <a:lstStyle/>
          <a:p>
            <a:r>
              <a:rPr lang="pt-BR" sz="1200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AUTORNEUVEDEN</a:t>
            </a:r>
            <a:r>
              <a:rPr lang="pt-BR" sz="1200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. </a:t>
            </a:r>
            <a:r>
              <a:rPr lang="pt-BR" sz="1200" i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http://www.google.cz/imgres?q=du%C5%A1evn%C3%AD+porucha&amp;um=1&amp;hl=cs&amp;sa=N&amp;biw=1034&amp;bih=619&amp;tbm=isch&amp;tbnid=GIoQzl9eFG9CdM:&amp;imgrefurl=http://</a:t>
            </a:r>
            <a:r>
              <a:rPr lang="pt-BR" sz="1200" i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magazin.libimseti.cz/lifestyle/9632-zahadne-dusevni</a:t>
            </a:r>
            <a:r>
              <a:rPr lang="cs-CZ" sz="1200" i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 </a:t>
            </a:r>
            <a:r>
              <a:rPr lang="pt-BR" sz="1200" i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poruchy&amp;docid=kDbuw9CU8xZcdM&amp;imgurl=http</a:t>
            </a:r>
            <a:r>
              <a:rPr lang="pt-BR" sz="1200" i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://img.magazin.libimseti.cz/img/img/335504037bde.jpg&amp;w=517&amp;h=480&amp;ei=zsZdUcGeDImz4ATW74CoCw&amp;zoom=1&amp;ved=1t:3588,r:26,s:0,i:169&amp;iact=rc&amp;dur=767&amp;page=3&amp;tbnh=187&amp;tbnw=224&amp;start=25&amp;ndsp=15&amp;tx=103&amp;ty=58</a:t>
            </a:r>
            <a:r>
              <a:rPr lang="pt-BR" sz="1200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[online]. [cit. </a:t>
            </a:r>
            <a:r>
              <a:rPr lang="cs-CZ" sz="1200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8</a:t>
            </a:r>
            <a:r>
              <a:rPr lang="pt-BR" sz="1200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.4.2013</a:t>
            </a:r>
            <a:r>
              <a:rPr lang="pt-BR" sz="1200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]. Dostupný na WWW: http://t0.gstatic.com/images?q=tbn:ANd9GcRqwVKKXLiD6dvG9V8qF5wEPvlZv1llmive409fkjJTtTVI_g5O</a:t>
            </a:r>
          </a:p>
          <a:p>
            <a:r>
              <a:rPr lang="cs-CZ" sz="1200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AUTORNEUVEDEN</a:t>
            </a:r>
            <a:r>
              <a:rPr lang="cs-CZ" sz="1200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. </a:t>
            </a:r>
            <a:r>
              <a:rPr lang="cs-CZ" sz="1200" i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http://www.google.cz/imgres?q=rozvod&amp;hl=cs&amp;biw=1034&amp;bih=619&amp;tbm=isch&amp;tbnid=GPAnJ0Vz8e2KSM:&amp;</a:t>
            </a:r>
            <a:r>
              <a:rPr lang="cs-CZ" sz="1200" i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imgrefurl</a:t>
            </a:r>
          </a:p>
          <a:p>
            <a:r>
              <a:rPr lang="cs-CZ" sz="1200" i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hlinkClick r:id="rId3"/>
              </a:rPr>
              <a:t>AUTOR NEUVEDEN http</a:t>
            </a:r>
            <a:r>
              <a:rPr lang="cs-CZ" sz="1200" i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hlinkClick r:id="rId3"/>
              </a:rPr>
              <a:t>://www.google.cz/url?sa=i&amp;rct=j&amp;q=vy%C5%BEivovac%C3%AD+povinnost+d%C4%9Bt%C3%AD+na+rodi%C4%8De&amp;source=images&amp;cd=&amp;cad=rja&amp;docid=X93w1XziU9CBOM&amp;tbnid=A-V8rs28s30AiM:&amp;</a:t>
            </a:r>
            <a:r>
              <a:rPr lang="cs-CZ" sz="1200" i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hlinkClick r:id="rId3"/>
              </a:rPr>
              <a:t>ved=0CAUQjRw&amp;url=http%3A%2F%2F</a:t>
            </a:r>
            <a:endParaRPr lang="cs-CZ" sz="1200" i="1" dirty="0" smtClean="0">
              <a:solidFill>
                <a:schemeClr val="accent4">
                  <a:lumMod val="75000"/>
                </a:schemeClr>
              </a:solidFill>
              <a:latin typeface="Arial Narrow" pitchFamily="34" charset="0"/>
            </a:endParaRPr>
          </a:p>
          <a:p>
            <a:r>
              <a:rPr lang="cs-CZ" sz="1200" i="1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AUTOR NEUVEDEN www.denik.cz%2Fz_domova%2Fmisto-obeda-na-hambac-pak-se-deti-trapi-kvuli-tlou.html&amp;ei=wBRjUd38A8LPtQag7ICQAg&amp;bvm=bv.44770516,d.bGE&amp;psig=AFQjCNFMHC5zBmJUT0cUxaXgE4yEYRTUzg&amp;ust=1365534044191393</a:t>
            </a:r>
          </a:p>
          <a:p>
            <a:r>
              <a:rPr lang="pt-BR" sz="1200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AUTOR NEUVEDEN. </a:t>
            </a:r>
            <a:r>
              <a:rPr lang="pt-BR" sz="1200" i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www.denik.cz</a:t>
            </a:r>
            <a:r>
              <a:rPr lang="pt-BR" sz="1200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 [online]. [cit. 8.4.2013]. Dostupný na WWW: </a:t>
            </a:r>
            <a:r>
              <a:rPr lang="pt-BR" sz="1200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hlinkClick r:id="rId4"/>
              </a:rPr>
              <a:t>http://</a:t>
            </a:r>
            <a:r>
              <a:rPr lang="pt-BR" sz="1200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hlinkClick r:id="rId4"/>
              </a:rPr>
              <a:t>g.denik.cz/1/b3/zdravi_tluste_dite_obezita_denik-380.jpg</a:t>
            </a:r>
            <a:endParaRPr lang="cs-CZ" sz="1200" dirty="0" smtClean="0">
              <a:solidFill>
                <a:schemeClr val="accent4">
                  <a:lumMod val="75000"/>
                </a:schemeClr>
              </a:solidFill>
              <a:latin typeface="Arial Narrow" pitchFamily="34" charset="0"/>
            </a:endParaRPr>
          </a:p>
          <a:p>
            <a:r>
              <a:rPr lang="pt-BR" sz="1200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AUTOR NEUVEDEN. </a:t>
            </a:r>
            <a:r>
              <a:rPr lang="pt-BR" sz="1200" i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www.kosmas.cz</a:t>
            </a:r>
            <a:r>
              <a:rPr lang="pt-BR" sz="1200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 [online]. [cit. 8.4.2013]. Dostupný na WWW: http://obalky.kosmas.cz/ArticleCovers/115856_big.jpg</a:t>
            </a:r>
          </a:p>
          <a:p>
            <a:r>
              <a:rPr lang="pt-BR" sz="1200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AUTOR NEUVEDEN. </a:t>
            </a:r>
            <a:r>
              <a:rPr lang="pt-BR" sz="1200" i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www.euro.e15.cz</a:t>
            </a:r>
            <a:r>
              <a:rPr lang="pt-BR" sz="1200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 [online]. [cit. 8.4.2013]. Dostupný na WWW: </a:t>
            </a:r>
            <a:r>
              <a:rPr lang="pt-BR" sz="1200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hlinkClick r:id="rId5"/>
              </a:rPr>
              <a:t>http://</a:t>
            </a:r>
            <a:r>
              <a:rPr lang="pt-BR" sz="1200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  <a:hlinkClick r:id="rId5"/>
              </a:rPr>
              <a:t>img.mf.cz/880/558/2-sporite_si_na_ucet_ditete_pozor_pak_jsou_to_jeho_penize_a_ne_vase.jpg</a:t>
            </a:r>
            <a:endParaRPr lang="cs-CZ" sz="1200" dirty="0" smtClean="0">
              <a:solidFill>
                <a:schemeClr val="accent4">
                  <a:lumMod val="75000"/>
                </a:schemeClr>
              </a:solidFill>
              <a:latin typeface="Arial Narrow" pitchFamily="34" charset="0"/>
            </a:endParaRPr>
          </a:p>
          <a:p>
            <a:r>
              <a:rPr lang="pt-BR" sz="1200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AUTOR NEUVEDEN. </a:t>
            </a:r>
            <a:r>
              <a:rPr lang="pt-BR" sz="1200" i="1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www.rpp.cz</a:t>
            </a:r>
            <a:r>
              <a:rPr lang="pt-BR" sz="1200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 [online]. [cit. 8.4.2013]. Dostupný na WWW: http://www.rpp.cz/obrazek/2/udalosti-25-12-2012-jpg</a:t>
            </a:r>
            <a:r>
              <a:rPr lang="pt-BR" sz="1200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/</a:t>
            </a:r>
            <a:r>
              <a:rPr lang="pt-BR" sz="1200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/>
            </a:r>
            <a:br>
              <a:rPr lang="pt-BR" sz="1200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</a:br>
            <a:endParaRPr lang="pt-BR" sz="1200" dirty="0">
              <a:solidFill>
                <a:schemeClr val="accent4">
                  <a:lumMod val="75000"/>
                </a:schemeClr>
              </a:solidFill>
              <a:latin typeface="Arial Narrow" pitchFamily="34" charset="0"/>
            </a:endParaRPr>
          </a:p>
          <a:p>
            <a:r>
              <a:rPr lang="cs-CZ" sz="1200" dirty="0" smtClean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>Office.com</a:t>
            </a:r>
            <a:endParaRPr lang="cs-CZ" sz="1200" dirty="0">
              <a:solidFill>
                <a:schemeClr val="accent4">
                  <a:lumMod val="75000"/>
                </a:schemeClr>
              </a:solidFill>
              <a:latin typeface="Arial Narrow" pitchFamily="34" charset="0"/>
            </a:endParaRPr>
          </a:p>
          <a:p>
            <a:pPr marL="68580" indent="0">
              <a:buNone/>
            </a:pPr>
            <a:r>
              <a:rPr lang="cs-CZ" sz="1200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  <a:t/>
            </a:r>
            <a:br>
              <a:rPr lang="cs-CZ" sz="1200" dirty="0">
                <a:solidFill>
                  <a:schemeClr val="accent4">
                    <a:lumMod val="75000"/>
                  </a:schemeClr>
                </a:solidFill>
                <a:latin typeface="Arial Narrow" pitchFamily="34" charset="0"/>
              </a:rPr>
            </a:br>
            <a:endParaRPr lang="cs-CZ" sz="1200" dirty="0">
              <a:solidFill>
                <a:schemeClr val="accent4">
                  <a:lumMod val="75000"/>
                </a:schemeClr>
              </a:solidFill>
              <a:latin typeface="Arial Narrow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66167-1C17-4543-8E68-EADFB04B2D7D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526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1042</TotalTime>
  <Words>404</Words>
  <Application>Microsoft Office PowerPoint</Application>
  <PresentationFormat>Předvádění na obrazovce (4:3)</PresentationFormat>
  <Paragraphs>154</Paragraphs>
  <Slides>16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Austin</vt:lpstr>
      <vt:lpstr>Prezentace aplikace PowerPoint</vt:lpstr>
      <vt:lpstr>RODINNÉ PRÁVO </vt:lpstr>
      <vt:lpstr> </vt:lpstr>
      <vt:lpstr>    Rodinné právo upravuje </vt:lpstr>
      <vt:lpstr> Manželství </vt:lpstr>
      <vt:lpstr>Dvě formy uzavření manželství</vt:lpstr>
      <vt:lpstr>Okolnosti vylučující uzavření manželství</vt:lpstr>
      <vt:lpstr>Zánik manželství </vt:lpstr>
      <vt:lpstr>Práva a povinnosti rodičů </vt:lpstr>
      <vt:lpstr>Práva a povinnosti rodičů </vt:lpstr>
      <vt:lpstr>Náhradní rodinná výchova </vt:lpstr>
      <vt:lpstr>pěstounská péče </vt:lpstr>
      <vt:lpstr>svěření do výchovy jiné osoby</vt:lpstr>
      <vt:lpstr>  II.                                                                </vt:lpstr>
      <vt:lpstr>   Úkoly – vyhledejte na internetu:</vt:lpstr>
      <vt:lpstr>Zdroje obrázků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RODINNÉ PRÁVO</dc:title>
  <dc:creator>Alena Stachová</dc:creator>
  <cp:lastModifiedBy>Alena Stachová</cp:lastModifiedBy>
  <cp:revision>80</cp:revision>
  <dcterms:created xsi:type="dcterms:W3CDTF">2012-11-22T07:07:40Z</dcterms:created>
  <dcterms:modified xsi:type="dcterms:W3CDTF">2013-04-19T07:02:08Z</dcterms:modified>
</cp:coreProperties>
</file>