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8" r:id="rId2"/>
    <p:sldId id="257" r:id="rId3"/>
    <p:sldId id="258" r:id="rId4"/>
    <p:sldId id="259" r:id="rId5"/>
    <p:sldId id="260" r:id="rId6"/>
    <p:sldId id="267" r:id="rId7"/>
    <p:sldId id="261" r:id="rId8"/>
    <p:sldId id="262" r:id="rId9"/>
    <p:sldId id="263" r:id="rId10"/>
    <p:sldId id="264" r:id="rId11"/>
    <p:sldId id="266" r:id="rId12"/>
    <p:sldId id="269" r:id="rId13"/>
    <p:sldId id="270" r:id="rId14"/>
    <p:sldId id="271" r:id="rId15"/>
  </p:sldIdLst>
  <p:sldSz cx="9144000" cy="6858000" type="screen4x3"/>
  <p:notesSz cx="6815138" cy="994886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775A13"/>
    <a:srgbClr val="F2C770"/>
    <a:srgbClr val="FA0E8A"/>
    <a:srgbClr val="FF0000"/>
    <a:srgbClr val="A8FCA2"/>
    <a:srgbClr val="DBC3C9"/>
    <a:srgbClr val="764651"/>
    <a:srgbClr val="EDF9A5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581" autoAdjust="0"/>
  </p:normalViewPr>
  <p:slideViewPr>
    <p:cSldViewPr snapToGrid="0">
      <p:cViewPr>
        <p:scale>
          <a:sx n="66" d="100"/>
          <a:sy n="66" d="100"/>
        </p:scale>
        <p:origin x="-636" y="5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5275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60800" y="0"/>
            <a:ext cx="295275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20750" y="746125"/>
            <a:ext cx="4975225" cy="37306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1038" y="4725988"/>
            <a:ext cx="5453062" cy="447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50388"/>
            <a:ext cx="295275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60800" y="9450388"/>
            <a:ext cx="295275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4D92D225-12FE-422B-87E1-8B375E8183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8CED67C-3AA1-4795-9020-16D955D35090}" type="slidenum">
              <a:rPr lang="cs-CZ" smtClean="0">
                <a:cs typeface="Arial" charset="0"/>
              </a:rPr>
              <a:pPr/>
              <a:t>1</a:t>
            </a:fld>
            <a:endParaRPr lang="cs-CZ" smtClean="0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91053C-4AF1-4B17-B064-27E58E6ADE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78EC2E-D940-4390-8D95-1F6F7ABDB9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FECD83-A07B-468E-970B-EE9E59EF99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8E09CC-D318-4E03-BDEF-7990769392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1E422-B013-449E-8E83-9B31A053A5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49FA12-F16B-4073-966F-AD038158EA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C0A403-CB2D-4310-A62E-1B3D309237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D0A8AC-D766-450B-AFB4-0A81E01A3A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D5AB7E-0916-48D3-B9E3-96701C6952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B9ABD2-460F-477C-A731-2F6D5CD02D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E903DE-3198-4388-B869-013A34A5BA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41E7BFD5-D444-4E0A-B327-EB59532D69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elektrika.cz/data/clanky/tabulka-barevneho-znaceni-kabelu-a-vodicu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404813"/>
            <a:ext cx="3295650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619672" y="1124744"/>
            <a:ext cx="5661102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>
              <a:defRPr/>
            </a:pPr>
            <a:r>
              <a:rPr lang="cs-CZ" sz="2800" b="1" cap="all" dirty="0">
                <a:ln w="0"/>
                <a:solidFill>
                  <a:srgbClr val="3366FF"/>
                </a:solidFill>
                <a:effectLst>
                  <a:reflection blurRad="12700" stA="50000" endPos="50000" dist="5000" dir="5400000" sy="-100000" rotWithShape="0"/>
                </a:effectLst>
                <a:cs typeface="+mn-cs"/>
              </a:rPr>
              <a:t>Digitální učební materiál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552" y="1628800"/>
          <a:ext cx="8064896" cy="2906255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CZ.1.07/1.5.00/34.0891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404355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VYS_32_INOVACE_12_Rozvodná zařízení_kabelová vedení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45720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Vyšší odborná škola, Střední průmyslová škola a Střední odborná</a:t>
                      </a:r>
                      <a:r>
                        <a:rPr lang="cs-CZ" sz="1200" baseline="0" dirty="0" smtClean="0"/>
                        <a:t> škola řemesel a služeb, Strakonice, Zvolenská 934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Ing. Václav Opatrný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35741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Rozvodná zařízení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3. ročník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57150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2.2. 2013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14340" name="Obrázek 5" descr="logo.pn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8" y="333375"/>
            <a:ext cx="3800475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552" y="4365104"/>
          <a:ext cx="8064896" cy="2127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32448"/>
                <a:gridCol w="4032448"/>
              </a:tblGrid>
              <a:tr h="36004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Metodický pokyn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625709">
                <a:tc>
                  <a:txBody>
                    <a:bodyPr/>
                    <a:lstStyle/>
                    <a:p>
                      <a:pPr algn="l"/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Prezentace, obsahující základní informace  o kabelových trasách.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Na dvanácti snímcích rozebírá způsoby pokládky kabelů - včetně technologických postupů a použití speciálních pomůcek. Cílem je naučit žáky chápat význam kabelových vedení pro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moderní distribuci elektrické energie do sítí </a:t>
                      </a:r>
                      <a:r>
                        <a:rPr lang="cs-CZ" sz="1000" b="0" i="0" kern="1200" baseline="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nn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, zejména v občanské zástavbě.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 této elektronické podobě je kladen důraz na přehledné podání celé problematiky. Přezkoušení učiva je prováděno pomocí pracovního listu nebo testem. Jednotlivé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snímky lze postupně promítat bez animace odpovědí – pomocí  tlačítka akcí (šipky). Pokud na snímku klikáte  levým tlačítkem myši, odkryjí se postupně odpovědi na otázky.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je určen žákům k výuce i opakování učiva. </a:t>
                      </a:r>
                      <a:endParaRPr lang="cs-CZ" sz="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00" dirty="0" smtClean="0"/>
                        <a:t>Jednotlivé snímky </a:t>
                      </a:r>
                      <a:r>
                        <a:rPr lang="cs-CZ" sz="1000" baseline="0" dirty="0" smtClean="0"/>
                        <a:t> lze promítat na plátno, lépe však na interaktivní tabuli. Text je určen k výuce nebo pro bezprostřední opakování látky frontálně se všemi žáky nebo po skupinách. K vypracování otázek a zakreslení jednoduché sítě </a:t>
                      </a:r>
                      <a:r>
                        <a:rPr lang="cs-CZ" sz="1000" baseline="0" dirty="0" err="1" smtClean="0"/>
                        <a:t>nn</a:t>
                      </a:r>
                      <a:r>
                        <a:rPr lang="cs-CZ" sz="1000" baseline="0" dirty="0" smtClean="0"/>
                        <a:t> slouží upravené pracovní listy.</a:t>
                      </a:r>
                      <a:endParaRPr lang="cs-CZ" sz="10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46425" y="6597650"/>
            <a:ext cx="2895600" cy="260350"/>
          </a:xfrm>
        </p:spPr>
        <p:txBody>
          <a:bodyPr/>
          <a:lstStyle/>
          <a:p>
            <a:pPr>
              <a:defRPr/>
            </a:pPr>
            <a:r>
              <a:rPr lang="cs-CZ" sz="1100" i="1" dirty="0"/>
              <a:t>všechny animace a obrázky - archiv autora 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561975"/>
          </a:xfrm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z="2800" smtClean="0"/>
              <a:t>Kabelová vedení - všeobecně</a:t>
            </a:r>
          </a:p>
        </p:txBody>
      </p:sp>
      <p:sp>
        <p:nvSpPr>
          <p:cNvPr id="16386" name="Line 5"/>
          <p:cNvSpPr>
            <a:spLocks noChangeShapeType="1"/>
          </p:cNvSpPr>
          <p:nvPr/>
        </p:nvSpPr>
        <p:spPr bwMode="auto">
          <a:xfrm>
            <a:off x="971550" y="1773238"/>
            <a:ext cx="423863" cy="6778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6387" name="Line 6"/>
          <p:cNvSpPr>
            <a:spLocks noChangeShapeType="1"/>
          </p:cNvSpPr>
          <p:nvPr/>
        </p:nvSpPr>
        <p:spPr bwMode="auto">
          <a:xfrm flipV="1">
            <a:off x="1042988" y="1773238"/>
            <a:ext cx="215900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6388" name="Line 7"/>
          <p:cNvSpPr>
            <a:spLocks noChangeShapeType="1"/>
          </p:cNvSpPr>
          <p:nvPr/>
        </p:nvSpPr>
        <p:spPr bwMode="auto">
          <a:xfrm flipV="1">
            <a:off x="1181100" y="1922463"/>
            <a:ext cx="215900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6389" name="Line 8"/>
          <p:cNvSpPr>
            <a:spLocks noChangeShapeType="1"/>
          </p:cNvSpPr>
          <p:nvPr/>
        </p:nvSpPr>
        <p:spPr bwMode="auto">
          <a:xfrm flipV="1">
            <a:off x="1350963" y="2312988"/>
            <a:ext cx="74612" cy="396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6390" name="Line 9"/>
          <p:cNvSpPr>
            <a:spLocks noChangeShapeType="1"/>
          </p:cNvSpPr>
          <p:nvPr/>
        </p:nvSpPr>
        <p:spPr bwMode="auto">
          <a:xfrm flipV="1">
            <a:off x="1258888" y="2124075"/>
            <a:ext cx="149225" cy="809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6391" name="Line 10"/>
          <p:cNvSpPr>
            <a:spLocks noChangeShapeType="1"/>
          </p:cNvSpPr>
          <p:nvPr/>
        </p:nvSpPr>
        <p:spPr bwMode="auto">
          <a:xfrm>
            <a:off x="1403350" y="1930400"/>
            <a:ext cx="101600" cy="1587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6392" name="Line 11"/>
          <p:cNvSpPr>
            <a:spLocks noChangeShapeType="1"/>
          </p:cNvSpPr>
          <p:nvPr/>
        </p:nvSpPr>
        <p:spPr bwMode="auto">
          <a:xfrm flipV="1">
            <a:off x="1504950" y="1447800"/>
            <a:ext cx="1162050" cy="6413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6393" name="Line 12"/>
          <p:cNvSpPr>
            <a:spLocks noChangeShapeType="1"/>
          </p:cNvSpPr>
          <p:nvPr/>
        </p:nvSpPr>
        <p:spPr bwMode="auto">
          <a:xfrm>
            <a:off x="1409700" y="2127250"/>
            <a:ext cx="539750" cy="9207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6394" name="Line 13"/>
          <p:cNvSpPr>
            <a:spLocks noChangeShapeType="1"/>
          </p:cNvSpPr>
          <p:nvPr/>
        </p:nvSpPr>
        <p:spPr bwMode="auto">
          <a:xfrm>
            <a:off x="1422400" y="2311400"/>
            <a:ext cx="13335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6395" name="Line 14"/>
          <p:cNvSpPr>
            <a:spLocks noChangeShapeType="1"/>
          </p:cNvSpPr>
          <p:nvPr/>
        </p:nvSpPr>
        <p:spPr bwMode="auto">
          <a:xfrm>
            <a:off x="1949450" y="3054350"/>
            <a:ext cx="6350" cy="9080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6396" name="Line 15"/>
          <p:cNvSpPr>
            <a:spLocks noChangeShapeType="1"/>
          </p:cNvSpPr>
          <p:nvPr/>
        </p:nvSpPr>
        <p:spPr bwMode="auto">
          <a:xfrm>
            <a:off x="2000250" y="1309688"/>
            <a:ext cx="423863" cy="6778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6397" name="Line 16"/>
          <p:cNvSpPr>
            <a:spLocks noChangeShapeType="1"/>
          </p:cNvSpPr>
          <p:nvPr/>
        </p:nvSpPr>
        <p:spPr bwMode="auto">
          <a:xfrm>
            <a:off x="2673350" y="1447800"/>
            <a:ext cx="355600" cy="5778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6398" name="Line 17"/>
          <p:cNvSpPr>
            <a:spLocks noChangeShapeType="1"/>
          </p:cNvSpPr>
          <p:nvPr/>
        </p:nvSpPr>
        <p:spPr bwMode="auto">
          <a:xfrm flipH="1" flipV="1">
            <a:off x="819150" y="1079500"/>
            <a:ext cx="444500" cy="7048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6399" name="Line 18"/>
          <p:cNvSpPr>
            <a:spLocks noChangeShapeType="1"/>
          </p:cNvSpPr>
          <p:nvPr/>
        </p:nvSpPr>
        <p:spPr bwMode="auto">
          <a:xfrm flipV="1">
            <a:off x="996950" y="1219200"/>
            <a:ext cx="203200" cy="139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6400" name="Line 19"/>
          <p:cNvSpPr>
            <a:spLocks noChangeShapeType="1"/>
          </p:cNvSpPr>
          <p:nvPr/>
        </p:nvSpPr>
        <p:spPr bwMode="auto">
          <a:xfrm flipH="1">
            <a:off x="1460500" y="2851150"/>
            <a:ext cx="374650" cy="2413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6401" name="Line 20"/>
          <p:cNvSpPr>
            <a:spLocks noChangeShapeType="1"/>
          </p:cNvSpPr>
          <p:nvPr/>
        </p:nvSpPr>
        <p:spPr bwMode="auto">
          <a:xfrm flipH="1">
            <a:off x="1511300" y="3473450"/>
            <a:ext cx="438150" cy="1587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6402" name="Line 21"/>
          <p:cNvSpPr>
            <a:spLocks noChangeShapeType="1"/>
          </p:cNvSpPr>
          <p:nvPr/>
        </p:nvSpPr>
        <p:spPr bwMode="auto">
          <a:xfrm flipV="1">
            <a:off x="2120900" y="1346200"/>
            <a:ext cx="234950" cy="139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6403" name="Line 22"/>
          <p:cNvSpPr>
            <a:spLocks noChangeShapeType="1"/>
          </p:cNvSpPr>
          <p:nvPr/>
        </p:nvSpPr>
        <p:spPr bwMode="auto">
          <a:xfrm flipH="1" flipV="1">
            <a:off x="2216150" y="1104900"/>
            <a:ext cx="146050" cy="2476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6404" name="Text Box 23"/>
          <p:cNvSpPr txBox="1">
            <a:spLocks noChangeArrowheads="1"/>
          </p:cNvSpPr>
          <p:nvPr/>
        </p:nvSpPr>
        <p:spPr bwMode="auto">
          <a:xfrm rot="3523477">
            <a:off x="377032" y="2094706"/>
            <a:ext cx="1225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>
                <a:latin typeface="Arial" charset="0"/>
              </a:rPr>
              <a:t>S10-PS23</a:t>
            </a:r>
          </a:p>
        </p:txBody>
      </p:sp>
      <p:sp>
        <p:nvSpPr>
          <p:cNvPr id="16405" name="Text Box 25"/>
          <p:cNvSpPr txBox="1">
            <a:spLocks noChangeArrowheads="1"/>
          </p:cNvSpPr>
          <p:nvPr/>
        </p:nvSpPr>
        <p:spPr bwMode="auto">
          <a:xfrm>
            <a:off x="3717925" y="1077913"/>
            <a:ext cx="4926013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b="1"/>
              <a:t>Vedení paprskové: </a:t>
            </a:r>
            <a:r>
              <a:rPr lang="cs-CZ"/>
              <a:t>Z napájecího místa (trafostanice TS) jsou vyvedeny jednotlivé směry vedení, které již nejsou propojeny</a:t>
            </a:r>
          </a:p>
          <a:p>
            <a:pPr marL="342900" indent="-342900">
              <a:buFontTx/>
              <a:buAutoNum type="arabicPeriod"/>
            </a:pPr>
            <a:r>
              <a:rPr lang="cs-CZ" b="1"/>
              <a:t>Vedení okružní:</a:t>
            </a:r>
            <a:r>
              <a:rPr lang="cs-CZ"/>
              <a:t> z napájecího místa (TS) jsou vyvedeny dva směry, které jsou na vzdáleném konci propojeny kabelovou skříní s pojistkami. Jednotliví odběratelé mohou být připojeni buď pomocí T-odboček, nebo smyčkováním kabelu.</a:t>
            </a:r>
          </a:p>
          <a:p>
            <a:pPr marL="342900" indent="-342900">
              <a:buFontTx/>
              <a:buAutoNum type="arabicPeriod"/>
            </a:pPr>
            <a:r>
              <a:rPr lang="cs-CZ" b="1"/>
              <a:t>Kabelové vedení s T-odbočkami:</a:t>
            </a:r>
            <a:r>
              <a:rPr lang="cs-CZ"/>
              <a:t> T-odbočkami se dosáhne zkrácení hlavního vedení, zmenší se impedance, přenosová schopnost. Nevýhodou je obtížné zajištění náhradního napájení při poruše, složitější vyhledávání poruch</a:t>
            </a:r>
          </a:p>
          <a:p>
            <a:pPr marL="342900" indent="-342900">
              <a:buFontTx/>
              <a:buAutoNum type="arabicPeriod"/>
            </a:pPr>
            <a:r>
              <a:rPr lang="cs-CZ" b="1"/>
              <a:t>Kabelové vedení se smyčkami:</a:t>
            </a:r>
            <a:r>
              <a:rPr lang="cs-CZ"/>
              <a:t> Odběratelé jsou připojeni pomocí smyček na hlavním vedení – větší spotřeba kabelu.</a:t>
            </a:r>
            <a:endParaRPr lang="cs-CZ" b="1"/>
          </a:p>
        </p:txBody>
      </p:sp>
      <p:sp>
        <p:nvSpPr>
          <p:cNvPr id="16406" name="Line 26"/>
          <p:cNvSpPr>
            <a:spLocks noChangeShapeType="1"/>
          </p:cNvSpPr>
          <p:nvPr/>
        </p:nvSpPr>
        <p:spPr bwMode="auto">
          <a:xfrm>
            <a:off x="812800" y="4622800"/>
            <a:ext cx="15621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6407" name="Rectangle 27"/>
          <p:cNvSpPr>
            <a:spLocks noChangeArrowheads="1"/>
          </p:cNvSpPr>
          <p:nvPr/>
        </p:nvSpPr>
        <p:spPr bwMode="auto">
          <a:xfrm>
            <a:off x="1422400" y="4546600"/>
            <a:ext cx="431800" cy="152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408" name="Rectangle 28"/>
          <p:cNvSpPr>
            <a:spLocks noChangeArrowheads="1"/>
          </p:cNvSpPr>
          <p:nvPr/>
        </p:nvSpPr>
        <p:spPr bwMode="auto">
          <a:xfrm>
            <a:off x="1562100" y="4267200"/>
            <a:ext cx="139700" cy="2921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409" name="Line 29"/>
          <p:cNvSpPr>
            <a:spLocks noChangeShapeType="1"/>
          </p:cNvSpPr>
          <p:nvPr/>
        </p:nvSpPr>
        <p:spPr bwMode="auto">
          <a:xfrm>
            <a:off x="1638300" y="3962400"/>
            <a:ext cx="0" cy="317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6410" name="Line 30"/>
          <p:cNvSpPr>
            <a:spLocks noChangeShapeType="1"/>
          </p:cNvSpPr>
          <p:nvPr/>
        </p:nvSpPr>
        <p:spPr bwMode="auto">
          <a:xfrm>
            <a:off x="2590800" y="4635500"/>
            <a:ext cx="5461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6411" name="Line 31"/>
          <p:cNvSpPr>
            <a:spLocks noChangeShapeType="1"/>
          </p:cNvSpPr>
          <p:nvPr/>
        </p:nvSpPr>
        <p:spPr bwMode="auto">
          <a:xfrm flipV="1">
            <a:off x="3136900" y="4127500"/>
            <a:ext cx="0" cy="520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6412" name="Line 32"/>
          <p:cNvSpPr>
            <a:spLocks noChangeShapeType="1"/>
          </p:cNvSpPr>
          <p:nvPr/>
        </p:nvSpPr>
        <p:spPr bwMode="auto">
          <a:xfrm>
            <a:off x="3136900" y="4114800"/>
            <a:ext cx="177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6413" name="Line 33"/>
          <p:cNvSpPr>
            <a:spLocks noChangeShapeType="1"/>
          </p:cNvSpPr>
          <p:nvPr/>
        </p:nvSpPr>
        <p:spPr bwMode="auto">
          <a:xfrm>
            <a:off x="3314700" y="4114800"/>
            <a:ext cx="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6414" name="Line 34"/>
          <p:cNvSpPr>
            <a:spLocks noChangeShapeType="1"/>
          </p:cNvSpPr>
          <p:nvPr/>
        </p:nvSpPr>
        <p:spPr bwMode="auto">
          <a:xfrm>
            <a:off x="3314700" y="4648200"/>
            <a:ext cx="7493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6415" name="Oval 35"/>
          <p:cNvSpPr>
            <a:spLocks noChangeArrowheads="1"/>
          </p:cNvSpPr>
          <p:nvPr/>
        </p:nvSpPr>
        <p:spPr bwMode="auto">
          <a:xfrm>
            <a:off x="4800600" y="4724400"/>
            <a:ext cx="812800" cy="7620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416" name="Oval 36"/>
          <p:cNvSpPr>
            <a:spLocks noChangeArrowheads="1"/>
          </p:cNvSpPr>
          <p:nvPr/>
        </p:nvSpPr>
        <p:spPr bwMode="auto">
          <a:xfrm>
            <a:off x="5765800" y="4711700"/>
            <a:ext cx="812800" cy="7620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grpSp>
        <p:nvGrpSpPr>
          <p:cNvPr id="16417" name="Group 75"/>
          <p:cNvGrpSpPr>
            <a:grpSpLocks/>
          </p:cNvGrpSpPr>
          <p:nvPr/>
        </p:nvGrpSpPr>
        <p:grpSpPr bwMode="auto">
          <a:xfrm>
            <a:off x="5791200" y="4762500"/>
            <a:ext cx="723900" cy="673100"/>
            <a:chOff x="3648" y="3000"/>
            <a:chExt cx="456" cy="424"/>
          </a:xfrm>
        </p:grpSpPr>
        <p:sp>
          <p:nvSpPr>
            <p:cNvPr id="16442" name="Oval 38"/>
            <p:cNvSpPr>
              <a:spLocks noChangeArrowheads="1"/>
            </p:cNvSpPr>
            <p:nvPr/>
          </p:nvSpPr>
          <p:spPr bwMode="auto">
            <a:xfrm>
              <a:off x="3768" y="3000"/>
              <a:ext cx="96" cy="10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43" name="Oval 39"/>
            <p:cNvSpPr>
              <a:spLocks noChangeArrowheads="1"/>
            </p:cNvSpPr>
            <p:nvPr/>
          </p:nvSpPr>
          <p:spPr bwMode="auto">
            <a:xfrm>
              <a:off x="3872" y="3000"/>
              <a:ext cx="96" cy="10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44" name="Oval 40"/>
            <p:cNvSpPr>
              <a:spLocks noChangeArrowheads="1"/>
            </p:cNvSpPr>
            <p:nvPr/>
          </p:nvSpPr>
          <p:spPr bwMode="auto">
            <a:xfrm>
              <a:off x="3968" y="3040"/>
              <a:ext cx="96" cy="10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45" name="Oval 41"/>
            <p:cNvSpPr>
              <a:spLocks noChangeArrowheads="1"/>
            </p:cNvSpPr>
            <p:nvPr/>
          </p:nvSpPr>
          <p:spPr bwMode="auto">
            <a:xfrm>
              <a:off x="4008" y="3136"/>
              <a:ext cx="96" cy="10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46" name="Oval 42"/>
            <p:cNvSpPr>
              <a:spLocks noChangeArrowheads="1"/>
            </p:cNvSpPr>
            <p:nvPr/>
          </p:nvSpPr>
          <p:spPr bwMode="auto">
            <a:xfrm>
              <a:off x="4000" y="3240"/>
              <a:ext cx="96" cy="10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47" name="Oval 43"/>
            <p:cNvSpPr>
              <a:spLocks noChangeArrowheads="1"/>
            </p:cNvSpPr>
            <p:nvPr/>
          </p:nvSpPr>
          <p:spPr bwMode="auto">
            <a:xfrm>
              <a:off x="3928" y="3312"/>
              <a:ext cx="96" cy="10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48" name="Oval 44"/>
            <p:cNvSpPr>
              <a:spLocks noChangeArrowheads="1"/>
            </p:cNvSpPr>
            <p:nvPr/>
          </p:nvSpPr>
          <p:spPr bwMode="auto">
            <a:xfrm>
              <a:off x="3816" y="3320"/>
              <a:ext cx="96" cy="10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49" name="Oval 45"/>
            <p:cNvSpPr>
              <a:spLocks noChangeArrowheads="1"/>
            </p:cNvSpPr>
            <p:nvPr/>
          </p:nvSpPr>
          <p:spPr bwMode="auto">
            <a:xfrm>
              <a:off x="3704" y="3296"/>
              <a:ext cx="96" cy="10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50" name="Oval 46"/>
            <p:cNvSpPr>
              <a:spLocks noChangeArrowheads="1"/>
            </p:cNvSpPr>
            <p:nvPr/>
          </p:nvSpPr>
          <p:spPr bwMode="auto">
            <a:xfrm>
              <a:off x="3648" y="3192"/>
              <a:ext cx="96" cy="10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51" name="Oval 47"/>
            <p:cNvSpPr>
              <a:spLocks noChangeArrowheads="1"/>
            </p:cNvSpPr>
            <p:nvPr/>
          </p:nvSpPr>
          <p:spPr bwMode="auto">
            <a:xfrm>
              <a:off x="3680" y="3064"/>
              <a:ext cx="96" cy="10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52" name="Oval 48"/>
            <p:cNvSpPr>
              <a:spLocks noChangeArrowheads="1"/>
            </p:cNvSpPr>
            <p:nvPr/>
          </p:nvSpPr>
          <p:spPr bwMode="auto">
            <a:xfrm>
              <a:off x="3784" y="3224"/>
              <a:ext cx="96" cy="10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53" name="Oval 49"/>
            <p:cNvSpPr>
              <a:spLocks noChangeArrowheads="1"/>
            </p:cNvSpPr>
            <p:nvPr/>
          </p:nvSpPr>
          <p:spPr bwMode="auto">
            <a:xfrm>
              <a:off x="3888" y="3216"/>
              <a:ext cx="96" cy="10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54" name="Oval 50"/>
            <p:cNvSpPr>
              <a:spLocks noChangeArrowheads="1"/>
            </p:cNvSpPr>
            <p:nvPr/>
          </p:nvSpPr>
          <p:spPr bwMode="auto">
            <a:xfrm>
              <a:off x="3896" y="3120"/>
              <a:ext cx="96" cy="10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55" name="Oval 51"/>
            <p:cNvSpPr>
              <a:spLocks noChangeArrowheads="1"/>
            </p:cNvSpPr>
            <p:nvPr/>
          </p:nvSpPr>
          <p:spPr bwMode="auto">
            <a:xfrm>
              <a:off x="3808" y="3088"/>
              <a:ext cx="96" cy="10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56" name="Oval 52"/>
            <p:cNvSpPr>
              <a:spLocks noChangeArrowheads="1"/>
            </p:cNvSpPr>
            <p:nvPr/>
          </p:nvSpPr>
          <p:spPr bwMode="auto">
            <a:xfrm>
              <a:off x="3736" y="3136"/>
              <a:ext cx="96" cy="10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6418" name="Text Box 53"/>
          <p:cNvSpPr txBox="1">
            <a:spLocks noChangeArrowheads="1"/>
          </p:cNvSpPr>
          <p:nvPr/>
        </p:nvSpPr>
        <p:spPr bwMode="auto">
          <a:xfrm>
            <a:off x="4619625" y="4341813"/>
            <a:ext cx="9794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Plné kulaté</a:t>
            </a:r>
          </a:p>
        </p:txBody>
      </p:sp>
      <p:sp>
        <p:nvSpPr>
          <p:cNvPr id="16419" name="Text Box 54"/>
          <p:cNvSpPr txBox="1">
            <a:spLocks noChangeArrowheads="1"/>
          </p:cNvSpPr>
          <p:nvPr/>
        </p:nvSpPr>
        <p:spPr bwMode="auto">
          <a:xfrm>
            <a:off x="5572125" y="4329113"/>
            <a:ext cx="11874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Laněné kulaté</a:t>
            </a:r>
          </a:p>
        </p:txBody>
      </p:sp>
      <p:sp>
        <p:nvSpPr>
          <p:cNvPr id="16420" name="Text Box 56"/>
          <p:cNvSpPr txBox="1">
            <a:spLocks noChangeArrowheads="1"/>
          </p:cNvSpPr>
          <p:nvPr/>
        </p:nvSpPr>
        <p:spPr bwMode="auto">
          <a:xfrm>
            <a:off x="6880225" y="4189413"/>
            <a:ext cx="8937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Plné sektorové</a:t>
            </a:r>
          </a:p>
        </p:txBody>
      </p:sp>
      <p:sp>
        <p:nvSpPr>
          <p:cNvPr id="16421" name="Text Box 57"/>
          <p:cNvSpPr txBox="1">
            <a:spLocks noChangeArrowheads="1"/>
          </p:cNvSpPr>
          <p:nvPr/>
        </p:nvSpPr>
        <p:spPr bwMode="auto">
          <a:xfrm>
            <a:off x="4683125" y="3986213"/>
            <a:ext cx="2695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/>
              <a:t>TYPY KABELOVÝCH JADER:</a:t>
            </a:r>
          </a:p>
        </p:txBody>
      </p:sp>
      <p:grpSp>
        <p:nvGrpSpPr>
          <p:cNvPr id="16422" name="Group 74"/>
          <p:cNvGrpSpPr>
            <a:grpSpLocks/>
          </p:cNvGrpSpPr>
          <p:nvPr/>
        </p:nvGrpSpPr>
        <p:grpSpPr bwMode="auto">
          <a:xfrm>
            <a:off x="6845300" y="4737100"/>
            <a:ext cx="1905000" cy="1282700"/>
            <a:chOff x="4312" y="2984"/>
            <a:chExt cx="1200" cy="808"/>
          </a:xfrm>
        </p:grpSpPr>
        <p:sp>
          <p:nvSpPr>
            <p:cNvPr id="16428" name="AutoShape 55"/>
            <p:cNvSpPr>
              <a:spLocks noChangeArrowheads="1"/>
            </p:cNvSpPr>
            <p:nvPr/>
          </p:nvSpPr>
          <p:spPr bwMode="auto">
            <a:xfrm flipV="1">
              <a:off x="4312" y="2992"/>
              <a:ext cx="640" cy="800"/>
            </a:xfrm>
            <a:custGeom>
              <a:avLst/>
              <a:gdLst>
                <a:gd name="T0" fmla="*/ 320 w 21600"/>
                <a:gd name="T1" fmla="*/ 800 h 21600"/>
                <a:gd name="T2" fmla="*/ 451 w 21600"/>
                <a:gd name="T3" fmla="*/ 534 h 21600"/>
                <a:gd name="T4" fmla="*/ 320 w 21600"/>
                <a:gd name="T5" fmla="*/ 422 h 21600"/>
                <a:gd name="T6" fmla="*/ 189 w 21600"/>
                <a:gd name="T7" fmla="*/ 534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18144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1261" y="11177"/>
                  </a:moveTo>
                  <a:cubicBezTo>
                    <a:pt x="11148" y="11315"/>
                    <a:pt x="10978" y="11395"/>
                    <a:pt x="10800" y="11396"/>
                  </a:cubicBezTo>
                  <a:cubicBezTo>
                    <a:pt x="10621" y="11396"/>
                    <a:pt x="10451" y="11315"/>
                    <a:pt x="10338" y="11177"/>
                  </a:cubicBezTo>
                  <a:lnTo>
                    <a:pt x="2441" y="17638"/>
                  </a:lnTo>
                  <a:cubicBezTo>
                    <a:pt x="4492" y="20146"/>
                    <a:pt x="7560" y="21600"/>
                    <a:pt x="10800" y="21600"/>
                  </a:cubicBezTo>
                  <a:cubicBezTo>
                    <a:pt x="14039" y="21599"/>
                    <a:pt x="17107" y="20146"/>
                    <a:pt x="19158" y="17638"/>
                  </a:cubicBezTo>
                  <a:close/>
                </a:path>
              </a:pathLst>
            </a:cu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29" name="Oval 58"/>
            <p:cNvSpPr>
              <a:spLocks noChangeArrowheads="1"/>
            </p:cNvSpPr>
            <p:nvPr/>
          </p:nvSpPr>
          <p:spPr bwMode="auto">
            <a:xfrm>
              <a:off x="5128" y="2984"/>
              <a:ext cx="96" cy="10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30" name="Oval 59"/>
            <p:cNvSpPr>
              <a:spLocks noChangeArrowheads="1"/>
            </p:cNvSpPr>
            <p:nvPr/>
          </p:nvSpPr>
          <p:spPr bwMode="auto">
            <a:xfrm>
              <a:off x="5216" y="2992"/>
              <a:ext cx="96" cy="10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31" name="Oval 60"/>
            <p:cNvSpPr>
              <a:spLocks noChangeArrowheads="1"/>
            </p:cNvSpPr>
            <p:nvPr/>
          </p:nvSpPr>
          <p:spPr bwMode="auto">
            <a:xfrm>
              <a:off x="5296" y="3048"/>
              <a:ext cx="96" cy="10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32" name="Oval 61"/>
            <p:cNvSpPr>
              <a:spLocks noChangeArrowheads="1"/>
            </p:cNvSpPr>
            <p:nvPr/>
          </p:nvSpPr>
          <p:spPr bwMode="auto">
            <a:xfrm>
              <a:off x="5192" y="3080"/>
              <a:ext cx="96" cy="10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33" name="Oval 62"/>
            <p:cNvSpPr>
              <a:spLocks noChangeArrowheads="1"/>
            </p:cNvSpPr>
            <p:nvPr/>
          </p:nvSpPr>
          <p:spPr bwMode="auto">
            <a:xfrm>
              <a:off x="5256" y="3136"/>
              <a:ext cx="96" cy="10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34" name="Oval 63"/>
            <p:cNvSpPr>
              <a:spLocks noChangeArrowheads="1"/>
            </p:cNvSpPr>
            <p:nvPr/>
          </p:nvSpPr>
          <p:spPr bwMode="auto">
            <a:xfrm>
              <a:off x="5168" y="3184"/>
              <a:ext cx="96" cy="10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35" name="Oval 64"/>
            <p:cNvSpPr>
              <a:spLocks noChangeArrowheads="1"/>
            </p:cNvSpPr>
            <p:nvPr/>
          </p:nvSpPr>
          <p:spPr bwMode="auto">
            <a:xfrm>
              <a:off x="5136" y="3272"/>
              <a:ext cx="96" cy="10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36" name="Oval 66"/>
            <p:cNvSpPr>
              <a:spLocks noChangeArrowheads="1"/>
            </p:cNvSpPr>
            <p:nvPr/>
          </p:nvSpPr>
          <p:spPr bwMode="auto">
            <a:xfrm>
              <a:off x="4960" y="3072"/>
              <a:ext cx="96" cy="10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37" name="Oval 68"/>
            <p:cNvSpPr>
              <a:spLocks noChangeArrowheads="1"/>
            </p:cNvSpPr>
            <p:nvPr/>
          </p:nvSpPr>
          <p:spPr bwMode="auto">
            <a:xfrm>
              <a:off x="5072" y="3200"/>
              <a:ext cx="96" cy="10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38" name="Oval 69"/>
            <p:cNvSpPr>
              <a:spLocks noChangeArrowheads="1"/>
            </p:cNvSpPr>
            <p:nvPr/>
          </p:nvSpPr>
          <p:spPr bwMode="auto">
            <a:xfrm>
              <a:off x="5096" y="3096"/>
              <a:ext cx="96" cy="10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39" name="Oval 70"/>
            <p:cNvSpPr>
              <a:spLocks noChangeArrowheads="1"/>
            </p:cNvSpPr>
            <p:nvPr/>
          </p:nvSpPr>
          <p:spPr bwMode="auto">
            <a:xfrm>
              <a:off x="5016" y="3144"/>
              <a:ext cx="96" cy="10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40" name="Oval 71"/>
            <p:cNvSpPr>
              <a:spLocks noChangeArrowheads="1"/>
            </p:cNvSpPr>
            <p:nvPr/>
          </p:nvSpPr>
          <p:spPr bwMode="auto">
            <a:xfrm>
              <a:off x="5040" y="3008"/>
              <a:ext cx="96" cy="10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41" name="AutoShape 72"/>
            <p:cNvSpPr>
              <a:spLocks noChangeArrowheads="1"/>
            </p:cNvSpPr>
            <p:nvPr/>
          </p:nvSpPr>
          <p:spPr bwMode="auto">
            <a:xfrm flipV="1">
              <a:off x="4872" y="2992"/>
              <a:ext cx="640" cy="800"/>
            </a:xfrm>
            <a:custGeom>
              <a:avLst/>
              <a:gdLst>
                <a:gd name="T0" fmla="*/ 320 w 21600"/>
                <a:gd name="T1" fmla="*/ 800 h 21600"/>
                <a:gd name="T2" fmla="*/ 451 w 21600"/>
                <a:gd name="T3" fmla="*/ 534 h 21600"/>
                <a:gd name="T4" fmla="*/ 320 w 21600"/>
                <a:gd name="T5" fmla="*/ 422 h 21600"/>
                <a:gd name="T6" fmla="*/ 189 w 21600"/>
                <a:gd name="T7" fmla="*/ 534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18144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1261" y="11177"/>
                  </a:moveTo>
                  <a:cubicBezTo>
                    <a:pt x="11148" y="11315"/>
                    <a:pt x="10978" y="11395"/>
                    <a:pt x="10800" y="11396"/>
                  </a:cubicBezTo>
                  <a:cubicBezTo>
                    <a:pt x="10621" y="11396"/>
                    <a:pt x="10451" y="11315"/>
                    <a:pt x="10338" y="11177"/>
                  </a:cubicBezTo>
                  <a:lnTo>
                    <a:pt x="2441" y="17638"/>
                  </a:lnTo>
                  <a:cubicBezTo>
                    <a:pt x="4492" y="20146"/>
                    <a:pt x="7560" y="21600"/>
                    <a:pt x="10800" y="21600"/>
                  </a:cubicBezTo>
                  <a:cubicBezTo>
                    <a:pt x="14039" y="21599"/>
                    <a:pt x="17107" y="20146"/>
                    <a:pt x="19158" y="17638"/>
                  </a:cubicBezTo>
                  <a:close/>
                </a:path>
              </a:pathLst>
            </a:cu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6423" name="Text Box 73"/>
          <p:cNvSpPr txBox="1">
            <a:spLocks noChangeArrowheads="1"/>
          </p:cNvSpPr>
          <p:nvPr/>
        </p:nvSpPr>
        <p:spPr bwMode="auto">
          <a:xfrm>
            <a:off x="7858125" y="4176713"/>
            <a:ext cx="89852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Laněné sektorové</a:t>
            </a:r>
          </a:p>
        </p:txBody>
      </p:sp>
      <p:sp>
        <p:nvSpPr>
          <p:cNvPr id="72" name="Obdélník 71"/>
          <p:cNvSpPr/>
          <p:nvPr/>
        </p:nvSpPr>
        <p:spPr>
          <a:xfrm>
            <a:off x="3587750" y="985838"/>
            <a:ext cx="5072063" cy="2928937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342900" indent="-342900">
              <a:buFont typeface="+mj-lt"/>
              <a:buAutoNum type="arabicPeriod"/>
              <a:defRPr/>
            </a:pPr>
            <a:r>
              <a:rPr lang="cs-CZ" sz="1600" dirty="0">
                <a:solidFill>
                  <a:schemeClr val="tx1"/>
                </a:solidFill>
              </a:rPr>
              <a:t>Do pracovních listů napište dva nejčastěji používané druhy sítí </a:t>
            </a:r>
            <a:r>
              <a:rPr lang="cs-CZ" sz="1600" dirty="0" err="1">
                <a:solidFill>
                  <a:schemeClr val="tx1"/>
                </a:solidFill>
              </a:rPr>
              <a:t>nn</a:t>
            </a:r>
            <a:endParaRPr lang="cs-CZ" sz="1600" dirty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  <a:defRPr/>
            </a:pPr>
            <a:r>
              <a:rPr lang="cs-CZ" sz="1600" dirty="0">
                <a:solidFill>
                  <a:schemeClr val="tx1"/>
                </a:solidFill>
              </a:rPr>
              <a:t>Napište, jakým způsobem se provádí odbočení kabelové sítě do místa odběru. (popište obrázky a) </a:t>
            </a:r>
            <a:r>
              <a:rPr lang="cs-CZ" sz="1600" dirty="0" err="1">
                <a:solidFill>
                  <a:schemeClr val="tx1"/>
                </a:solidFill>
              </a:rPr>
              <a:t>a</a:t>
            </a:r>
            <a:r>
              <a:rPr lang="cs-CZ" sz="1600" dirty="0">
                <a:solidFill>
                  <a:schemeClr val="tx1"/>
                </a:solidFill>
              </a:rPr>
              <a:t> b)</a:t>
            </a:r>
          </a:p>
          <a:p>
            <a:pPr marL="342900" indent="-342900">
              <a:buFont typeface="+mj-lt"/>
              <a:buAutoNum type="arabicPeriod"/>
              <a:defRPr/>
            </a:pPr>
            <a:r>
              <a:rPr lang="cs-CZ" sz="1600" dirty="0">
                <a:solidFill>
                  <a:schemeClr val="tx1"/>
                </a:solidFill>
              </a:rPr>
              <a:t>Nakreslete a popište čtyři typy kabelových jader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4500563" y="4000500"/>
            <a:ext cx="4214812" cy="17859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426" name="TextovéPole 73"/>
          <p:cNvSpPr txBox="1">
            <a:spLocks noChangeArrowheads="1"/>
          </p:cNvSpPr>
          <p:nvPr/>
        </p:nvSpPr>
        <p:spPr bwMode="auto">
          <a:xfrm>
            <a:off x="1428750" y="4857750"/>
            <a:ext cx="2157413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/>
              <a:t>a)                               b)</a:t>
            </a:r>
          </a:p>
        </p:txBody>
      </p:sp>
      <p:sp>
        <p:nvSpPr>
          <p:cNvPr id="75" name="Tlačítko akce: Dopředu nebo Další 74">
            <a:hlinkClick r:id="" action="ppaction://hlinkshowjump?jump=nextslide" highlightClick="1"/>
          </p:cNvPr>
          <p:cNvSpPr/>
          <p:nvPr/>
        </p:nvSpPr>
        <p:spPr>
          <a:xfrm>
            <a:off x="320675" y="6018213"/>
            <a:ext cx="346075" cy="284162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" grpId="0" animBg="1"/>
      <p:bldP spid="7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68313" y="188913"/>
            <a:ext cx="8229600" cy="469900"/>
          </a:xfrm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z="2400" smtClean="0"/>
              <a:t>Značení kabelů podle ČSN</a:t>
            </a:r>
          </a:p>
        </p:txBody>
      </p:sp>
      <p:grpSp>
        <p:nvGrpSpPr>
          <p:cNvPr id="17410" name="Group 27"/>
          <p:cNvGrpSpPr>
            <a:grpSpLocks/>
          </p:cNvGrpSpPr>
          <p:nvPr/>
        </p:nvGrpSpPr>
        <p:grpSpPr bwMode="auto">
          <a:xfrm>
            <a:off x="3635375" y="1052513"/>
            <a:ext cx="3756025" cy="508000"/>
            <a:chOff x="2835" y="663"/>
            <a:chExt cx="2366" cy="320"/>
          </a:xfrm>
        </p:grpSpPr>
        <p:sp>
          <p:nvSpPr>
            <p:cNvPr id="17463" name="Rectangle 5"/>
            <p:cNvSpPr>
              <a:spLocks noChangeArrowheads="1"/>
            </p:cNvSpPr>
            <p:nvPr/>
          </p:nvSpPr>
          <p:spPr bwMode="auto">
            <a:xfrm>
              <a:off x="2835" y="663"/>
              <a:ext cx="144" cy="3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64" name="Rectangle 6"/>
            <p:cNvSpPr>
              <a:spLocks noChangeArrowheads="1"/>
            </p:cNvSpPr>
            <p:nvPr/>
          </p:nvSpPr>
          <p:spPr bwMode="auto">
            <a:xfrm>
              <a:off x="3152" y="663"/>
              <a:ext cx="144" cy="3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65" name="Rectangle 7"/>
            <p:cNvSpPr>
              <a:spLocks noChangeArrowheads="1"/>
            </p:cNvSpPr>
            <p:nvPr/>
          </p:nvSpPr>
          <p:spPr bwMode="auto">
            <a:xfrm>
              <a:off x="3334" y="663"/>
              <a:ext cx="144" cy="3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66" name="Rectangle 8"/>
            <p:cNvSpPr>
              <a:spLocks noChangeArrowheads="1"/>
            </p:cNvSpPr>
            <p:nvPr/>
          </p:nvSpPr>
          <p:spPr bwMode="auto">
            <a:xfrm>
              <a:off x="3515" y="663"/>
              <a:ext cx="144" cy="3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67" name="Rectangle 9"/>
            <p:cNvSpPr>
              <a:spLocks noChangeArrowheads="1"/>
            </p:cNvSpPr>
            <p:nvPr/>
          </p:nvSpPr>
          <p:spPr bwMode="auto">
            <a:xfrm>
              <a:off x="3696" y="663"/>
              <a:ext cx="144" cy="3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68" name="Rectangle 10"/>
            <p:cNvSpPr>
              <a:spLocks noChangeArrowheads="1"/>
            </p:cNvSpPr>
            <p:nvPr/>
          </p:nvSpPr>
          <p:spPr bwMode="auto">
            <a:xfrm>
              <a:off x="3878" y="663"/>
              <a:ext cx="144" cy="3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69" name="Rectangle 11"/>
            <p:cNvSpPr>
              <a:spLocks noChangeArrowheads="1"/>
            </p:cNvSpPr>
            <p:nvPr/>
          </p:nvSpPr>
          <p:spPr bwMode="auto">
            <a:xfrm>
              <a:off x="4377" y="663"/>
              <a:ext cx="144" cy="3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70" name="Rectangle 12"/>
            <p:cNvSpPr>
              <a:spLocks noChangeArrowheads="1"/>
            </p:cNvSpPr>
            <p:nvPr/>
          </p:nvSpPr>
          <p:spPr bwMode="auto">
            <a:xfrm>
              <a:off x="4558" y="663"/>
              <a:ext cx="144" cy="3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71" name="Rectangle 13"/>
            <p:cNvSpPr>
              <a:spLocks noChangeArrowheads="1"/>
            </p:cNvSpPr>
            <p:nvPr/>
          </p:nvSpPr>
          <p:spPr bwMode="auto">
            <a:xfrm>
              <a:off x="4876" y="663"/>
              <a:ext cx="144" cy="3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72" name="Rectangle 14"/>
            <p:cNvSpPr>
              <a:spLocks noChangeArrowheads="1"/>
            </p:cNvSpPr>
            <p:nvPr/>
          </p:nvSpPr>
          <p:spPr bwMode="auto">
            <a:xfrm>
              <a:off x="5057" y="663"/>
              <a:ext cx="144" cy="3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73" name="Rectangle 15"/>
            <p:cNvSpPr>
              <a:spLocks noChangeArrowheads="1"/>
            </p:cNvSpPr>
            <p:nvPr/>
          </p:nvSpPr>
          <p:spPr bwMode="auto">
            <a:xfrm>
              <a:off x="4105" y="890"/>
              <a:ext cx="181" cy="9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74" name="Line 16"/>
            <p:cNvSpPr>
              <a:spLocks noChangeShapeType="1"/>
            </p:cNvSpPr>
            <p:nvPr/>
          </p:nvSpPr>
          <p:spPr bwMode="auto">
            <a:xfrm>
              <a:off x="3016" y="799"/>
              <a:ext cx="9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7475" name="Text Box 17"/>
            <p:cNvSpPr txBox="1">
              <a:spLocks noChangeArrowheads="1"/>
            </p:cNvSpPr>
            <p:nvPr/>
          </p:nvSpPr>
          <p:spPr bwMode="auto">
            <a:xfrm>
              <a:off x="4694" y="709"/>
              <a:ext cx="19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Arial" charset="0"/>
                </a:rPr>
                <a:t>X</a:t>
              </a:r>
            </a:p>
          </p:txBody>
        </p:sp>
      </p:grpSp>
      <p:sp>
        <p:nvSpPr>
          <p:cNvPr id="17411" name="Text Box 18"/>
          <p:cNvSpPr txBox="1">
            <a:spLocks noChangeArrowheads="1"/>
          </p:cNvSpPr>
          <p:nvPr/>
        </p:nvSpPr>
        <p:spPr bwMode="auto">
          <a:xfrm>
            <a:off x="447675" y="1797050"/>
            <a:ext cx="3036888" cy="410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 b="1"/>
              <a:t>Jmenovité napětí</a:t>
            </a:r>
          </a:p>
          <a:p>
            <a:r>
              <a:rPr lang="cs-CZ" sz="1200"/>
              <a:t>750 V (neoznačuje se)</a:t>
            </a:r>
          </a:p>
          <a:p>
            <a:r>
              <a:rPr lang="cs-CZ" sz="1200"/>
              <a:t>1 kV ……………………………	1</a:t>
            </a:r>
          </a:p>
          <a:p>
            <a:r>
              <a:rPr lang="cs-CZ" sz="1200"/>
              <a:t>3 kV ……………………………	3</a:t>
            </a:r>
          </a:p>
          <a:p>
            <a:r>
              <a:rPr lang="cs-CZ" sz="1200"/>
              <a:t>6 kV ……………………………	6</a:t>
            </a:r>
          </a:p>
          <a:p>
            <a:endParaRPr lang="cs-CZ" sz="1200"/>
          </a:p>
          <a:p>
            <a:r>
              <a:rPr lang="cs-CZ" sz="1200" b="1"/>
              <a:t>Materiál jádra</a:t>
            </a:r>
          </a:p>
          <a:p>
            <a:r>
              <a:rPr lang="cs-CZ" sz="1200"/>
              <a:t>Al    ……………………………	A</a:t>
            </a:r>
          </a:p>
          <a:p>
            <a:r>
              <a:rPr lang="cs-CZ" sz="1200"/>
              <a:t>Cu   ……………………………	C</a:t>
            </a:r>
          </a:p>
          <a:p>
            <a:endParaRPr lang="cs-CZ" sz="1200"/>
          </a:p>
          <a:p>
            <a:r>
              <a:rPr lang="cs-CZ" sz="1200" b="1"/>
              <a:t>Materiál izolace</a:t>
            </a:r>
          </a:p>
          <a:p>
            <a:r>
              <a:rPr lang="cs-CZ" sz="1200"/>
              <a:t>Měkčený PVC ………………...	Y</a:t>
            </a:r>
          </a:p>
          <a:p>
            <a:r>
              <a:rPr lang="cs-CZ" sz="1200"/>
              <a:t>Zesítěný PE …………………...	X</a:t>
            </a:r>
          </a:p>
          <a:p>
            <a:r>
              <a:rPr lang="cs-CZ" sz="1200"/>
              <a:t>Lineární PE ……………………	E</a:t>
            </a:r>
          </a:p>
          <a:p>
            <a:endParaRPr lang="cs-CZ" sz="1200"/>
          </a:p>
          <a:p>
            <a:r>
              <a:rPr lang="cs-CZ" sz="1200" b="1"/>
              <a:t>Charakteristické značení</a:t>
            </a:r>
          </a:p>
          <a:p>
            <a:r>
              <a:rPr lang="cs-CZ" sz="1200"/>
              <a:t>Silový kabel …………………..	K</a:t>
            </a:r>
          </a:p>
          <a:p>
            <a:endParaRPr lang="cs-CZ" sz="1200"/>
          </a:p>
          <a:p>
            <a:r>
              <a:rPr lang="cs-CZ" sz="1200" b="1"/>
              <a:t>Materiál pláště</a:t>
            </a:r>
            <a:endParaRPr lang="cs-CZ" sz="1200"/>
          </a:p>
          <a:p>
            <a:r>
              <a:rPr lang="cs-CZ" sz="1200"/>
              <a:t>Měkčený PVC ………………..	Y</a:t>
            </a:r>
          </a:p>
          <a:p>
            <a:r>
              <a:rPr lang="cs-CZ" sz="1200"/>
              <a:t>Kovové stínění Cu, koncentrický vodič Cu	C</a:t>
            </a:r>
          </a:p>
          <a:p>
            <a:r>
              <a:rPr lang="cs-CZ" sz="1200"/>
              <a:t>Pb plášť ………………………	O</a:t>
            </a:r>
            <a:endParaRPr lang="cs-CZ" sz="1200" b="1"/>
          </a:p>
        </p:txBody>
      </p:sp>
      <p:grpSp>
        <p:nvGrpSpPr>
          <p:cNvPr id="17412" name="Group 28"/>
          <p:cNvGrpSpPr>
            <a:grpSpLocks/>
          </p:cNvGrpSpPr>
          <p:nvPr/>
        </p:nvGrpSpPr>
        <p:grpSpPr bwMode="auto">
          <a:xfrm>
            <a:off x="3492500" y="1557338"/>
            <a:ext cx="215900" cy="1079500"/>
            <a:chOff x="2789" y="981"/>
            <a:chExt cx="136" cy="680"/>
          </a:xfrm>
        </p:grpSpPr>
        <p:sp>
          <p:nvSpPr>
            <p:cNvPr id="17458" name="Line 19"/>
            <p:cNvSpPr>
              <a:spLocks noChangeShapeType="1"/>
            </p:cNvSpPr>
            <p:nvPr/>
          </p:nvSpPr>
          <p:spPr bwMode="auto">
            <a:xfrm>
              <a:off x="2925" y="981"/>
              <a:ext cx="0" cy="68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7459" name="Line 20"/>
            <p:cNvSpPr>
              <a:spLocks noChangeShapeType="1"/>
            </p:cNvSpPr>
            <p:nvPr/>
          </p:nvSpPr>
          <p:spPr bwMode="auto">
            <a:xfrm>
              <a:off x="2789" y="1344"/>
              <a:ext cx="13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7460" name="Line 21"/>
            <p:cNvSpPr>
              <a:spLocks noChangeShapeType="1"/>
            </p:cNvSpPr>
            <p:nvPr/>
          </p:nvSpPr>
          <p:spPr bwMode="auto">
            <a:xfrm>
              <a:off x="2789" y="1434"/>
              <a:ext cx="13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7461" name="Line 22"/>
            <p:cNvSpPr>
              <a:spLocks noChangeShapeType="1"/>
            </p:cNvSpPr>
            <p:nvPr/>
          </p:nvSpPr>
          <p:spPr bwMode="auto">
            <a:xfrm>
              <a:off x="2789" y="1570"/>
              <a:ext cx="13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7462" name="Line 23"/>
            <p:cNvSpPr>
              <a:spLocks noChangeShapeType="1"/>
            </p:cNvSpPr>
            <p:nvPr/>
          </p:nvSpPr>
          <p:spPr bwMode="auto">
            <a:xfrm>
              <a:off x="2789" y="1661"/>
              <a:ext cx="13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7413" name="Line 24"/>
          <p:cNvSpPr>
            <a:spLocks noChangeShapeType="1"/>
          </p:cNvSpPr>
          <p:nvPr/>
        </p:nvSpPr>
        <p:spPr bwMode="auto">
          <a:xfrm>
            <a:off x="4284663" y="1557338"/>
            <a:ext cx="0" cy="18716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14" name="Line 25"/>
          <p:cNvSpPr>
            <a:spLocks noChangeShapeType="1"/>
          </p:cNvSpPr>
          <p:nvPr/>
        </p:nvSpPr>
        <p:spPr bwMode="auto">
          <a:xfrm>
            <a:off x="3492500" y="3213100"/>
            <a:ext cx="7921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15" name="Line 26"/>
          <p:cNvSpPr>
            <a:spLocks noChangeShapeType="1"/>
          </p:cNvSpPr>
          <p:nvPr/>
        </p:nvSpPr>
        <p:spPr bwMode="auto">
          <a:xfrm>
            <a:off x="3492500" y="3429000"/>
            <a:ext cx="7921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16" name="Line 29"/>
          <p:cNvSpPr>
            <a:spLocks noChangeShapeType="1"/>
          </p:cNvSpPr>
          <p:nvPr/>
        </p:nvSpPr>
        <p:spPr bwMode="auto">
          <a:xfrm>
            <a:off x="4500563" y="1557338"/>
            <a:ext cx="0" cy="2735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17" name="Line 30"/>
          <p:cNvSpPr>
            <a:spLocks noChangeShapeType="1"/>
          </p:cNvSpPr>
          <p:nvPr/>
        </p:nvSpPr>
        <p:spPr bwMode="auto">
          <a:xfrm>
            <a:off x="3492500" y="3933825"/>
            <a:ext cx="10080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18" name="Line 31"/>
          <p:cNvSpPr>
            <a:spLocks noChangeShapeType="1"/>
          </p:cNvSpPr>
          <p:nvPr/>
        </p:nvSpPr>
        <p:spPr bwMode="auto">
          <a:xfrm>
            <a:off x="3492500" y="4149725"/>
            <a:ext cx="10080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19" name="Line 32"/>
          <p:cNvSpPr>
            <a:spLocks noChangeShapeType="1"/>
          </p:cNvSpPr>
          <p:nvPr/>
        </p:nvSpPr>
        <p:spPr bwMode="auto">
          <a:xfrm flipV="1">
            <a:off x="3492500" y="4292600"/>
            <a:ext cx="10080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20" name="Line 33"/>
          <p:cNvSpPr>
            <a:spLocks noChangeShapeType="1"/>
          </p:cNvSpPr>
          <p:nvPr/>
        </p:nvSpPr>
        <p:spPr bwMode="auto">
          <a:xfrm>
            <a:off x="4859338" y="1557338"/>
            <a:ext cx="0" cy="3311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21" name="Line 34"/>
          <p:cNvSpPr>
            <a:spLocks noChangeShapeType="1"/>
          </p:cNvSpPr>
          <p:nvPr/>
        </p:nvSpPr>
        <p:spPr bwMode="auto">
          <a:xfrm flipH="1">
            <a:off x="3492500" y="4868863"/>
            <a:ext cx="13668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22" name="Line 35"/>
          <p:cNvSpPr>
            <a:spLocks noChangeShapeType="1"/>
          </p:cNvSpPr>
          <p:nvPr/>
        </p:nvSpPr>
        <p:spPr bwMode="auto">
          <a:xfrm>
            <a:off x="5076825" y="1557338"/>
            <a:ext cx="0" cy="42481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23" name="Line 36"/>
          <p:cNvSpPr>
            <a:spLocks noChangeShapeType="1"/>
          </p:cNvSpPr>
          <p:nvPr/>
        </p:nvSpPr>
        <p:spPr bwMode="auto">
          <a:xfrm flipH="1">
            <a:off x="3492500" y="5373688"/>
            <a:ext cx="15843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24" name="Line 37"/>
          <p:cNvSpPr>
            <a:spLocks noChangeShapeType="1"/>
          </p:cNvSpPr>
          <p:nvPr/>
        </p:nvSpPr>
        <p:spPr bwMode="auto">
          <a:xfrm flipH="1">
            <a:off x="3492500" y="5589588"/>
            <a:ext cx="15843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25" name="Line 38"/>
          <p:cNvSpPr>
            <a:spLocks noChangeShapeType="1"/>
          </p:cNvSpPr>
          <p:nvPr/>
        </p:nvSpPr>
        <p:spPr bwMode="auto">
          <a:xfrm flipH="1">
            <a:off x="3492500" y="5805488"/>
            <a:ext cx="15843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26" name="Text Box 39"/>
          <p:cNvSpPr txBox="1">
            <a:spLocks noChangeArrowheads="1"/>
          </p:cNvSpPr>
          <p:nvPr/>
        </p:nvSpPr>
        <p:spPr bwMode="auto">
          <a:xfrm>
            <a:off x="5580063" y="2636838"/>
            <a:ext cx="2736850" cy="323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b="1"/>
              <a:t>Obaly nad pláštěm</a:t>
            </a:r>
          </a:p>
          <a:p>
            <a:r>
              <a:rPr lang="cs-CZ" sz="1200"/>
              <a:t>P …………	pancíř z ocelových pásků</a:t>
            </a:r>
          </a:p>
          <a:p>
            <a:r>
              <a:rPr lang="cs-CZ" sz="1200"/>
              <a:t>D ………...	Pancíř z ocelových drátů</a:t>
            </a:r>
          </a:p>
          <a:p>
            <a:r>
              <a:rPr lang="cs-CZ" sz="1200"/>
              <a:t>Z ………...	Pancíř z ocelových drátů 	nemagn.</a:t>
            </a:r>
          </a:p>
          <a:p>
            <a:r>
              <a:rPr lang="cs-CZ" sz="1200"/>
              <a:t>Y ………...	Měkčený PVC</a:t>
            </a:r>
          </a:p>
          <a:p>
            <a:r>
              <a:rPr lang="cs-CZ" sz="1200"/>
              <a:t>E ………...	PE</a:t>
            </a:r>
          </a:p>
          <a:p>
            <a:endParaRPr lang="cs-CZ" sz="1200"/>
          </a:p>
          <a:p>
            <a:r>
              <a:rPr lang="cs-CZ" sz="1200" b="1"/>
              <a:t>Zvláštní označení</a:t>
            </a:r>
          </a:p>
          <a:p>
            <a:r>
              <a:rPr lang="cs-CZ" sz="1200"/>
              <a:t>m ……….	mrazuvzdorný</a:t>
            </a:r>
          </a:p>
          <a:p>
            <a:r>
              <a:rPr lang="cs-CZ" sz="1200"/>
              <a:t>spec ……	spec. kabel</a:t>
            </a:r>
          </a:p>
          <a:p>
            <a:r>
              <a:rPr lang="cs-CZ" sz="1200"/>
              <a:t>S ………..	Samonosný</a:t>
            </a:r>
          </a:p>
          <a:p>
            <a:r>
              <a:rPr lang="cs-CZ" sz="1200"/>
              <a:t>z ………..        závěsný</a:t>
            </a:r>
          </a:p>
          <a:p>
            <a:r>
              <a:rPr lang="cs-CZ" sz="1200" b="1"/>
              <a:t>Počet žil kabelu</a:t>
            </a:r>
          </a:p>
          <a:p>
            <a:r>
              <a:rPr lang="cs-CZ" sz="1200" b="1"/>
              <a:t>Barvy žil</a:t>
            </a:r>
          </a:p>
          <a:p>
            <a:r>
              <a:rPr lang="cs-CZ" sz="1200" b="1"/>
              <a:t>Jmenovitý průřez vodivých jader</a:t>
            </a:r>
          </a:p>
          <a:p>
            <a:r>
              <a:rPr lang="cs-CZ" sz="1200" b="1"/>
              <a:t>Vodivé jádro z plného sektoru </a:t>
            </a:r>
            <a:r>
              <a:rPr lang="cs-CZ" sz="1200"/>
              <a:t>/S</a:t>
            </a:r>
          </a:p>
        </p:txBody>
      </p:sp>
      <p:sp>
        <p:nvSpPr>
          <p:cNvPr id="17427" name="Line 40"/>
          <p:cNvSpPr>
            <a:spLocks noChangeShapeType="1"/>
          </p:cNvSpPr>
          <p:nvPr/>
        </p:nvSpPr>
        <p:spPr bwMode="auto">
          <a:xfrm>
            <a:off x="5364163" y="1557338"/>
            <a:ext cx="0" cy="23764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28" name="Line 41"/>
          <p:cNvSpPr>
            <a:spLocks noChangeShapeType="1"/>
          </p:cNvSpPr>
          <p:nvPr/>
        </p:nvSpPr>
        <p:spPr bwMode="auto">
          <a:xfrm>
            <a:off x="5364163" y="2924175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29" name="Line 42"/>
          <p:cNvSpPr>
            <a:spLocks noChangeShapeType="1"/>
          </p:cNvSpPr>
          <p:nvPr/>
        </p:nvSpPr>
        <p:spPr bwMode="auto">
          <a:xfrm>
            <a:off x="5364163" y="3141663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30" name="Line 43"/>
          <p:cNvSpPr>
            <a:spLocks noChangeShapeType="1"/>
          </p:cNvSpPr>
          <p:nvPr/>
        </p:nvSpPr>
        <p:spPr bwMode="auto">
          <a:xfrm>
            <a:off x="5364163" y="3357563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31" name="Line 44"/>
          <p:cNvSpPr>
            <a:spLocks noChangeShapeType="1"/>
          </p:cNvSpPr>
          <p:nvPr/>
        </p:nvSpPr>
        <p:spPr bwMode="auto">
          <a:xfrm>
            <a:off x="5364163" y="3716338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32" name="Line 45"/>
          <p:cNvSpPr>
            <a:spLocks noChangeShapeType="1"/>
          </p:cNvSpPr>
          <p:nvPr/>
        </p:nvSpPr>
        <p:spPr bwMode="auto">
          <a:xfrm flipV="1">
            <a:off x="5364163" y="3933825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33" name="Line 46"/>
          <p:cNvSpPr>
            <a:spLocks noChangeShapeType="1"/>
          </p:cNvSpPr>
          <p:nvPr/>
        </p:nvSpPr>
        <p:spPr bwMode="auto">
          <a:xfrm>
            <a:off x="5795963" y="15573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34" name="Line 47"/>
          <p:cNvSpPr>
            <a:spLocks noChangeShapeType="1"/>
          </p:cNvSpPr>
          <p:nvPr/>
        </p:nvSpPr>
        <p:spPr bwMode="auto">
          <a:xfrm>
            <a:off x="5795963" y="2492375"/>
            <a:ext cx="24479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35" name="Line 48"/>
          <p:cNvSpPr>
            <a:spLocks noChangeShapeType="1"/>
          </p:cNvSpPr>
          <p:nvPr/>
        </p:nvSpPr>
        <p:spPr bwMode="auto">
          <a:xfrm>
            <a:off x="8243888" y="2492375"/>
            <a:ext cx="0" cy="23050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36" name="Line 49"/>
          <p:cNvSpPr>
            <a:spLocks noChangeShapeType="1"/>
          </p:cNvSpPr>
          <p:nvPr/>
        </p:nvSpPr>
        <p:spPr bwMode="auto">
          <a:xfrm flipH="1">
            <a:off x="7740650" y="4365625"/>
            <a:ext cx="5032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37" name="Line 50"/>
          <p:cNvSpPr>
            <a:spLocks noChangeShapeType="1"/>
          </p:cNvSpPr>
          <p:nvPr/>
        </p:nvSpPr>
        <p:spPr bwMode="auto">
          <a:xfrm flipH="1">
            <a:off x="7740650" y="4581525"/>
            <a:ext cx="5032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38" name="Line 51"/>
          <p:cNvSpPr>
            <a:spLocks noChangeShapeType="1"/>
          </p:cNvSpPr>
          <p:nvPr/>
        </p:nvSpPr>
        <p:spPr bwMode="auto">
          <a:xfrm flipH="1">
            <a:off x="7740650" y="4797425"/>
            <a:ext cx="5032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39" name="Line 52"/>
          <p:cNvSpPr>
            <a:spLocks noChangeShapeType="1"/>
          </p:cNvSpPr>
          <p:nvPr/>
        </p:nvSpPr>
        <p:spPr bwMode="auto">
          <a:xfrm>
            <a:off x="6227763" y="1557338"/>
            <a:ext cx="0" cy="7191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40" name="Line 53"/>
          <p:cNvSpPr>
            <a:spLocks noChangeShapeType="1"/>
          </p:cNvSpPr>
          <p:nvPr/>
        </p:nvSpPr>
        <p:spPr bwMode="auto">
          <a:xfrm>
            <a:off x="6227763" y="2276475"/>
            <a:ext cx="21605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41" name="Line 54"/>
          <p:cNvSpPr>
            <a:spLocks noChangeShapeType="1"/>
          </p:cNvSpPr>
          <p:nvPr/>
        </p:nvSpPr>
        <p:spPr bwMode="auto">
          <a:xfrm>
            <a:off x="8388350" y="2276475"/>
            <a:ext cx="0" cy="288131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42" name="Line 55"/>
          <p:cNvSpPr>
            <a:spLocks noChangeShapeType="1"/>
          </p:cNvSpPr>
          <p:nvPr/>
        </p:nvSpPr>
        <p:spPr bwMode="auto">
          <a:xfrm>
            <a:off x="6877050" y="5157788"/>
            <a:ext cx="15113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43" name="Line 56"/>
          <p:cNvSpPr>
            <a:spLocks noChangeShapeType="1"/>
          </p:cNvSpPr>
          <p:nvPr/>
        </p:nvSpPr>
        <p:spPr bwMode="auto">
          <a:xfrm>
            <a:off x="6516688" y="1557338"/>
            <a:ext cx="0" cy="5032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44" name="Line 57"/>
          <p:cNvSpPr>
            <a:spLocks noChangeShapeType="1"/>
          </p:cNvSpPr>
          <p:nvPr/>
        </p:nvSpPr>
        <p:spPr bwMode="auto">
          <a:xfrm>
            <a:off x="6516688" y="2060575"/>
            <a:ext cx="20161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45" name="Line 58"/>
          <p:cNvSpPr>
            <a:spLocks noChangeShapeType="1"/>
          </p:cNvSpPr>
          <p:nvPr/>
        </p:nvSpPr>
        <p:spPr bwMode="auto">
          <a:xfrm>
            <a:off x="8532813" y="2060575"/>
            <a:ext cx="0" cy="32400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46" name="Line 59"/>
          <p:cNvSpPr>
            <a:spLocks noChangeShapeType="1"/>
          </p:cNvSpPr>
          <p:nvPr/>
        </p:nvSpPr>
        <p:spPr bwMode="auto">
          <a:xfrm>
            <a:off x="6877050" y="5300663"/>
            <a:ext cx="16557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47" name="Line 60"/>
          <p:cNvSpPr>
            <a:spLocks noChangeShapeType="1"/>
          </p:cNvSpPr>
          <p:nvPr/>
        </p:nvSpPr>
        <p:spPr bwMode="auto">
          <a:xfrm>
            <a:off x="7019925" y="1557338"/>
            <a:ext cx="0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48" name="Line 61"/>
          <p:cNvSpPr>
            <a:spLocks noChangeShapeType="1"/>
          </p:cNvSpPr>
          <p:nvPr/>
        </p:nvSpPr>
        <p:spPr bwMode="auto">
          <a:xfrm>
            <a:off x="7019925" y="1916113"/>
            <a:ext cx="16557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49" name="Line 62"/>
          <p:cNvSpPr>
            <a:spLocks noChangeShapeType="1"/>
          </p:cNvSpPr>
          <p:nvPr/>
        </p:nvSpPr>
        <p:spPr bwMode="auto">
          <a:xfrm>
            <a:off x="8675688" y="1916113"/>
            <a:ext cx="0" cy="36004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50" name="Line 63"/>
          <p:cNvSpPr>
            <a:spLocks noChangeShapeType="1"/>
          </p:cNvSpPr>
          <p:nvPr/>
        </p:nvSpPr>
        <p:spPr bwMode="auto">
          <a:xfrm>
            <a:off x="7956550" y="5516563"/>
            <a:ext cx="7191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51" name="Line 64"/>
          <p:cNvSpPr>
            <a:spLocks noChangeShapeType="1"/>
          </p:cNvSpPr>
          <p:nvPr/>
        </p:nvSpPr>
        <p:spPr bwMode="auto">
          <a:xfrm>
            <a:off x="7308850" y="1557338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52" name="Line 65"/>
          <p:cNvSpPr>
            <a:spLocks noChangeShapeType="1"/>
          </p:cNvSpPr>
          <p:nvPr/>
        </p:nvSpPr>
        <p:spPr bwMode="auto">
          <a:xfrm>
            <a:off x="7308850" y="1773238"/>
            <a:ext cx="15113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53" name="Line 66"/>
          <p:cNvSpPr>
            <a:spLocks noChangeShapeType="1"/>
          </p:cNvSpPr>
          <p:nvPr/>
        </p:nvSpPr>
        <p:spPr bwMode="auto">
          <a:xfrm>
            <a:off x="8820150" y="1773238"/>
            <a:ext cx="0" cy="396081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54" name="Line 67"/>
          <p:cNvSpPr>
            <a:spLocks noChangeShapeType="1"/>
          </p:cNvSpPr>
          <p:nvPr/>
        </p:nvSpPr>
        <p:spPr bwMode="auto">
          <a:xfrm>
            <a:off x="7885113" y="5734050"/>
            <a:ext cx="9350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55" name="Text Box 68"/>
          <p:cNvSpPr txBox="1">
            <a:spLocks noChangeArrowheads="1"/>
          </p:cNvSpPr>
          <p:nvPr/>
        </p:nvSpPr>
        <p:spPr bwMode="auto">
          <a:xfrm>
            <a:off x="468313" y="765175"/>
            <a:ext cx="2951162" cy="1035050"/>
          </a:xfrm>
          <a:prstGeom prst="rect">
            <a:avLst/>
          </a:prstGeom>
          <a:solidFill>
            <a:srgbClr val="EDF9A5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AYKY závěsný 4Bx16</a:t>
            </a:r>
          </a:p>
          <a:p>
            <a:r>
              <a:rPr lang="cs-CZ" sz="1200"/>
              <a:t>Silový kabel pro jmenovité napětí do 750 V s Al vodivými jádry, PVC izolací a PVC pláštěm, závěsný, 4žilový s barvami žil žz,h,č,č a průřezem 16 mm</a:t>
            </a:r>
            <a:r>
              <a:rPr lang="cs-CZ" sz="1200" baseline="30000"/>
              <a:t>2</a:t>
            </a:r>
            <a:endParaRPr lang="cs-CZ" sz="1200"/>
          </a:p>
        </p:txBody>
      </p:sp>
      <p:sp>
        <p:nvSpPr>
          <p:cNvPr id="69" name="Obdélník 68"/>
          <p:cNvSpPr/>
          <p:nvPr/>
        </p:nvSpPr>
        <p:spPr>
          <a:xfrm>
            <a:off x="500063" y="1785938"/>
            <a:ext cx="8358187" cy="4429125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342900" indent="-342900"/>
            <a:r>
              <a:rPr lang="cs-CZ" sz="2000" b="1">
                <a:solidFill>
                  <a:schemeClr val="tx1"/>
                </a:solidFill>
                <a:cs typeface="Arial" charset="0"/>
              </a:rPr>
              <a:t>Na obrázku je jeden ze způsobů značení kabelů.</a:t>
            </a:r>
          </a:p>
          <a:p>
            <a:pPr marL="342900" indent="-342900"/>
            <a:endParaRPr lang="cs-CZ" sz="2000" b="1">
              <a:solidFill>
                <a:schemeClr val="tx1"/>
              </a:solidFill>
              <a:cs typeface="Arial" charset="0"/>
            </a:endParaRPr>
          </a:p>
          <a:p>
            <a:pPr marL="342900" indent="-342900">
              <a:buFont typeface="Arial" charset="0"/>
              <a:buAutoNum type="arabicPeriod"/>
            </a:pPr>
            <a:r>
              <a:rPr lang="cs-CZ" sz="1600">
                <a:solidFill>
                  <a:schemeClr val="tx1"/>
                </a:solidFill>
                <a:cs typeface="Arial" charset="0"/>
              </a:rPr>
              <a:t>Napište, co označuje první svislý obdélníček</a:t>
            </a:r>
          </a:p>
          <a:p>
            <a:pPr marL="342900" indent="-342900">
              <a:buFont typeface="Arial" charset="0"/>
              <a:buAutoNum type="arabicPeriod"/>
            </a:pPr>
            <a:r>
              <a:rPr lang="cs-CZ" sz="1600">
                <a:solidFill>
                  <a:schemeClr val="tx1"/>
                </a:solidFill>
                <a:cs typeface="Arial" charset="0"/>
              </a:rPr>
              <a:t>Napište, co označuje pět obdélníčků za pomlčkou</a:t>
            </a:r>
          </a:p>
          <a:p>
            <a:pPr marL="342900" indent="-342900">
              <a:buFont typeface="Arial" charset="0"/>
              <a:buAutoNum type="arabicPeriod"/>
            </a:pPr>
            <a:r>
              <a:rPr lang="cs-CZ" sz="1600">
                <a:solidFill>
                  <a:schemeClr val="tx1"/>
                </a:solidFill>
                <a:cs typeface="Arial" charset="0"/>
              </a:rPr>
              <a:t>Napište, písmenka, která se mohou objevit na místě sedmého (nízkého) obdélníčku, připište také, jaký mají význam</a:t>
            </a:r>
          </a:p>
          <a:p>
            <a:pPr marL="342900" indent="-342900">
              <a:buFont typeface="Arial" charset="0"/>
              <a:buAutoNum type="arabicPeriod"/>
            </a:pPr>
            <a:r>
              <a:rPr lang="cs-CZ" sz="1600">
                <a:solidFill>
                  <a:schemeClr val="tx1"/>
                </a:solidFill>
                <a:cs typeface="Arial" charset="0"/>
              </a:rPr>
              <a:t>Napište, co vyjadřují dva svislé obdélníčky před znakem X</a:t>
            </a:r>
          </a:p>
          <a:p>
            <a:pPr marL="342900" indent="-342900">
              <a:buFont typeface="Arial" charset="0"/>
              <a:buAutoNum type="arabicPeriod"/>
            </a:pPr>
            <a:r>
              <a:rPr lang="cs-CZ" sz="1600">
                <a:solidFill>
                  <a:schemeClr val="tx1"/>
                </a:solidFill>
                <a:cs typeface="Arial" charset="0"/>
              </a:rPr>
              <a:t>Napište, co vyjadřují poslední dva obdélníčky za znakem X</a:t>
            </a:r>
          </a:p>
          <a:p>
            <a:pPr marL="342900" indent="-342900">
              <a:buFont typeface="Arial" charset="0"/>
              <a:buAutoNum type="arabicPeriod"/>
            </a:pPr>
            <a:endParaRPr lang="cs-CZ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68" name="Tlačítko akce: Dopředu nebo Další 67">
            <a:hlinkClick r:id="" action="ppaction://hlinkshowjump?jump=nextslide" highlightClick="1"/>
          </p:cNvPr>
          <p:cNvSpPr/>
          <p:nvPr/>
        </p:nvSpPr>
        <p:spPr>
          <a:xfrm>
            <a:off x="320675" y="6018213"/>
            <a:ext cx="346075" cy="284162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490537"/>
          </a:xfrm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z="2400" smtClean="0"/>
              <a:t>Ukládání kabelů</a:t>
            </a:r>
          </a:p>
        </p:txBody>
      </p:sp>
      <p:sp>
        <p:nvSpPr>
          <p:cNvPr id="18434" name="Text Box 5"/>
          <p:cNvSpPr txBox="1">
            <a:spLocks noChangeArrowheads="1"/>
          </p:cNvSpPr>
          <p:nvPr/>
        </p:nvSpPr>
        <p:spPr bwMode="auto">
          <a:xfrm>
            <a:off x="376238" y="908050"/>
            <a:ext cx="8299450" cy="1368425"/>
          </a:xfrm>
          <a:prstGeom prst="rect">
            <a:avLst/>
          </a:prstGeom>
          <a:solidFill>
            <a:srgbClr val="EDF9A5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Kabely lze klást na rovný podklad – </a:t>
            </a:r>
            <a:r>
              <a:rPr lang="cs-CZ" b="1"/>
              <a:t>kabelové lávky</a:t>
            </a:r>
            <a:r>
              <a:rPr lang="cs-CZ"/>
              <a:t>, rošty, stěny, konstrukce, </a:t>
            </a:r>
            <a:r>
              <a:rPr lang="cs-CZ" b="1"/>
              <a:t>pod omítku</a:t>
            </a:r>
            <a:r>
              <a:rPr lang="cs-CZ"/>
              <a:t>, do </a:t>
            </a:r>
            <a:r>
              <a:rPr lang="cs-CZ" b="1"/>
              <a:t>kabelových kanálů</a:t>
            </a:r>
            <a:r>
              <a:rPr lang="cs-CZ"/>
              <a:t>, kolektorů, do tvárnic, trub, </a:t>
            </a:r>
            <a:r>
              <a:rPr lang="cs-CZ" b="1"/>
              <a:t>do země</a:t>
            </a:r>
            <a:r>
              <a:rPr lang="cs-CZ"/>
              <a:t>, apod. Do vody se nesmějí klást kabely s pláštěm, který by vodu znehodnotil (např. Pb).</a:t>
            </a:r>
          </a:p>
          <a:p>
            <a:r>
              <a:rPr lang="cs-CZ"/>
              <a:t>Obal kabelu se volí podle stupně mechanického poškození. Při zvýšeném mechanickém namáhání se chrání uložením do rour ocelových, cementových, kameninových, plastových, …Při </a:t>
            </a:r>
            <a:r>
              <a:rPr lang="cs-CZ" b="1"/>
              <a:t>přechodu kabelového vedení na venkovní vedení</a:t>
            </a:r>
            <a:r>
              <a:rPr lang="cs-CZ"/>
              <a:t> je nutné kabely chránit ocelovými trubkami nebo žlaby až do výše </a:t>
            </a:r>
            <a:r>
              <a:rPr lang="cs-CZ" b="1"/>
              <a:t>2,5 m</a:t>
            </a:r>
            <a:r>
              <a:rPr lang="cs-CZ"/>
              <a:t>.</a:t>
            </a:r>
          </a:p>
        </p:txBody>
      </p:sp>
      <p:sp>
        <p:nvSpPr>
          <p:cNvPr id="18435" name="Text Box 6"/>
          <p:cNvSpPr txBox="1">
            <a:spLocks noChangeArrowheads="1"/>
          </p:cNvSpPr>
          <p:nvPr/>
        </p:nvSpPr>
        <p:spPr bwMode="auto">
          <a:xfrm>
            <a:off x="376238" y="2347913"/>
            <a:ext cx="2705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/>
              <a:t>Manipulace s kabelovými bubny:</a:t>
            </a:r>
          </a:p>
        </p:txBody>
      </p:sp>
      <p:sp>
        <p:nvSpPr>
          <p:cNvPr id="18436" name="AutoShape 10"/>
          <p:cNvSpPr>
            <a:spLocks noChangeArrowheads="1"/>
          </p:cNvSpPr>
          <p:nvPr/>
        </p:nvSpPr>
        <p:spPr bwMode="auto">
          <a:xfrm flipH="1">
            <a:off x="1331913" y="4221163"/>
            <a:ext cx="358775" cy="144462"/>
          </a:xfrm>
          <a:prstGeom prst="rtTriangle">
            <a:avLst/>
          </a:prstGeom>
          <a:solidFill>
            <a:schemeClr val="accent1"/>
          </a:solidFill>
          <a:ln w="9525">
            <a:miter lim="800000"/>
            <a:headEnd/>
            <a:tailEnd/>
          </a:ln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accent1"/>
            </a:extrusionClr>
          </a:sp3d>
        </p:spPr>
        <p:txBody>
          <a:bodyPr wrap="none" anchor="ctr">
            <a:flatTx/>
          </a:bodyPr>
          <a:lstStyle/>
          <a:p>
            <a:endParaRPr lang="cs-CZ"/>
          </a:p>
        </p:txBody>
      </p:sp>
      <p:sp>
        <p:nvSpPr>
          <p:cNvPr id="18437" name="AutoShape 11"/>
          <p:cNvSpPr>
            <a:spLocks noChangeArrowheads="1"/>
          </p:cNvSpPr>
          <p:nvPr/>
        </p:nvSpPr>
        <p:spPr bwMode="auto">
          <a:xfrm>
            <a:off x="684213" y="4221163"/>
            <a:ext cx="431800" cy="144462"/>
          </a:xfrm>
          <a:prstGeom prst="rtTriangle">
            <a:avLst/>
          </a:prstGeom>
          <a:solidFill>
            <a:schemeClr val="accent1"/>
          </a:solidFill>
          <a:ln w="9525">
            <a:miter lim="800000"/>
            <a:headEnd/>
            <a:tailEnd/>
          </a:ln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accent1"/>
            </a:extrusionClr>
          </a:sp3d>
        </p:spPr>
        <p:txBody>
          <a:bodyPr wrap="none" anchor="ctr">
            <a:flatTx/>
          </a:bodyPr>
          <a:lstStyle/>
          <a:p>
            <a:endParaRPr lang="cs-CZ"/>
          </a:p>
        </p:txBody>
      </p:sp>
      <p:sp>
        <p:nvSpPr>
          <p:cNvPr id="18438" name="Oval 7"/>
          <p:cNvSpPr>
            <a:spLocks noChangeArrowheads="1"/>
          </p:cNvSpPr>
          <p:nvPr/>
        </p:nvSpPr>
        <p:spPr bwMode="auto">
          <a:xfrm>
            <a:off x="611188" y="3213100"/>
            <a:ext cx="1223962" cy="1152525"/>
          </a:xfrm>
          <a:prstGeom prst="ellipse">
            <a:avLst/>
          </a:prstGeom>
          <a:solidFill>
            <a:srgbClr val="A8FCA2"/>
          </a:solidFill>
          <a:ln w="9525">
            <a:round/>
            <a:headEnd/>
            <a:tailEnd/>
          </a:ln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A8FCA2"/>
            </a:extrusionClr>
          </a:sp3d>
        </p:spPr>
        <p:txBody>
          <a:bodyPr wrap="none" anchor="ctr">
            <a:flatTx/>
          </a:bodyPr>
          <a:lstStyle/>
          <a:p>
            <a:endParaRPr lang="cs-CZ"/>
          </a:p>
        </p:txBody>
      </p:sp>
      <p:sp>
        <p:nvSpPr>
          <p:cNvPr id="18439" name="Oval 8"/>
          <p:cNvSpPr>
            <a:spLocks noChangeArrowheads="1"/>
          </p:cNvSpPr>
          <p:nvPr/>
        </p:nvSpPr>
        <p:spPr bwMode="auto">
          <a:xfrm>
            <a:off x="900113" y="3933825"/>
            <a:ext cx="215900" cy="215900"/>
          </a:xfrm>
          <a:prstGeom prst="ellipse">
            <a:avLst/>
          </a:prstGeom>
          <a:solidFill>
            <a:srgbClr val="DBC3C9"/>
          </a:solidFill>
          <a:ln w="9525">
            <a:round/>
            <a:headEnd/>
            <a:tailEnd/>
          </a:ln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DBC3C9"/>
            </a:extrusionClr>
          </a:sp3d>
        </p:spPr>
        <p:txBody>
          <a:bodyPr wrap="none" anchor="ctr">
            <a:flatTx/>
          </a:bodyPr>
          <a:lstStyle/>
          <a:p>
            <a:endParaRPr lang="cs-CZ"/>
          </a:p>
        </p:txBody>
      </p:sp>
      <p:sp>
        <p:nvSpPr>
          <p:cNvPr id="18440" name="Oval 12"/>
          <p:cNvSpPr>
            <a:spLocks noChangeArrowheads="1"/>
          </p:cNvSpPr>
          <p:nvPr/>
        </p:nvSpPr>
        <p:spPr bwMode="auto">
          <a:xfrm>
            <a:off x="2771775" y="2779713"/>
            <a:ext cx="863600" cy="865187"/>
          </a:xfrm>
          <a:prstGeom prst="ellipse">
            <a:avLst/>
          </a:prstGeom>
          <a:solidFill>
            <a:srgbClr val="A8FCA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41" name="Oval 13"/>
          <p:cNvSpPr>
            <a:spLocks noChangeArrowheads="1"/>
          </p:cNvSpPr>
          <p:nvPr/>
        </p:nvSpPr>
        <p:spPr bwMode="auto">
          <a:xfrm>
            <a:off x="3203575" y="3500438"/>
            <a:ext cx="863600" cy="865187"/>
          </a:xfrm>
          <a:prstGeom prst="ellipse">
            <a:avLst/>
          </a:prstGeom>
          <a:solidFill>
            <a:srgbClr val="A8FCA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42" name="Oval 14"/>
          <p:cNvSpPr>
            <a:spLocks noChangeArrowheads="1"/>
          </p:cNvSpPr>
          <p:nvPr/>
        </p:nvSpPr>
        <p:spPr bwMode="auto">
          <a:xfrm>
            <a:off x="2339975" y="3500438"/>
            <a:ext cx="863600" cy="865187"/>
          </a:xfrm>
          <a:prstGeom prst="ellipse">
            <a:avLst/>
          </a:prstGeom>
          <a:solidFill>
            <a:srgbClr val="A8FCA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43" name="Oval 15"/>
          <p:cNvSpPr>
            <a:spLocks noChangeArrowheads="1"/>
          </p:cNvSpPr>
          <p:nvPr/>
        </p:nvSpPr>
        <p:spPr bwMode="auto">
          <a:xfrm>
            <a:off x="3132138" y="3140075"/>
            <a:ext cx="144462" cy="142875"/>
          </a:xfrm>
          <a:prstGeom prst="ellipse">
            <a:avLst/>
          </a:prstGeom>
          <a:solidFill>
            <a:srgbClr val="DBC3C9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44" name="Oval 16"/>
          <p:cNvSpPr>
            <a:spLocks noChangeArrowheads="1"/>
          </p:cNvSpPr>
          <p:nvPr/>
        </p:nvSpPr>
        <p:spPr bwMode="auto">
          <a:xfrm>
            <a:off x="2700338" y="3860800"/>
            <a:ext cx="144462" cy="142875"/>
          </a:xfrm>
          <a:prstGeom prst="ellipse">
            <a:avLst/>
          </a:prstGeom>
          <a:solidFill>
            <a:srgbClr val="DBC3C9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45" name="Oval 17"/>
          <p:cNvSpPr>
            <a:spLocks noChangeArrowheads="1"/>
          </p:cNvSpPr>
          <p:nvPr/>
        </p:nvSpPr>
        <p:spPr bwMode="auto">
          <a:xfrm>
            <a:off x="3563938" y="3860800"/>
            <a:ext cx="144462" cy="142875"/>
          </a:xfrm>
          <a:prstGeom prst="ellipse">
            <a:avLst/>
          </a:prstGeom>
          <a:solidFill>
            <a:srgbClr val="DBC3C9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46" name="AutoShape 18"/>
          <p:cNvSpPr>
            <a:spLocks noChangeArrowheads="1"/>
          </p:cNvSpPr>
          <p:nvPr/>
        </p:nvSpPr>
        <p:spPr bwMode="auto">
          <a:xfrm>
            <a:off x="2339975" y="4221163"/>
            <a:ext cx="431800" cy="144462"/>
          </a:xfrm>
          <a:prstGeom prst="rtTriangl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47" name="AutoShape 19"/>
          <p:cNvSpPr>
            <a:spLocks noChangeArrowheads="1"/>
          </p:cNvSpPr>
          <p:nvPr/>
        </p:nvSpPr>
        <p:spPr bwMode="auto">
          <a:xfrm flipH="1">
            <a:off x="3635375" y="4221163"/>
            <a:ext cx="358775" cy="144462"/>
          </a:xfrm>
          <a:prstGeom prst="rtTriangl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48" name="Line 20"/>
          <p:cNvSpPr>
            <a:spLocks noChangeShapeType="1"/>
          </p:cNvSpPr>
          <p:nvPr/>
        </p:nvSpPr>
        <p:spPr bwMode="auto">
          <a:xfrm>
            <a:off x="2124075" y="4364038"/>
            <a:ext cx="2087563" cy="0"/>
          </a:xfrm>
          <a:prstGeom prst="line">
            <a:avLst/>
          </a:prstGeom>
          <a:noFill/>
          <a:ln w="57150">
            <a:solidFill>
              <a:srgbClr val="76465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49" name="AutoShape 24"/>
          <p:cNvSpPr>
            <a:spLocks noChangeArrowheads="1"/>
          </p:cNvSpPr>
          <p:nvPr/>
        </p:nvSpPr>
        <p:spPr bwMode="auto">
          <a:xfrm>
            <a:off x="4500563" y="3644900"/>
            <a:ext cx="1295400" cy="720725"/>
          </a:xfrm>
          <a:prstGeom prst="can">
            <a:avLst>
              <a:gd name="adj" fmla="val 33921"/>
            </a:avLst>
          </a:prstGeom>
          <a:solidFill>
            <a:srgbClr val="A8FCA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50" name="Oval 27"/>
          <p:cNvSpPr>
            <a:spLocks noChangeArrowheads="1"/>
          </p:cNvSpPr>
          <p:nvPr/>
        </p:nvSpPr>
        <p:spPr bwMode="auto">
          <a:xfrm>
            <a:off x="5003800" y="3716338"/>
            <a:ext cx="215900" cy="71437"/>
          </a:xfrm>
          <a:prstGeom prst="ellipse">
            <a:avLst/>
          </a:prstGeom>
          <a:solidFill>
            <a:srgbClr val="DBC3C9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51" name="Line 28"/>
          <p:cNvSpPr>
            <a:spLocks noChangeShapeType="1"/>
          </p:cNvSpPr>
          <p:nvPr/>
        </p:nvSpPr>
        <p:spPr bwMode="auto">
          <a:xfrm flipH="1">
            <a:off x="4500563" y="3284538"/>
            <a:ext cx="1366837" cy="1223962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52" name="Line 29"/>
          <p:cNvSpPr>
            <a:spLocks noChangeShapeType="1"/>
          </p:cNvSpPr>
          <p:nvPr/>
        </p:nvSpPr>
        <p:spPr bwMode="auto">
          <a:xfrm>
            <a:off x="4427538" y="3284538"/>
            <a:ext cx="1439862" cy="1223962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53" name="Oval 30"/>
          <p:cNvSpPr>
            <a:spLocks noChangeArrowheads="1"/>
          </p:cNvSpPr>
          <p:nvPr/>
        </p:nvSpPr>
        <p:spPr bwMode="auto">
          <a:xfrm>
            <a:off x="6516688" y="3213100"/>
            <a:ext cx="1223962" cy="1152525"/>
          </a:xfrm>
          <a:prstGeom prst="ellipse">
            <a:avLst/>
          </a:prstGeom>
          <a:solidFill>
            <a:srgbClr val="A8FCA2"/>
          </a:solidFill>
          <a:ln w="9525">
            <a:round/>
            <a:headEnd/>
            <a:tailEnd/>
          </a:ln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A8FCA2"/>
            </a:extrusionClr>
          </a:sp3d>
        </p:spPr>
        <p:txBody>
          <a:bodyPr wrap="none" anchor="ctr">
            <a:flatTx/>
          </a:bodyPr>
          <a:lstStyle/>
          <a:p>
            <a:endParaRPr lang="cs-CZ"/>
          </a:p>
        </p:txBody>
      </p:sp>
      <p:grpSp>
        <p:nvGrpSpPr>
          <p:cNvPr id="18454" name="Group 38"/>
          <p:cNvGrpSpPr>
            <a:grpSpLocks/>
          </p:cNvGrpSpPr>
          <p:nvPr/>
        </p:nvGrpSpPr>
        <p:grpSpPr bwMode="auto">
          <a:xfrm>
            <a:off x="7740650" y="2852738"/>
            <a:ext cx="517525" cy="1439862"/>
            <a:chOff x="4740" y="3067"/>
            <a:chExt cx="326" cy="907"/>
          </a:xfrm>
        </p:grpSpPr>
        <p:sp>
          <p:nvSpPr>
            <p:cNvPr id="18501" name="Oval 32"/>
            <p:cNvSpPr>
              <a:spLocks noChangeArrowheads="1"/>
            </p:cNvSpPr>
            <p:nvPr/>
          </p:nvSpPr>
          <p:spPr bwMode="auto">
            <a:xfrm>
              <a:off x="4921" y="3067"/>
              <a:ext cx="91" cy="182"/>
            </a:xfrm>
            <a:prstGeom prst="ellips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502" name="Freeform 34"/>
            <p:cNvSpPr>
              <a:spLocks/>
            </p:cNvSpPr>
            <p:nvPr/>
          </p:nvSpPr>
          <p:spPr bwMode="auto">
            <a:xfrm>
              <a:off x="4822" y="3657"/>
              <a:ext cx="145" cy="317"/>
            </a:xfrm>
            <a:custGeom>
              <a:avLst/>
              <a:gdLst>
                <a:gd name="T0" fmla="*/ 145 w 145"/>
                <a:gd name="T1" fmla="*/ 0 h 317"/>
                <a:gd name="T2" fmla="*/ 8 w 145"/>
                <a:gd name="T3" fmla="*/ 136 h 317"/>
                <a:gd name="T4" fmla="*/ 99 w 145"/>
                <a:gd name="T5" fmla="*/ 272 h 317"/>
                <a:gd name="T6" fmla="*/ 54 w 145"/>
                <a:gd name="T7" fmla="*/ 317 h 317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45"/>
                <a:gd name="T13" fmla="*/ 0 h 317"/>
                <a:gd name="T14" fmla="*/ 145 w 145"/>
                <a:gd name="T15" fmla="*/ 317 h 317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45" h="317">
                  <a:moveTo>
                    <a:pt x="145" y="0"/>
                  </a:moveTo>
                  <a:cubicBezTo>
                    <a:pt x="80" y="45"/>
                    <a:pt x="16" y="91"/>
                    <a:pt x="8" y="136"/>
                  </a:cubicBezTo>
                  <a:cubicBezTo>
                    <a:pt x="0" y="181"/>
                    <a:pt x="91" y="242"/>
                    <a:pt x="99" y="272"/>
                  </a:cubicBezTo>
                  <a:cubicBezTo>
                    <a:pt x="107" y="302"/>
                    <a:pt x="61" y="310"/>
                    <a:pt x="54" y="317"/>
                  </a:cubicBezTo>
                </a:path>
              </a:pathLst>
            </a:custGeom>
            <a:noFill/>
            <a:ln w="28575" cmpd="sng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8503" name="Freeform 35"/>
            <p:cNvSpPr>
              <a:spLocks/>
            </p:cNvSpPr>
            <p:nvPr/>
          </p:nvSpPr>
          <p:spPr bwMode="auto">
            <a:xfrm>
              <a:off x="4921" y="3657"/>
              <a:ext cx="145" cy="317"/>
            </a:xfrm>
            <a:custGeom>
              <a:avLst/>
              <a:gdLst>
                <a:gd name="T0" fmla="*/ 145 w 145"/>
                <a:gd name="T1" fmla="*/ 0 h 317"/>
                <a:gd name="T2" fmla="*/ 8 w 145"/>
                <a:gd name="T3" fmla="*/ 136 h 317"/>
                <a:gd name="T4" fmla="*/ 99 w 145"/>
                <a:gd name="T5" fmla="*/ 272 h 317"/>
                <a:gd name="T6" fmla="*/ 54 w 145"/>
                <a:gd name="T7" fmla="*/ 317 h 317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45"/>
                <a:gd name="T13" fmla="*/ 0 h 317"/>
                <a:gd name="T14" fmla="*/ 145 w 145"/>
                <a:gd name="T15" fmla="*/ 317 h 317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45" h="317">
                  <a:moveTo>
                    <a:pt x="145" y="0"/>
                  </a:moveTo>
                  <a:cubicBezTo>
                    <a:pt x="80" y="45"/>
                    <a:pt x="16" y="91"/>
                    <a:pt x="8" y="136"/>
                  </a:cubicBezTo>
                  <a:cubicBezTo>
                    <a:pt x="0" y="181"/>
                    <a:pt x="91" y="242"/>
                    <a:pt x="99" y="272"/>
                  </a:cubicBezTo>
                  <a:cubicBezTo>
                    <a:pt x="107" y="302"/>
                    <a:pt x="61" y="310"/>
                    <a:pt x="54" y="317"/>
                  </a:cubicBezTo>
                </a:path>
              </a:pathLst>
            </a:custGeom>
            <a:noFill/>
            <a:ln w="28575" cmpd="sng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8504" name="Freeform 36"/>
            <p:cNvSpPr>
              <a:spLocks/>
            </p:cNvSpPr>
            <p:nvPr/>
          </p:nvSpPr>
          <p:spPr bwMode="auto">
            <a:xfrm>
              <a:off x="5012" y="3294"/>
              <a:ext cx="45" cy="318"/>
            </a:xfrm>
            <a:custGeom>
              <a:avLst/>
              <a:gdLst>
                <a:gd name="T0" fmla="*/ 0 w 45"/>
                <a:gd name="T1" fmla="*/ 0 h 318"/>
                <a:gd name="T2" fmla="*/ 45 w 45"/>
                <a:gd name="T3" fmla="*/ 91 h 318"/>
                <a:gd name="T4" fmla="*/ 0 w 45"/>
                <a:gd name="T5" fmla="*/ 318 h 318"/>
                <a:gd name="T6" fmla="*/ 0 60000 65536"/>
                <a:gd name="T7" fmla="*/ 0 60000 65536"/>
                <a:gd name="T8" fmla="*/ 0 60000 65536"/>
                <a:gd name="T9" fmla="*/ 0 w 45"/>
                <a:gd name="T10" fmla="*/ 0 h 318"/>
                <a:gd name="T11" fmla="*/ 45 w 45"/>
                <a:gd name="T12" fmla="*/ 318 h 318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5" h="318">
                  <a:moveTo>
                    <a:pt x="0" y="0"/>
                  </a:moveTo>
                  <a:cubicBezTo>
                    <a:pt x="22" y="19"/>
                    <a:pt x="45" y="38"/>
                    <a:pt x="45" y="91"/>
                  </a:cubicBezTo>
                  <a:cubicBezTo>
                    <a:pt x="45" y="144"/>
                    <a:pt x="22" y="231"/>
                    <a:pt x="0" y="318"/>
                  </a:cubicBezTo>
                </a:path>
              </a:pathLst>
            </a:custGeom>
            <a:noFill/>
            <a:ln w="38100" cmpd="sng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8505" name="Freeform 37"/>
            <p:cNvSpPr>
              <a:spLocks/>
            </p:cNvSpPr>
            <p:nvPr/>
          </p:nvSpPr>
          <p:spPr bwMode="auto">
            <a:xfrm>
              <a:off x="4740" y="3316"/>
              <a:ext cx="317" cy="174"/>
            </a:xfrm>
            <a:custGeom>
              <a:avLst/>
              <a:gdLst>
                <a:gd name="T0" fmla="*/ 317 w 317"/>
                <a:gd name="T1" fmla="*/ 23 h 174"/>
                <a:gd name="T2" fmla="*/ 227 w 317"/>
                <a:gd name="T3" fmla="*/ 114 h 174"/>
                <a:gd name="T4" fmla="*/ 181 w 317"/>
                <a:gd name="T5" fmla="*/ 159 h 174"/>
                <a:gd name="T6" fmla="*/ 90 w 317"/>
                <a:gd name="T7" fmla="*/ 23 h 174"/>
                <a:gd name="T8" fmla="*/ 0 w 317"/>
                <a:gd name="T9" fmla="*/ 23 h 17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17"/>
                <a:gd name="T16" fmla="*/ 0 h 174"/>
                <a:gd name="T17" fmla="*/ 317 w 317"/>
                <a:gd name="T18" fmla="*/ 174 h 17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17" h="174">
                  <a:moveTo>
                    <a:pt x="317" y="23"/>
                  </a:moveTo>
                  <a:cubicBezTo>
                    <a:pt x="283" y="57"/>
                    <a:pt x="250" y="91"/>
                    <a:pt x="227" y="114"/>
                  </a:cubicBezTo>
                  <a:cubicBezTo>
                    <a:pt x="204" y="137"/>
                    <a:pt x="204" y="174"/>
                    <a:pt x="181" y="159"/>
                  </a:cubicBezTo>
                  <a:cubicBezTo>
                    <a:pt x="158" y="144"/>
                    <a:pt x="120" y="46"/>
                    <a:pt x="90" y="23"/>
                  </a:cubicBezTo>
                  <a:cubicBezTo>
                    <a:pt x="60" y="0"/>
                    <a:pt x="30" y="11"/>
                    <a:pt x="0" y="23"/>
                  </a:cubicBezTo>
                </a:path>
              </a:pathLst>
            </a:custGeom>
            <a:noFill/>
            <a:ln w="28575" cmpd="sng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8455" name="Oval 39"/>
          <p:cNvSpPr>
            <a:spLocks noChangeArrowheads="1"/>
          </p:cNvSpPr>
          <p:nvPr/>
        </p:nvSpPr>
        <p:spPr bwMode="auto">
          <a:xfrm>
            <a:off x="6877050" y="3860800"/>
            <a:ext cx="215900" cy="215900"/>
          </a:xfrm>
          <a:prstGeom prst="ellipse">
            <a:avLst/>
          </a:prstGeom>
          <a:solidFill>
            <a:srgbClr val="DBC3C9"/>
          </a:solidFill>
          <a:ln w="9525">
            <a:round/>
            <a:headEnd/>
            <a:tailEnd/>
          </a:ln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DBC3C9"/>
            </a:extrusionClr>
          </a:sp3d>
        </p:spPr>
        <p:txBody>
          <a:bodyPr wrap="none" anchor="ctr">
            <a:flatTx/>
          </a:bodyPr>
          <a:lstStyle/>
          <a:p>
            <a:endParaRPr lang="cs-CZ"/>
          </a:p>
        </p:txBody>
      </p:sp>
      <p:sp>
        <p:nvSpPr>
          <p:cNvPr id="18456" name="Line 40"/>
          <p:cNvSpPr>
            <a:spLocks noChangeShapeType="1"/>
          </p:cNvSpPr>
          <p:nvPr/>
        </p:nvSpPr>
        <p:spPr bwMode="auto">
          <a:xfrm>
            <a:off x="6372225" y="4365625"/>
            <a:ext cx="2087563" cy="0"/>
          </a:xfrm>
          <a:prstGeom prst="line">
            <a:avLst/>
          </a:prstGeom>
          <a:noFill/>
          <a:ln w="57150">
            <a:solidFill>
              <a:srgbClr val="76465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57" name="AutoShape 41"/>
          <p:cNvSpPr>
            <a:spLocks noChangeArrowheads="1"/>
          </p:cNvSpPr>
          <p:nvPr/>
        </p:nvSpPr>
        <p:spPr bwMode="auto">
          <a:xfrm flipH="1">
            <a:off x="6732588" y="3284538"/>
            <a:ext cx="792162" cy="360362"/>
          </a:xfrm>
          <a:prstGeom prst="curvedDownArrow">
            <a:avLst>
              <a:gd name="adj1" fmla="val 43965"/>
              <a:gd name="adj2" fmla="val 87930"/>
              <a:gd name="adj3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58" name="Line 42"/>
          <p:cNvSpPr>
            <a:spLocks noChangeShapeType="1"/>
          </p:cNvSpPr>
          <p:nvPr/>
        </p:nvSpPr>
        <p:spPr bwMode="auto">
          <a:xfrm>
            <a:off x="4356100" y="4365625"/>
            <a:ext cx="1800225" cy="0"/>
          </a:xfrm>
          <a:prstGeom prst="line">
            <a:avLst/>
          </a:prstGeom>
          <a:noFill/>
          <a:ln w="57150">
            <a:solidFill>
              <a:srgbClr val="76465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59" name="Text Box 43"/>
          <p:cNvSpPr txBox="1">
            <a:spLocks noChangeArrowheads="1"/>
          </p:cNvSpPr>
          <p:nvPr/>
        </p:nvSpPr>
        <p:spPr bwMode="auto">
          <a:xfrm>
            <a:off x="447675" y="4435475"/>
            <a:ext cx="1603375" cy="66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Skladování:</a:t>
            </a:r>
          </a:p>
          <a:p>
            <a:r>
              <a:rPr lang="cs-CZ" sz="1200"/>
              <a:t>Buben na stojato, zaklínovat čelo</a:t>
            </a:r>
          </a:p>
        </p:txBody>
      </p:sp>
      <p:sp>
        <p:nvSpPr>
          <p:cNvPr id="18460" name="Text Box 44"/>
          <p:cNvSpPr txBox="1">
            <a:spLocks noChangeArrowheads="1"/>
          </p:cNvSpPr>
          <p:nvPr/>
        </p:nvSpPr>
        <p:spPr bwMode="auto">
          <a:xfrm>
            <a:off x="2103438" y="4435475"/>
            <a:ext cx="2108200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Bubny lze stavět na sebe pouze pokud jsou zabezpečeny proti sesunutí</a:t>
            </a:r>
          </a:p>
        </p:txBody>
      </p:sp>
      <p:sp>
        <p:nvSpPr>
          <p:cNvPr id="18461" name="Text Box 45"/>
          <p:cNvSpPr txBox="1">
            <a:spLocks noChangeArrowheads="1"/>
          </p:cNvSpPr>
          <p:nvPr/>
        </p:nvSpPr>
        <p:spPr bwMode="auto">
          <a:xfrm>
            <a:off x="4264025" y="4460875"/>
            <a:ext cx="1944688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/>
              <a:t>Nepokládat bubny na plocho</a:t>
            </a:r>
          </a:p>
        </p:txBody>
      </p:sp>
      <p:sp>
        <p:nvSpPr>
          <p:cNvPr id="18462" name="Text Box 46"/>
          <p:cNvSpPr txBox="1">
            <a:spLocks noChangeArrowheads="1"/>
          </p:cNvSpPr>
          <p:nvPr/>
        </p:nvSpPr>
        <p:spPr bwMode="auto">
          <a:xfrm>
            <a:off x="6372225" y="4437063"/>
            <a:ext cx="2324100" cy="487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Přeprava:</a:t>
            </a:r>
            <a:r>
              <a:rPr lang="cs-CZ" sz="1200"/>
              <a:t> buben valit v přímém směru</a:t>
            </a:r>
            <a:endParaRPr lang="cs-CZ" b="1"/>
          </a:p>
        </p:txBody>
      </p:sp>
      <p:grpSp>
        <p:nvGrpSpPr>
          <p:cNvPr id="18463" name="Group 62"/>
          <p:cNvGrpSpPr>
            <a:grpSpLocks/>
          </p:cNvGrpSpPr>
          <p:nvPr/>
        </p:nvGrpSpPr>
        <p:grpSpPr bwMode="auto">
          <a:xfrm>
            <a:off x="539750" y="5229225"/>
            <a:ext cx="1655763" cy="1081088"/>
            <a:chOff x="476" y="3067"/>
            <a:chExt cx="1293" cy="939"/>
          </a:xfrm>
        </p:grpSpPr>
        <p:sp>
          <p:nvSpPr>
            <p:cNvPr id="18486" name="Oval 47"/>
            <p:cNvSpPr>
              <a:spLocks noChangeArrowheads="1"/>
            </p:cNvSpPr>
            <p:nvPr/>
          </p:nvSpPr>
          <p:spPr bwMode="auto">
            <a:xfrm>
              <a:off x="476" y="3748"/>
              <a:ext cx="227" cy="22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487" name="Oval 48"/>
            <p:cNvSpPr>
              <a:spLocks noChangeArrowheads="1"/>
            </p:cNvSpPr>
            <p:nvPr/>
          </p:nvSpPr>
          <p:spPr bwMode="auto">
            <a:xfrm>
              <a:off x="975" y="3657"/>
              <a:ext cx="363" cy="34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488" name="Line 49"/>
            <p:cNvSpPr>
              <a:spLocks noChangeShapeType="1"/>
            </p:cNvSpPr>
            <p:nvPr/>
          </p:nvSpPr>
          <p:spPr bwMode="auto">
            <a:xfrm>
              <a:off x="476" y="3702"/>
              <a:ext cx="22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8489" name="Line 50"/>
            <p:cNvSpPr>
              <a:spLocks noChangeShapeType="1"/>
            </p:cNvSpPr>
            <p:nvPr/>
          </p:nvSpPr>
          <p:spPr bwMode="auto">
            <a:xfrm>
              <a:off x="703" y="3702"/>
              <a:ext cx="91" cy="22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8490" name="Line 51"/>
            <p:cNvSpPr>
              <a:spLocks noChangeShapeType="1"/>
            </p:cNvSpPr>
            <p:nvPr/>
          </p:nvSpPr>
          <p:spPr bwMode="auto">
            <a:xfrm>
              <a:off x="793" y="3929"/>
              <a:ext cx="22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8491" name="Line 52"/>
            <p:cNvSpPr>
              <a:spLocks noChangeShapeType="1"/>
            </p:cNvSpPr>
            <p:nvPr/>
          </p:nvSpPr>
          <p:spPr bwMode="auto">
            <a:xfrm>
              <a:off x="1247" y="3203"/>
              <a:ext cx="272" cy="77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8492" name="Line 53"/>
            <p:cNvSpPr>
              <a:spLocks noChangeShapeType="1"/>
            </p:cNvSpPr>
            <p:nvPr/>
          </p:nvSpPr>
          <p:spPr bwMode="auto">
            <a:xfrm flipV="1">
              <a:off x="1519" y="3884"/>
              <a:ext cx="227" cy="9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8493" name="Line 54"/>
            <p:cNvSpPr>
              <a:spLocks noChangeShapeType="1"/>
            </p:cNvSpPr>
            <p:nvPr/>
          </p:nvSpPr>
          <p:spPr bwMode="auto">
            <a:xfrm flipV="1">
              <a:off x="476" y="3566"/>
              <a:ext cx="0" cy="1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8494" name="Line 55"/>
            <p:cNvSpPr>
              <a:spLocks noChangeShapeType="1"/>
            </p:cNvSpPr>
            <p:nvPr/>
          </p:nvSpPr>
          <p:spPr bwMode="auto">
            <a:xfrm>
              <a:off x="476" y="3566"/>
              <a:ext cx="27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8495" name="Line 56"/>
            <p:cNvSpPr>
              <a:spLocks noChangeShapeType="1"/>
            </p:cNvSpPr>
            <p:nvPr/>
          </p:nvSpPr>
          <p:spPr bwMode="auto">
            <a:xfrm flipV="1">
              <a:off x="748" y="3067"/>
              <a:ext cx="136" cy="49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8496" name="Line 57"/>
            <p:cNvSpPr>
              <a:spLocks noChangeShapeType="1"/>
            </p:cNvSpPr>
            <p:nvPr/>
          </p:nvSpPr>
          <p:spPr bwMode="auto">
            <a:xfrm>
              <a:off x="884" y="3067"/>
              <a:ext cx="27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8497" name="Line 58"/>
            <p:cNvSpPr>
              <a:spLocks noChangeShapeType="1"/>
            </p:cNvSpPr>
            <p:nvPr/>
          </p:nvSpPr>
          <p:spPr bwMode="auto">
            <a:xfrm>
              <a:off x="1156" y="3067"/>
              <a:ext cx="227" cy="77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8498" name="Line 59"/>
            <p:cNvSpPr>
              <a:spLocks noChangeShapeType="1"/>
            </p:cNvSpPr>
            <p:nvPr/>
          </p:nvSpPr>
          <p:spPr bwMode="auto">
            <a:xfrm flipH="1">
              <a:off x="839" y="3067"/>
              <a:ext cx="91" cy="54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8499" name="Line 60"/>
            <p:cNvSpPr>
              <a:spLocks noChangeShapeType="1"/>
            </p:cNvSpPr>
            <p:nvPr/>
          </p:nvSpPr>
          <p:spPr bwMode="auto">
            <a:xfrm>
              <a:off x="839" y="3612"/>
              <a:ext cx="27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8500" name="AutoShape 61"/>
            <p:cNvSpPr>
              <a:spLocks noChangeArrowheads="1"/>
            </p:cNvSpPr>
            <p:nvPr/>
          </p:nvSpPr>
          <p:spPr bwMode="auto">
            <a:xfrm rot="4229309">
              <a:off x="1270" y="3342"/>
              <a:ext cx="635" cy="363"/>
            </a:xfrm>
            <a:prstGeom prst="can">
              <a:avLst>
                <a:gd name="adj" fmla="val 25000"/>
              </a:avLst>
            </a:prstGeom>
            <a:solidFill>
              <a:srgbClr val="A8FCA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8464" name="Text Box 63"/>
          <p:cNvSpPr txBox="1">
            <a:spLocks noChangeArrowheads="1"/>
          </p:cNvSpPr>
          <p:nvPr/>
        </p:nvSpPr>
        <p:spPr bwMode="auto">
          <a:xfrm>
            <a:off x="2339975" y="5516563"/>
            <a:ext cx="1819275" cy="639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Bubny smí být zdvíhány jen jeřábem nebo zdvihovým vozíkem.</a:t>
            </a:r>
          </a:p>
        </p:txBody>
      </p:sp>
      <p:grpSp>
        <p:nvGrpSpPr>
          <p:cNvPr id="18465" name="Group 75"/>
          <p:cNvGrpSpPr>
            <a:grpSpLocks/>
          </p:cNvGrpSpPr>
          <p:nvPr/>
        </p:nvGrpSpPr>
        <p:grpSpPr bwMode="auto">
          <a:xfrm>
            <a:off x="4211638" y="5013325"/>
            <a:ext cx="361950" cy="1296988"/>
            <a:chOff x="2743" y="2931"/>
            <a:chExt cx="273" cy="1089"/>
          </a:xfrm>
        </p:grpSpPr>
        <p:sp>
          <p:nvSpPr>
            <p:cNvPr id="18475" name="AutoShape 64"/>
            <p:cNvSpPr>
              <a:spLocks noChangeArrowheads="1"/>
            </p:cNvSpPr>
            <p:nvPr/>
          </p:nvSpPr>
          <p:spPr bwMode="auto">
            <a:xfrm rot="5400000">
              <a:off x="2562" y="3567"/>
              <a:ext cx="635" cy="272"/>
            </a:xfrm>
            <a:prstGeom prst="can">
              <a:avLst>
                <a:gd name="adj" fmla="val 25000"/>
              </a:avLst>
            </a:prstGeom>
            <a:solidFill>
              <a:srgbClr val="A8FCA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476" name="Line 65"/>
            <p:cNvSpPr>
              <a:spLocks noChangeShapeType="1"/>
            </p:cNvSpPr>
            <p:nvPr/>
          </p:nvSpPr>
          <p:spPr bwMode="auto">
            <a:xfrm>
              <a:off x="2743" y="3250"/>
              <a:ext cx="0" cy="27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8477" name="Line 66"/>
            <p:cNvSpPr>
              <a:spLocks noChangeShapeType="1"/>
            </p:cNvSpPr>
            <p:nvPr/>
          </p:nvSpPr>
          <p:spPr bwMode="auto">
            <a:xfrm>
              <a:off x="2971" y="3249"/>
              <a:ext cx="1" cy="45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8478" name="Line 67"/>
            <p:cNvSpPr>
              <a:spLocks noChangeShapeType="1"/>
            </p:cNvSpPr>
            <p:nvPr/>
          </p:nvSpPr>
          <p:spPr bwMode="auto">
            <a:xfrm>
              <a:off x="2743" y="3250"/>
              <a:ext cx="22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8479" name="Line 68"/>
            <p:cNvSpPr>
              <a:spLocks noChangeShapeType="1"/>
            </p:cNvSpPr>
            <p:nvPr/>
          </p:nvSpPr>
          <p:spPr bwMode="auto">
            <a:xfrm flipV="1">
              <a:off x="2743" y="3113"/>
              <a:ext cx="92" cy="13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8480" name="Line 69"/>
            <p:cNvSpPr>
              <a:spLocks noChangeShapeType="1"/>
            </p:cNvSpPr>
            <p:nvPr/>
          </p:nvSpPr>
          <p:spPr bwMode="auto">
            <a:xfrm>
              <a:off x="2880" y="3113"/>
              <a:ext cx="90" cy="13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8481" name="Group 74"/>
            <p:cNvGrpSpPr>
              <a:grpSpLocks/>
            </p:cNvGrpSpPr>
            <p:nvPr/>
          </p:nvGrpSpPr>
          <p:grpSpPr bwMode="auto">
            <a:xfrm>
              <a:off x="2789" y="2931"/>
              <a:ext cx="91" cy="228"/>
              <a:chOff x="3787" y="3339"/>
              <a:chExt cx="91" cy="228"/>
            </a:xfrm>
          </p:grpSpPr>
          <p:grpSp>
            <p:nvGrpSpPr>
              <p:cNvPr id="18482" name="Group 72"/>
              <p:cNvGrpSpPr>
                <a:grpSpLocks/>
              </p:cNvGrpSpPr>
              <p:nvPr/>
            </p:nvGrpSpPr>
            <p:grpSpPr bwMode="auto">
              <a:xfrm>
                <a:off x="3787" y="3475"/>
                <a:ext cx="91" cy="92"/>
                <a:chOff x="3787" y="3475"/>
                <a:chExt cx="91" cy="92"/>
              </a:xfrm>
            </p:grpSpPr>
            <p:sp>
              <p:nvSpPr>
                <p:cNvPr id="18484" name="Arc 70"/>
                <p:cNvSpPr>
                  <a:spLocks/>
                </p:cNvSpPr>
                <p:nvPr/>
              </p:nvSpPr>
              <p:spPr bwMode="auto">
                <a:xfrm flipV="1">
                  <a:off x="3833" y="3475"/>
                  <a:ext cx="45" cy="91"/>
                </a:xfrm>
                <a:custGeom>
                  <a:avLst/>
                  <a:gdLst>
                    <a:gd name="T0" fmla="*/ 0 w 21600"/>
                    <a:gd name="T1" fmla="*/ 0 h 21600"/>
                    <a:gd name="T2" fmla="*/ 45 w 21600"/>
                    <a:gd name="T3" fmla="*/ 91 h 21600"/>
                    <a:gd name="T4" fmla="*/ 0 w 21600"/>
                    <a:gd name="T5" fmla="*/ 91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8485" name="Arc 71"/>
                <p:cNvSpPr>
                  <a:spLocks/>
                </p:cNvSpPr>
                <p:nvPr/>
              </p:nvSpPr>
              <p:spPr bwMode="auto">
                <a:xfrm flipH="1" flipV="1">
                  <a:off x="3787" y="3521"/>
                  <a:ext cx="46" cy="46"/>
                </a:xfrm>
                <a:custGeom>
                  <a:avLst/>
                  <a:gdLst>
                    <a:gd name="T0" fmla="*/ 0 w 21600"/>
                    <a:gd name="T1" fmla="*/ 0 h 21600"/>
                    <a:gd name="T2" fmla="*/ 46 w 21600"/>
                    <a:gd name="T3" fmla="*/ 46 h 21600"/>
                    <a:gd name="T4" fmla="*/ 0 w 21600"/>
                    <a:gd name="T5" fmla="*/ 46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sp>
            <p:nvSpPr>
              <p:cNvPr id="18483" name="Freeform 73"/>
              <p:cNvSpPr>
                <a:spLocks/>
              </p:cNvSpPr>
              <p:nvPr/>
            </p:nvSpPr>
            <p:spPr bwMode="auto">
              <a:xfrm>
                <a:off x="3826" y="3339"/>
                <a:ext cx="52" cy="136"/>
              </a:xfrm>
              <a:custGeom>
                <a:avLst/>
                <a:gdLst>
                  <a:gd name="T0" fmla="*/ 52 w 52"/>
                  <a:gd name="T1" fmla="*/ 136 h 136"/>
                  <a:gd name="T2" fmla="*/ 7 w 52"/>
                  <a:gd name="T3" fmla="*/ 91 h 136"/>
                  <a:gd name="T4" fmla="*/ 7 w 52"/>
                  <a:gd name="T5" fmla="*/ 0 h 136"/>
                  <a:gd name="T6" fmla="*/ 0 60000 65536"/>
                  <a:gd name="T7" fmla="*/ 0 60000 65536"/>
                  <a:gd name="T8" fmla="*/ 0 60000 65536"/>
                  <a:gd name="T9" fmla="*/ 0 w 52"/>
                  <a:gd name="T10" fmla="*/ 0 h 136"/>
                  <a:gd name="T11" fmla="*/ 52 w 52"/>
                  <a:gd name="T12" fmla="*/ 136 h 1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52" h="136">
                    <a:moveTo>
                      <a:pt x="52" y="136"/>
                    </a:moveTo>
                    <a:cubicBezTo>
                      <a:pt x="33" y="125"/>
                      <a:pt x="14" y="114"/>
                      <a:pt x="7" y="91"/>
                    </a:cubicBezTo>
                    <a:cubicBezTo>
                      <a:pt x="0" y="68"/>
                      <a:pt x="3" y="34"/>
                      <a:pt x="7" y="0"/>
                    </a:cubicBezTo>
                  </a:path>
                </a:pathLst>
              </a:custGeom>
              <a:noFill/>
              <a:ln w="28575" cmpd="sng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18466" name="Text Box 76"/>
          <p:cNvSpPr txBox="1">
            <a:spLocks noChangeArrowheads="1"/>
          </p:cNvSpPr>
          <p:nvPr/>
        </p:nvSpPr>
        <p:spPr bwMode="auto">
          <a:xfrm>
            <a:off x="4911725" y="5011738"/>
            <a:ext cx="16732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/>
              <a:t>Odvíjení: </a:t>
            </a:r>
            <a:r>
              <a:rPr lang="cs-CZ" sz="1200"/>
              <a:t>vždy horem</a:t>
            </a:r>
            <a:endParaRPr lang="cs-CZ" b="1"/>
          </a:p>
        </p:txBody>
      </p:sp>
      <p:sp>
        <p:nvSpPr>
          <p:cNvPr id="18467" name="Oval 77"/>
          <p:cNvSpPr>
            <a:spLocks noChangeArrowheads="1"/>
          </p:cNvSpPr>
          <p:nvPr/>
        </p:nvSpPr>
        <p:spPr bwMode="auto">
          <a:xfrm>
            <a:off x="5435600" y="5373688"/>
            <a:ext cx="863600" cy="865187"/>
          </a:xfrm>
          <a:prstGeom prst="ellipse">
            <a:avLst/>
          </a:prstGeom>
          <a:solidFill>
            <a:srgbClr val="A8FCA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68" name="Oval 78"/>
          <p:cNvSpPr>
            <a:spLocks noChangeArrowheads="1"/>
          </p:cNvSpPr>
          <p:nvPr/>
        </p:nvSpPr>
        <p:spPr bwMode="auto">
          <a:xfrm>
            <a:off x="5795963" y="5734050"/>
            <a:ext cx="144462" cy="142875"/>
          </a:xfrm>
          <a:prstGeom prst="ellipse">
            <a:avLst/>
          </a:prstGeom>
          <a:solidFill>
            <a:srgbClr val="DBC3C9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69" name="Line 79"/>
          <p:cNvSpPr>
            <a:spLocks noChangeShapeType="1"/>
          </p:cNvSpPr>
          <p:nvPr/>
        </p:nvSpPr>
        <p:spPr bwMode="auto">
          <a:xfrm flipH="1">
            <a:off x="5651500" y="5805488"/>
            <a:ext cx="144463" cy="6477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70" name="Line 81"/>
          <p:cNvSpPr>
            <a:spLocks noChangeShapeType="1"/>
          </p:cNvSpPr>
          <p:nvPr/>
        </p:nvSpPr>
        <p:spPr bwMode="auto">
          <a:xfrm>
            <a:off x="5940425" y="5805488"/>
            <a:ext cx="215900" cy="6477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71" name="Line 82"/>
          <p:cNvSpPr>
            <a:spLocks noChangeShapeType="1"/>
          </p:cNvSpPr>
          <p:nvPr/>
        </p:nvSpPr>
        <p:spPr bwMode="auto">
          <a:xfrm>
            <a:off x="6156325" y="5518150"/>
            <a:ext cx="1152525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8472" name="Text Box 83"/>
          <p:cNvSpPr txBox="1">
            <a:spLocks noChangeArrowheads="1"/>
          </p:cNvSpPr>
          <p:nvPr/>
        </p:nvSpPr>
        <p:spPr bwMode="auto">
          <a:xfrm>
            <a:off x="3903663" y="2347913"/>
            <a:ext cx="230028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/>
              <a:t>DŘEVĚNÉ nebo KOVOVÉ</a:t>
            </a:r>
          </a:p>
        </p:txBody>
      </p:sp>
      <p:sp>
        <p:nvSpPr>
          <p:cNvPr id="73" name="Obdélník 72"/>
          <p:cNvSpPr/>
          <p:nvPr/>
        </p:nvSpPr>
        <p:spPr>
          <a:xfrm>
            <a:off x="395288" y="836613"/>
            <a:ext cx="8353425" cy="1439862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342900" indent="-342900">
              <a:buFont typeface="Arial" charset="0"/>
              <a:buAutoNum type="arabicPeriod"/>
            </a:pPr>
            <a:r>
              <a:rPr lang="cs-CZ" sz="1600">
                <a:solidFill>
                  <a:schemeClr val="tx1"/>
                </a:solidFill>
                <a:cs typeface="Arial" charset="0"/>
              </a:rPr>
              <a:t>V pracovním listu máte tabulku s deseti očíslovanými řádky. Vyplňte, pokud možno, všechny řádky způsoby a místy, kam lze klást kabely</a:t>
            </a:r>
          </a:p>
          <a:p>
            <a:pPr marL="342900" indent="-342900">
              <a:buFont typeface="Arial" charset="0"/>
              <a:buAutoNum type="arabicPeriod"/>
            </a:pPr>
            <a:r>
              <a:rPr lang="cs-CZ" sz="1600">
                <a:solidFill>
                  <a:schemeClr val="tx1"/>
                </a:solidFill>
                <a:cs typeface="Arial" charset="0"/>
              </a:rPr>
              <a:t>Pokud hrozí mechanické namáhání, musíme kabel chránit – napište, jak</a:t>
            </a:r>
          </a:p>
          <a:p>
            <a:pPr marL="342900" indent="-342900">
              <a:buFont typeface="Arial" charset="0"/>
              <a:buAutoNum type="arabicPeriod"/>
            </a:pPr>
            <a:r>
              <a:rPr lang="cs-CZ" sz="1600">
                <a:solidFill>
                  <a:schemeClr val="tx1"/>
                </a:solidFill>
                <a:cs typeface="Arial" charset="0"/>
              </a:rPr>
              <a:t>Do jaké výše je nutno chránit kabel, který přechází z kabelového vedení na venkovní vedení?</a:t>
            </a:r>
          </a:p>
        </p:txBody>
      </p:sp>
      <p:sp>
        <p:nvSpPr>
          <p:cNvPr id="74" name="Tlačítko akce: Dopředu nebo Další 73">
            <a:hlinkClick r:id="" action="ppaction://hlinkshowjump?jump=nextslide" highlightClick="1"/>
          </p:cNvPr>
          <p:cNvSpPr/>
          <p:nvPr/>
        </p:nvSpPr>
        <p:spPr>
          <a:xfrm>
            <a:off x="320675" y="6018213"/>
            <a:ext cx="346075" cy="284162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42"/>
          <p:cNvSpPr>
            <a:spLocks noChangeArrowheads="1"/>
          </p:cNvSpPr>
          <p:nvPr/>
        </p:nvSpPr>
        <p:spPr bwMode="auto">
          <a:xfrm>
            <a:off x="5292725" y="4149725"/>
            <a:ext cx="936625" cy="215900"/>
          </a:xfrm>
          <a:prstGeom prst="rect">
            <a:avLst/>
          </a:prstGeom>
          <a:solidFill>
            <a:srgbClr val="EDF9A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58" name="Rectangle 41"/>
          <p:cNvSpPr>
            <a:spLocks noChangeArrowheads="1"/>
          </p:cNvSpPr>
          <p:nvPr/>
        </p:nvSpPr>
        <p:spPr bwMode="auto">
          <a:xfrm>
            <a:off x="5292725" y="4365625"/>
            <a:ext cx="936625" cy="215900"/>
          </a:xfrm>
          <a:prstGeom prst="rect">
            <a:avLst/>
          </a:prstGeom>
          <a:solidFill>
            <a:srgbClr val="EDF9A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59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417512"/>
          </a:xfrm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z="2400" smtClean="0"/>
              <a:t>Pokládka a tažení kabelu</a:t>
            </a:r>
          </a:p>
        </p:txBody>
      </p:sp>
      <p:sp>
        <p:nvSpPr>
          <p:cNvPr id="19460" name="Text Box 5"/>
          <p:cNvSpPr txBox="1">
            <a:spLocks noChangeArrowheads="1"/>
          </p:cNvSpPr>
          <p:nvPr/>
        </p:nvSpPr>
        <p:spPr bwMode="auto">
          <a:xfrm>
            <a:off x="376238" y="835025"/>
            <a:ext cx="8372475" cy="2006600"/>
          </a:xfrm>
          <a:prstGeom prst="rect">
            <a:avLst/>
          </a:prstGeom>
          <a:solidFill>
            <a:srgbClr val="EDF9A5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 b="1"/>
              <a:t>Kladení kabelů do kabelových kanálů</a:t>
            </a:r>
            <a:r>
              <a:rPr lang="cs-CZ"/>
              <a:t> – na kabelové lávky (</a:t>
            </a:r>
            <a:r>
              <a:rPr lang="cs-CZ" b="1"/>
              <a:t>pevně</a:t>
            </a:r>
            <a:r>
              <a:rPr lang="cs-CZ"/>
              <a:t>) nebo do žlabů (</a:t>
            </a:r>
            <a:r>
              <a:rPr lang="cs-CZ" b="1"/>
              <a:t>volně</a:t>
            </a:r>
            <a:r>
              <a:rPr lang="cs-CZ"/>
              <a:t>), na háky (</a:t>
            </a:r>
            <a:r>
              <a:rPr lang="cs-CZ" b="1"/>
              <a:t>ve svazcích</a:t>
            </a:r>
            <a:r>
              <a:rPr lang="cs-CZ"/>
              <a:t>) nebo rošty. Silové, </a:t>
            </a:r>
            <a:r>
              <a:rPr lang="cs-CZ" b="1"/>
              <a:t>trvale zatížené kabely se kladou v jedné vrstvě.</a:t>
            </a:r>
          </a:p>
          <a:p>
            <a:pPr>
              <a:buFontTx/>
              <a:buChar char="•"/>
            </a:pPr>
            <a:r>
              <a:rPr lang="cs-CZ" b="1"/>
              <a:t>Kladení kabelu do výkopu </a:t>
            </a:r>
            <a:r>
              <a:rPr lang="cs-CZ"/>
              <a:t>– buben se pomocí zvedáků vodorovně usadí aby jej bylo možné brzdit. Kabel se pokládá do vypískovaného výkopu ručně nebo pomocí zatahovače, v rozích si lze pomáhat kladkami. Při kladení kabelu ve svahu nelze kabel položit přímočaře po spádnici (soudržnost zeminy, déšť). Trasa se vede v obloucích.</a:t>
            </a:r>
          </a:p>
          <a:p>
            <a:pPr>
              <a:buFontTx/>
              <a:buChar char="•"/>
            </a:pPr>
            <a:r>
              <a:rPr lang="cs-CZ" b="1"/>
              <a:t>Kladení kabelu v budovách přímo na podklad</a:t>
            </a:r>
            <a:r>
              <a:rPr lang="cs-CZ"/>
              <a:t> – kabely se upevňují vhodnými kovovými nebo izolačními příchytkami, v místnostech mokrých, s chemickým působením, apod. se užívají distanční příchytky.</a:t>
            </a:r>
          </a:p>
          <a:p>
            <a:pPr>
              <a:buFontTx/>
              <a:buChar char="•"/>
            </a:pPr>
            <a:r>
              <a:rPr lang="cs-CZ" b="1"/>
              <a:t>Kladení kabelů v troubách </a:t>
            </a:r>
            <a:r>
              <a:rPr lang="cs-CZ"/>
              <a:t>– do jedné trouby je možné uložit i více kabelů za předpokladu, že se jejich zatížitelnost sníží dle ČSN 33 2000-5-523</a:t>
            </a:r>
            <a:endParaRPr lang="cs-CZ" b="1"/>
          </a:p>
        </p:txBody>
      </p:sp>
      <p:sp>
        <p:nvSpPr>
          <p:cNvPr id="19461" name="Rectangle 6"/>
          <p:cNvSpPr>
            <a:spLocks noChangeArrowheads="1"/>
          </p:cNvSpPr>
          <p:nvPr/>
        </p:nvSpPr>
        <p:spPr bwMode="auto">
          <a:xfrm>
            <a:off x="754063" y="2997200"/>
            <a:ext cx="1657350" cy="1511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62" name="Rectangle 8"/>
          <p:cNvSpPr>
            <a:spLocks noChangeArrowheads="1"/>
          </p:cNvSpPr>
          <p:nvPr/>
        </p:nvSpPr>
        <p:spPr bwMode="auto">
          <a:xfrm>
            <a:off x="827088" y="3644900"/>
            <a:ext cx="1511300" cy="431800"/>
          </a:xfrm>
          <a:prstGeom prst="rect">
            <a:avLst/>
          </a:prstGeom>
          <a:solidFill>
            <a:srgbClr val="DBC3C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63" name="Oval 9"/>
          <p:cNvSpPr>
            <a:spLocks noChangeArrowheads="1"/>
          </p:cNvSpPr>
          <p:nvPr/>
        </p:nvSpPr>
        <p:spPr bwMode="auto">
          <a:xfrm>
            <a:off x="898525" y="3716338"/>
            <a:ext cx="287338" cy="287337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64" name="Oval 10"/>
          <p:cNvSpPr>
            <a:spLocks noChangeArrowheads="1"/>
          </p:cNvSpPr>
          <p:nvPr/>
        </p:nvSpPr>
        <p:spPr bwMode="auto">
          <a:xfrm>
            <a:off x="1258888" y="3716338"/>
            <a:ext cx="287337" cy="287337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65" name="Oval 11"/>
          <p:cNvSpPr>
            <a:spLocks noChangeArrowheads="1"/>
          </p:cNvSpPr>
          <p:nvPr/>
        </p:nvSpPr>
        <p:spPr bwMode="auto">
          <a:xfrm>
            <a:off x="1619250" y="3716338"/>
            <a:ext cx="287338" cy="287337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66" name="Oval 12"/>
          <p:cNvSpPr>
            <a:spLocks noChangeArrowheads="1"/>
          </p:cNvSpPr>
          <p:nvPr/>
        </p:nvSpPr>
        <p:spPr bwMode="auto">
          <a:xfrm>
            <a:off x="1979613" y="3716338"/>
            <a:ext cx="287337" cy="287337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67" name="Rectangle 13"/>
          <p:cNvSpPr>
            <a:spLocks noChangeArrowheads="1"/>
          </p:cNvSpPr>
          <p:nvPr/>
        </p:nvSpPr>
        <p:spPr bwMode="auto">
          <a:xfrm>
            <a:off x="827088" y="4076700"/>
            <a:ext cx="1511300" cy="431800"/>
          </a:xfrm>
          <a:prstGeom prst="rect">
            <a:avLst/>
          </a:prstGeom>
          <a:solidFill>
            <a:srgbClr val="DBC3C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68" name="Oval 14"/>
          <p:cNvSpPr>
            <a:spLocks noChangeArrowheads="1"/>
          </p:cNvSpPr>
          <p:nvPr/>
        </p:nvSpPr>
        <p:spPr bwMode="auto">
          <a:xfrm>
            <a:off x="898525" y="4148138"/>
            <a:ext cx="287338" cy="287337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69" name="Oval 15"/>
          <p:cNvSpPr>
            <a:spLocks noChangeArrowheads="1"/>
          </p:cNvSpPr>
          <p:nvPr/>
        </p:nvSpPr>
        <p:spPr bwMode="auto">
          <a:xfrm>
            <a:off x="1258888" y="4148138"/>
            <a:ext cx="287337" cy="287337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70" name="Oval 16"/>
          <p:cNvSpPr>
            <a:spLocks noChangeArrowheads="1"/>
          </p:cNvSpPr>
          <p:nvPr/>
        </p:nvSpPr>
        <p:spPr bwMode="auto">
          <a:xfrm>
            <a:off x="1619250" y="4148138"/>
            <a:ext cx="287338" cy="287337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71" name="Oval 17"/>
          <p:cNvSpPr>
            <a:spLocks noChangeArrowheads="1"/>
          </p:cNvSpPr>
          <p:nvPr/>
        </p:nvSpPr>
        <p:spPr bwMode="auto">
          <a:xfrm>
            <a:off x="1979613" y="4148138"/>
            <a:ext cx="287337" cy="287337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72" name="Oval 18"/>
          <p:cNvSpPr>
            <a:spLocks noChangeArrowheads="1"/>
          </p:cNvSpPr>
          <p:nvPr/>
        </p:nvSpPr>
        <p:spPr bwMode="auto">
          <a:xfrm>
            <a:off x="969963" y="3860800"/>
            <a:ext cx="144462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73" name="Oval 19"/>
          <p:cNvSpPr>
            <a:spLocks noChangeArrowheads="1"/>
          </p:cNvSpPr>
          <p:nvPr/>
        </p:nvSpPr>
        <p:spPr bwMode="auto">
          <a:xfrm>
            <a:off x="1330325" y="3860800"/>
            <a:ext cx="144463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74" name="Oval 20"/>
          <p:cNvSpPr>
            <a:spLocks noChangeArrowheads="1"/>
          </p:cNvSpPr>
          <p:nvPr/>
        </p:nvSpPr>
        <p:spPr bwMode="auto">
          <a:xfrm>
            <a:off x="1690688" y="3860800"/>
            <a:ext cx="144462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75" name="Oval 21"/>
          <p:cNvSpPr>
            <a:spLocks noChangeArrowheads="1"/>
          </p:cNvSpPr>
          <p:nvPr/>
        </p:nvSpPr>
        <p:spPr bwMode="auto">
          <a:xfrm>
            <a:off x="2051050" y="3860800"/>
            <a:ext cx="144463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76" name="Oval 22"/>
          <p:cNvSpPr>
            <a:spLocks noChangeArrowheads="1"/>
          </p:cNvSpPr>
          <p:nvPr/>
        </p:nvSpPr>
        <p:spPr bwMode="auto">
          <a:xfrm>
            <a:off x="969963" y="4292600"/>
            <a:ext cx="144462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77" name="Oval 23"/>
          <p:cNvSpPr>
            <a:spLocks noChangeArrowheads="1"/>
          </p:cNvSpPr>
          <p:nvPr/>
        </p:nvSpPr>
        <p:spPr bwMode="auto">
          <a:xfrm>
            <a:off x="1330325" y="4292600"/>
            <a:ext cx="144463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78" name="Oval 24"/>
          <p:cNvSpPr>
            <a:spLocks noChangeArrowheads="1"/>
          </p:cNvSpPr>
          <p:nvPr/>
        </p:nvSpPr>
        <p:spPr bwMode="auto">
          <a:xfrm>
            <a:off x="1690688" y="4292600"/>
            <a:ext cx="144462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79" name="Oval 25"/>
          <p:cNvSpPr>
            <a:spLocks noChangeArrowheads="1"/>
          </p:cNvSpPr>
          <p:nvPr/>
        </p:nvSpPr>
        <p:spPr bwMode="auto">
          <a:xfrm>
            <a:off x="2051050" y="4292600"/>
            <a:ext cx="144463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80" name="Line 26"/>
          <p:cNvSpPr>
            <a:spLocks noChangeShapeType="1"/>
          </p:cNvSpPr>
          <p:nvPr/>
        </p:nvSpPr>
        <p:spPr bwMode="auto">
          <a:xfrm flipV="1">
            <a:off x="827088" y="3573463"/>
            <a:ext cx="0" cy="714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481" name="Freeform 27"/>
          <p:cNvSpPr>
            <a:spLocks/>
          </p:cNvSpPr>
          <p:nvPr/>
        </p:nvSpPr>
        <p:spPr bwMode="auto">
          <a:xfrm>
            <a:off x="827088" y="3429000"/>
            <a:ext cx="1511300" cy="144463"/>
          </a:xfrm>
          <a:custGeom>
            <a:avLst/>
            <a:gdLst>
              <a:gd name="T0" fmla="*/ 0 w 952"/>
              <a:gd name="T1" fmla="*/ 91 h 91"/>
              <a:gd name="T2" fmla="*/ 499 w 952"/>
              <a:gd name="T3" fmla="*/ 0 h 91"/>
              <a:gd name="T4" fmla="*/ 952 w 952"/>
              <a:gd name="T5" fmla="*/ 91 h 91"/>
              <a:gd name="T6" fmla="*/ 0 60000 65536"/>
              <a:gd name="T7" fmla="*/ 0 60000 65536"/>
              <a:gd name="T8" fmla="*/ 0 60000 65536"/>
              <a:gd name="T9" fmla="*/ 0 w 952"/>
              <a:gd name="T10" fmla="*/ 0 h 91"/>
              <a:gd name="T11" fmla="*/ 952 w 952"/>
              <a:gd name="T12" fmla="*/ 91 h 91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952" h="91">
                <a:moveTo>
                  <a:pt x="0" y="91"/>
                </a:moveTo>
                <a:cubicBezTo>
                  <a:pt x="170" y="45"/>
                  <a:pt x="340" y="0"/>
                  <a:pt x="499" y="0"/>
                </a:cubicBezTo>
                <a:cubicBezTo>
                  <a:pt x="658" y="0"/>
                  <a:pt x="877" y="76"/>
                  <a:pt x="952" y="91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482" name="Line 28"/>
          <p:cNvSpPr>
            <a:spLocks noChangeShapeType="1"/>
          </p:cNvSpPr>
          <p:nvPr/>
        </p:nvSpPr>
        <p:spPr bwMode="auto">
          <a:xfrm flipV="1">
            <a:off x="2338388" y="3573463"/>
            <a:ext cx="0" cy="714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483" name="Rectangle 29"/>
          <p:cNvSpPr>
            <a:spLocks noChangeArrowheads="1"/>
          </p:cNvSpPr>
          <p:nvPr/>
        </p:nvSpPr>
        <p:spPr bwMode="auto">
          <a:xfrm>
            <a:off x="466725" y="2997200"/>
            <a:ext cx="287338" cy="180022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84" name="Rectangle 30"/>
          <p:cNvSpPr>
            <a:spLocks noChangeArrowheads="1"/>
          </p:cNvSpPr>
          <p:nvPr/>
        </p:nvSpPr>
        <p:spPr bwMode="auto">
          <a:xfrm>
            <a:off x="2411413" y="2997200"/>
            <a:ext cx="215900" cy="180022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85" name="Rectangle 31"/>
          <p:cNvSpPr>
            <a:spLocks noChangeArrowheads="1"/>
          </p:cNvSpPr>
          <p:nvPr/>
        </p:nvSpPr>
        <p:spPr bwMode="auto">
          <a:xfrm>
            <a:off x="754063" y="4508500"/>
            <a:ext cx="1657350" cy="28892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86" name="AutoShape 32"/>
          <p:cNvSpPr>
            <a:spLocks/>
          </p:cNvSpPr>
          <p:nvPr/>
        </p:nvSpPr>
        <p:spPr bwMode="auto">
          <a:xfrm>
            <a:off x="2919413" y="3098800"/>
            <a:ext cx="355600" cy="257175"/>
          </a:xfrm>
          <a:prstGeom prst="borderCallout1">
            <a:avLst>
              <a:gd name="adj1" fmla="val 44444"/>
              <a:gd name="adj2" fmla="val -21431"/>
              <a:gd name="adj3" fmla="val 140125"/>
              <a:gd name="adj4" fmla="val -28794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19487" name="AutoShape 33"/>
          <p:cNvSpPr>
            <a:spLocks/>
          </p:cNvSpPr>
          <p:nvPr/>
        </p:nvSpPr>
        <p:spPr bwMode="auto">
          <a:xfrm>
            <a:off x="2914650" y="3500438"/>
            <a:ext cx="360363" cy="288925"/>
          </a:xfrm>
          <a:prstGeom prst="borderCallout1">
            <a:avLst>
              <a:gd name="adj1" fmla="val 39560"/>
              <a:gd name="adj2" fmla="val -21144"/>
              <a:gd name="adj3" fmla="val 155495"/>
              <a:gd name="adj4" fmla="val -16872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19488" name="AutoShape 34"/>
          <p:cNvSpPr>
            <a:spLocks/>
          </p:cNvSpPr>
          <p:nvPr/>
        </p:nvSpPr>
        <p:spPr bwMode="auto">
          <a:xfrm>
            <a:off x="2919413" y="3890963"/>
            <a:ext cx="355600" cy="330200"/>
          </a:xfrm>
          <a:prstGeom prst="borderCallout1">
            <a:avLst>
              <a:gd name="adj1" fmla="val 34616"/>
              <a:gd name="adj2" fmla="val -21431"/>
              <a:gd name="adj3" fmla="val 143750"/>
              <a:gd name="adj4" fmla="val -22856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7203" name="Text Box 35"/>
          <p:cNvSpPr txBox="1">
            <a:spLocks noChangeArrowheads="1"/>
          </p:cNvSpPr>
          <p:nvPr/>
        </p:nvSpPr>
        <p:spPr bwMode="auto">
          <a:xfrm>
            <a:off x="3348038" y="3068638"/>
            <a:ext cx="1158875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/>
              <a:t>Beton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Tvárnice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Kabel </a:t>
            </a:r>
          </a:p>
        </p:txBody>
      </p:sp>
      <p:sp>
        <p:nvSpPr>
          <p:cNvPr id="7204" name="Text Box 36"/>
          <p:cNvSpPr txBox="1">
            <a:spLocks noChangeArrowheads="1"/>
          </p:cNvSpPr>
          <p:nvPr/>
        </p:nvSpPr>
        <p:spPr bwMode="auto">
          <a:xfrm>
            <a:off x="538163" y="4797425"/>
            <a:ext cx="21558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i="1"/>
              <a:t>Kladení kabelů v tvárnicích</a:t>
            </a:r>
          </a:p>
        </p:txBody>
      </p:sp>
      <p:sp>
        <p:nvSpPr>
          <p:cNvPr id="19491" name="Text Box 37"/>
          <p:cNvSpPr txBox="1">
            <a:spLocks noChangeArrowheads="1"/>
          </p:cNvSpPr>
          <p:nvPr/>
        </p:nvSpPr>
        <p:spPr bwMode="auto">
          <a:xfrm>
            <a:off x="2771775" y="4292600"/>
            <a:ext cx="1747838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Doporučená světlost otvoru je přibližně 1,5d, kde „d“ je vnější průměr kabelu.</a:t>
            </a:r>
          </a:p>
        </p:txBody>
      </p:sp>
      <p:sp>
        <p:nvSpPr>
          <p:cNvPr id="19492" name="Line 38"/>
          <p:cNvSpPr>
            <a:spLocks noChangeShapeType="1"/>
          </p:cNvSpPr>
          <p:nvPr/>
        </p:nvSpPr>
        <p:spPr bwMode="auto">
          <a:xfrm>
            <a:off x="4645025" y="3141663"/>
            <a:ext cx="2376488" cy="0"/>
          </a:xfrm>
          <a:prstGeom prst="line">
            <a:avLst/>
          </a:prstGeom>
          <a:noFill/>
          <a:ln w="38100">
            <a:solidFill>
              <a:srgbClr val="76465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493" name="Rectangle 39"/>
          <p:cNvSpPr>
            <a:spLocks noChangeArrowheads="1"/>
          </p:cNvSpPr>
          <p:nvPr/>
        </p:nvSpPr>
        <p:spPr bwMode="auto">
          <a:xfrm>
            <a:off x="5292725" y="3141663"/>
            <a:ext cx="936625" cy="14398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94" name="Oval 40"/>
          <p:cNvSpPr>
            <a:spLocks noChangeArrowheads="1"/>
          </p:cNvSpPr>
          <p:nvPr/>
        </p:nvSpPr>
        <p:spPr bwMode="auto">
          <a:xfrm>
            <a:off x="5653088" y="4292600"/>
            <a:ext cx="215900" cy="2159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95" name="Rectangle 43"/>
          <p:cNvSpPr>
            <a:spLocks noChangeArrowheads="1"/>
          </p:cNvSpPr>
          <p:nvPr/>
        </p:nvSpPr>
        <p:spPr bwMode="auto">
          <a:xfrm>
            <a:off x="5365750" y="3933825"/>
            <a:ext cx="790575" cy="2159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96" name="Text Box 44"/>
          <p:cNvSpPr txBox="1">
            <a:spLocks noChangeArrowheads="1"/>
          </p:cNvSpPr>
          <p:nvPr/>
        </p:nvSpPr>
        <p:spPr bwMode="auto">
          <a:xfrm>
            <a:off x="5795963" y="2852738"/>
            <a:ext cx="59848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Terén</a:t>
            </a:r>
          </a:p>
        </p:txBody>
      </p:sp>
      <p:sp>
        <p:nvSpPr>
          <p:cNvPr id="19497" name="Rectangle 45"/>
          <p:cNvSpPr>
            <a:spLocks noChangeArrowheads="1"/>
          </p:cNvSpPr>
          <p:nvPr/>
        </p:nvSpPr>
        <p:spPr bwMode="auto">
          <a:xfrm>
            <a:off x="5005388" y="3141663"/>
            <a:ext cx="287337" cy="1655762"/>
          </a:xfrm>
          <a:prstGeom prst="rect">
            <a:avLst/>
          </a:prstGeom>
          <a:solidFill>
            <a:srgbClr val="764651"/>
          </a:solidFill>
          <a:ln w="9525">
            <a:solidFill>
              <a:srgbClr val="76465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98" name="Rectangle 46"/>
          <p:cNvSpPr>
            <a:spLocks noChangeArrowheads="1"/>
          </p:cNvSpPr>
          <p:nvPr/>
        </p:nvSpPr>
        <p:spPr bwMode="auto">
          <a:xfrm>
            <a:off x="6229350" y="3141663"/>
            <a:ext cx="287338" cy="1655762"/>
          </a:xfrm>
          <a:prstGeom prst="rect">
            <a:avLst/>
          </a:prstGeom>
          <a:solidFill>
            <a:srgbClr val="764651"/>
          </a:solidFill>
          <a:ln w="9525">
            <a:solidFill>
              <a:srgbClr val="76465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99" name="Rectangle 47"/>
          <p:cNvSpPr>
            <a:spLocks noChangeArrowheads="1"/>
          </p:cNvSpPr>
          <p:nvPr/>
        </p:nvSpPr>
        <p:spPr bwMode="auto">
          <a:xfrm>
            <a:off x="5292725" y="4581525"/>
            <a:ext cx="936625" cy="215900"/>
          </a:xfrm>
          <a:prstGeom prst="rect">
            <a:avLst/>
          </a:prstGeom>
          <a:solidFill>
            <a:srgbClr val="764651"/>
          </a:solidFill>
          <a:ln w="9525">
            <a:solidFill>
              <a:srgbClr val="76465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500" name="Rectangle 48"/>
          <p:cNvSpPr>
            <a:spLocks noChangeArrowheads="1"/>
          </p:cNvSpPr>
          <p:nvPr/>
        </p:nvSpPr>
        <p:spPr bwMode="auto">
          <a:xfrm>
            <a:off x="5292725" y="3716338"/>
            <a:ext cx="936625" cy="71437"/>
          </a:xfrm>
          <a:prstGeom prst="rect">
            <a:avLst/>
          </a:prstGeom>
          <a:solidFill>
            <a:srgbClr val="FA0E8A"/>
          </a:solidFill>
          <a:ln w="9525">
            <a:solidFill>
              <a:srgbClr val="FA0E8A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501" name="AutoShape 49"/>
          <p:cNvSpPr>
            <a:spLocks/>
          </p:cNvSpPr>
          <p:nvPr/>
        </p:nvSpPr>
        <p:spPr bwMode="auto">
          <a:xfrm>
            <a:off x="6881813" y="4106863"/>
            <a:ext cx="284162" cy="258762"/>
          </a:xfrm>
          <a:prstGeom prst="borderCallout1">
            <a:avLst>
              <a:gd name="adj1" fmla="val 44171"/>
              <a:gd name="adj2" fmla="val -26815"/>
              <a:gd name="adj3" fmla="val 127606"/>
              <a:gd name="adj4" fmla="val -25475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19502" name="AutoShape 50"/>
          <p:cNvSpPr>
            <a:spLocks/>
          </p:cNvSpPr>
          <p:nvPr/>
        </p:nvSpPr>
        <p:spPr bwMode="auto">
          <a:xfrm>
            <a:off x="6881813" y="3746500"/>
            <a:ext cx="284162" cy="258763"/>
          </a:xfrm>
          <a:prstGeom prst="borderCallout1">
            <a:avLst>
              <a:gd name="adj1" fmla="val 44171"/>
              <a:gd name="adj2" fmla="val -26815"/>
              <a:gd name="adj3" fmla="val 183435"/>
              <a:gd name="adj4" fmla="val -25475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19503" name="AutoShape 51"/>
          <p:cNvSpPr>
            <a:spLocks/>
          </p:cNvSpPr>
          <p:nvPr/>
        </p:nvSpPr>
        <p:spPr bwMode="auto">
          <a:xfrm>
            <a:off x="6881813" y="3459163"/>
            <a:ext cx="284162" cy="257175"/>
          </a:xfrm>
          <a:prstGeom prst="borderCallout1">
            <a:avLst>
              <a:gd name="adj1" fmla="val 44444"/>
              <a:gd name="adj2" fmla="val -26815"/>
              <a:gd name="adj3" fmla="val 212347"/>
              <a:gd name="adj4" fmla="val -28044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19504" name="AutoShape 52"/>
          <p:cNvSpPr>
            <a:spLocks/>
          </p:cNvSpPr>
          <p:nvPr/>
        </p:nvSpPr>
        <p:spPr bwMode="auto">
          <a:xfrm>
            <a:off x="4500563" y="3386138"/>
            <a:ext cx="284162" cy="258762"/>
          </a:xfrm>
          <a:prstGeom prst="borderCallout1">
            <a:avLst>
              <a:gd name="adj1" fmla="val 44171"/>
              <a:gd name="adj2" fmla="val 126815"/>
              <a:gd name="adj3" fmla="val 127606"/>
              <a:gd name="adj4" fmla="val 30446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7221" name="Text Box 53"/>
          <p:cNvSpPr txBox="1">
            <a:spLocks noChangeArrowheads="1"/>
          </p:cNvSpPr>
          <p:nvPr/>
        </p:nvSpPr>
        <p:spPr bwMode="auto">
          <a:xfrm>
            <a:off x="7361238" y="2995613"/>
            <a:ext cx="16033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/>
              <a:t>Spodní písková vrstva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Dolní písková vrstva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Cihla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fólie</a:t>
            </a:r>
          </a:p>
        </p:txBody>
      </p:sp>
      <p:sp>
        <p:nvSpPr>
          <p:cNvPr id="19506" name="Text Box 55"/>
          <p:cNvSpPr txBox="1">
            <a:spLocks noChangeArrowheads="1"/>
          </p:cNvSpPr>
          <p:nvPr/>
        </p:nvSpPr>
        <p:spPr bwMode="auto">
          <a:xfrm>
            <a:off x="5292725" y="3141663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Výkopový materiál</a:t>
            </a:r>
          </a:p>
        </p:txBody>
      </p:sp>
      <p:sp>
        <p:nvSpPr>
          <p:cNvPr id="7224" name="Text Box 56"/>
          <p:cNvSpPr txBox="1">
            <a:spLocks noChangeArrowheads="1"/>
          </p:cNvSpPr>
          <p:nvPr/>
        </p:nvSpPr>
        <p:spPr bwMode="auto">
          <a:xfrm>
            <a:off x="395288" y="5229225"/>
            <a:ext cx="8353425" cy="1368425"/>
          </a:xfrm>
          <a:prstGeom prst="rect">
            <a:avLst/>
          </a:prstGeom>
          <a:solidFill>
            <a:srgbClr val="EDF9A5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/>
              <a:t>Při hloubce uložení 70 cm se krytí provede červenou výstražnou fólií uloženou 20 až 30 cm nad pískem</a:t>
            </a:r>
          </a:p>
          <a:p>
            <a:pPr>
              <a:buFontTx/>
              <a:buChar char="•"/>
            </a:pPr>
            <a:r>
              <a:rPr lang="cs-CZ"/>
              <a:t>V místech, kde nelze dosáhnout předepsaných hloubek se kabel musí opatřit kompletní mechanickou ochranou (roury, žlaby, tvárnice)</a:t>
            </a:r>
          </a:p>
          <a:p>
            <a:pPr>
              <a:buFontTx/>
              <a:buChar char="•"/>
            </a:pPr>
            <a:r>
              <a:rPr lang="cs-CZ"/>
              <a:t>Při mělkém uložení (hloubka 35 cm) – červená fólie tloušťky 0,6 mm 10 cm nad kabel, minimální hloubka pod povrchem je 25 cm.</a:t>
            </a:r>
          </a:p>
          <a:p>
            <a:pPr>
              <a:buFontTx/>
              <a:buChar char="•"/>
            </a:pPr>
            <a:r>
              <a:rPr lang="cs-CZ"/>
              <a:t>V ostatních případech lze použít cihly, dlaždice, recyklovanou plastickou hmotu (schválenou), panely</a:t>
            </a:r>
          </a:p>
        </p:txBody>
      </p:sp>
      <p:sp>
        <p:nvSpPr>
          <p:cNvPr id="53" name="Obdélník 52"/>
          <p:cNvSpPr/>
          <p:nvPr/>
        </p:nvSpPr>
        <p:spPr>
          <a:xfrm>
            <a:off x="395288" y="692150"/>
            <a:ext cx="8353425" cy="2160588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342900" indent="-342900">
              <a:buFont typeface="+mj-lt"/>
              <a:buAutoNum type="arabicPeriod"/>
              <a:defRPr/>
            </a:pPr>
            <a:r>
              <a:rPr lang="cs-CZ" dirty="0">
                <a:solidFill>
                  <a:schemeClr val="tx1"/>
                </a:solidFill>
              </a:rPr>
              <a:t>Popište podrobněji postup, jakým se klade kabel do výkopu</a:t>
            </a:r>
          </a:p>
          <a:p>
            <a:pPr marL="342900" indent="-342900">
              <a:buFont typeface="+mj-lt"/>
              <a:buAutoNum type="arabicPeriod"/>
              <a:defRPr/>
            </a:pPr>
            <a:r>
              <a:rPr lang="cs-CZ" dirty="0">
                <a:solidFill>
                  <a:schemeClr val="tx1"/>
                </a:solidFill>
              </a:rPr>
              <a:t>Jakým způsobem se označí místo uložení kabelu? (napište i vzdálenost nad pískem v cm)</a:t>
            </a:r>
          </a:p>
          <a:p>
            <a:pPr marL="342900" indent="-342900">
              <a:buFont typeface="+mj-lt"/>
              <a:buAutoNum type="arabicPeriod"/>
              <a:defRPr/>
            </a:pPr>
            <a:r>
              <a:rPr lang="cs-CZ" dirty="0">
                <a:solidFill>
                  <a:schemeClr val="tx1"/>
                </a:solidFill>
              </a:rPr>
              <a:t>Jak se musí zabezpečit uložení kabelu v místech, kde nelze dosáhnout předepsaných hloubek?</a:t>
            </a:r>
          </a:p>
          <a:p>
            <a:pPr marL="342900" indent="-342900">
              <a:buFont typeface="+mj-lt"/>
              <a:buAutoNum type="arabicPeriod"/>
              <a:defRPr/>
            </a:pPr>
            <a:r>
              <a:rPr lang="cs-CZ" dirty="0">
                <a:solidFill>
                  <a:schemeClr val="tx1"/>
                </a:solidFill>
              </a:rPr>
              <a:t>Popište oba spodní obrázky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4" name="Text Box 36"/>
          <p:cNvSpPr txBox="1">
            <a:spLocks noChangeArrowheads="1"/>
          </p:cNvSpPr>
          <p:nvPr/>
        </p:nvSpPr>
        <p:spPr bwMode="auto">
          <a:xfrm>
            <a:off x="4643438" y="4797425"/>
            <a:ext cx="20574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i="1"/>
              <a:t>Kladení kabelů do výkopu</a:t>
            </a:r>
          </a:p>
        </p:txBody>
      </p:sp>
      <p:sp>
        <p:nvSpPr>
          <p:cNvPr id="55" name="Tlačítko akce: Dopředu nebo Další 54">
            <a:hlinkClick r:id="" action="ppaction://hlinkshowjump?jump=nextslide" highlightClick="1"/>
          </p:cNvPr>
          <p:cNvSpPr/>
          <p:nvPr/>
        </p:nvSpPr>
        <p:spPr>
          <a:xfrm>
            <a:off x="320675" y="6018213"/>
            <a:ext cx="346075" cy="284162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7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03" grpId="0"/>
      <p:bldP spid="7204" grpId="0"/>
      <p:bldP spid="7221" grpId="0"/>
      <p:bldP spid="7224" grpId="0" animBg="1"/>
      <p:bldP spid="53" grpId="0" animBg="1"/>
      <p:bldP spid="5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z="2400" smtClean="0"/>
              <a:t>Hloubka uložení kabelů do země</a:t>
            </a:r>
          </a:p>
        </p:txBody>
      </p:sp>
      <p:graphicFrame>
        <p:nvGraphicFramePr>
          <p:cNvPr id="14467" name="Group 131"/>
          <p:cNvGraphicFramePr>
            <a:graphicFrameLocks noGrp="1"/>
          </p:cNvGraphicFramePr>
          <p:nvPr>
            <p:ph sz="half" idx="1"/>
          </p:nvPr>
        </p:nvGraphicFramePr>
        <p:xfrm>
          <a:off x="457200" y="1052513"/>
          <a:ext cx="8218488" cy="3241675"/>
        </p:xfrm>
        <a:graphic>
          <a:graphicData uri="http://schemas.openxmlformats.org/drawingml/2006/table">
            <a:tbl>
              <a:tblPr/>
              <a:tblGrid>
                <a:gridCol w="2054225"/>
                <a:gridCol w="2055813"/>
                <a:gridCol w="2054225"/>
                <a:gridCol w="2054225"/>
              </a:tblGrid>
              <a:tr h="380127">
                <a:tc row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Napětí </a:t>
                      </a: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[ kV ]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Hloubka</a:t>
                      </a: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[cm]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3484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Terén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Chodník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Vozovka, krajnice vozovky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4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anchor="b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35 a 70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4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Do 10</a:t>
                      </a:r>
                    </a:p>
                  </a:txBody>
                  <a:tcPr anchor="b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4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Do 35</a:t>
                      </a:r>
                    </a:p>
                  </a:txBody>
                  <a:tcPr anchor="b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4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110</a:t>
                      </a:r>
                    </a:p>
                  </a:txBody>
                  <a:tcPr anchor="b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130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130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130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34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Sdělovací a pomocné obvody</a:t>
                      </a:r>
                    </a:p>
                  </a:txBody>
                  <a:tcPr anchor="b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Obvykle ve stejné hloubce jako kabel silový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519" name="AutoShape 90"/>
          <p:cNvSpPr>
            <a:spLocks/>
          </p:cNvSpPr>
          <p:nvPr/>
        </p:nvSpPr>
        <p:spPr bwMode="auto">
          <a:xfrm>
            <a:off x="4356100" y="4508500"/>
            <a:ext cx="1255713" cy="260350"/>
          </a:xfrm>
          <a:prstGeom prst="borderCallout1">
            <a:avLst>
              <a:gd name="adj1" fmla="val 43903"/>
              <a:gd name="adj2" fmla="val -6069"/>
              <a:gd name="adj3" fmla="val 287806"/>
              <a:gd name="adj4" fmla="val -9342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200"/>
              <a:t>Výstražná fólie</a:t>
            </a:r>
          </a:p>
        </p:txBody>
      </p:sp>
      <p:grpSp>
        <p:nvGrpSpPr>
          <p:cNvPr id="20520" name="Group 92"/>
          <p:cNvGrpSpPr>
            <a:grpSpLocks/>
          </p:cNvGrpSpPr>
          <p:nvPr/>
        </p:nvGrpSpPr>
        <p:grpSpPr bwMode="auto">
          <a:xfrm>
            <a:off x="1763713" y="4365625"/>
            <a:ext cx="2376487" cy="1944688"/>
            <a:chOff x="703" y="2749"/>
            <a:chExt cx="1497" cy="1225"/>
          </a:xfrm>
        </p:grpSpPr>
        <p:sp>
          <p:nvSpPr>
            <p:cNvPr id="20591" name="Rectangle 76"/>
            <p:cNvSpPr>
              <a:spLocks noChangeArrowheads="1"/>
            </p:cNvSpPr>
            <p:nvPr/>
          </p:nvSpPr>
          <p:spPr bwMode="auto">
            <a:xfrm>
              <a:off x="1111" y="3566"/>
              <a:ext cx="590" cy="136"/>
            </a:xfrm>
            <a:prstGeom prst="rect">
              <a:avLst/>
            </a:prstGeom>
            <a:solidFill>
              <a:srgbClr val="EDF9A5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92" name="Rectangle 77"/>
            <p:cNvSpPr>
              <a:spLocks noChangeArrowheads="1"/>
            </p:cNvSpPr>
            <p:nvPr/>
          </p:nvSpPr>
          <p:spPr bwMode="auto">
            <a:xfrm>
              <a:off x="1111" y="3702"/>
              <a:ext cx="590" cy="136"/>
            </a:xfrm>
            <a:prstGeom prst="rect">
              <a:avLst/>
            </a:prstGeom>
            <a:solidFill>
              <a:srgbClr val="EDF9A5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93" name="Line 78"/>
            <p:cNvSpPr>
              <a:spLocks noChangeShapeType="1"/>
            </p:cNvSpPr>
            <p:nvPr/>
          </p:nvSpPr>
          <p:spPr bwMode="auto">
            <a:xfrm>
              <a:off x="703" y="2931"/>
              <a:ext cx="1497" cy="0"/>
            </a:xfrm>
            <a:prstGeom prst="line">
              <a:avLst/>
            </a:prstGeom>
            <a:noFill/>
            <a:ln w="38100">
              <a:solidFill>
                <a:srgbClr val="76465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0594" name="Rectangle 79"/>
            <p:cNvSpPr>
              <a:spLocks noChangeArrowheads="1"/>
            </p:cNvSpPr>
            <p:nvPr/>
          </p:nvSpPr>
          <p:spPr bwMode="auto">
            <a:xfrm>
              <a:off x="1111" y="2931"/>
              <a:ext cx="590" cy="907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95" name="Oval 80"/>
            <p:cNvSpPr>
              <a:spLocks noChangeArrowheads="1"/>
            </p:cNvSpPr>
            <p:nvPr/>
          </p:nvSpPr>
          <p:spPr bwMode="auto">
            <a:xfrm>
              <a:off x="1338" y="3656"/>
              <a:ext cx="136" cy="13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96" name="Rectangle 81"/>
            <p:cNvSpPr>
              <a:spLocks noChangeArrowheads="1"/>
            </p:cNvSpPr>
            <p:nvPr/>
          </p:nvSpPr>
          <p:spPr bwMode="auto">
            <a:xfrm>
              <a:off x="1157" y="3430"/>
              <a:ext cx="498" cy="136"/>
            </a:xfrm>
            <a:prstGeom prst="rect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97" name="Text Box 82"/>
            <p:cNvSpPr txBox="1">
              <a:spLocks noChangeArrowheads="1"/>
            </p:cNvSpPr>
            <p:nvPr/>
          </p:nvSpPr>
          <p:spPr bwMode="auto">
            <a:xfrm>
              <a:off x="1202" y="2749"/>
              <a:ext cx="377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/>
                <a:t>Terén</a:t>
              </a:r>
            </a:p>
          </p:txBody>
        </p:sp>
        <p:sp>
          <p:nvSpPr>
            <p:cNvPr id="20598" name="Rectangle 83"/>
            <p:cNvSpPr>
              <a:spLocks noChangeArrowheads="1"/>
            </p:cNvSpPr>
            <p:nvPr/>
          </p:nvSpPr>
          <p:spPr bwMode="auto">
            <a:xfrm>
              <a:off x="930" y="2931"/>
              <a:ext cx="181" cy="1043"/>
            </a:xfrm>
            <a:prstGeom prst="rect">
              <a:avLst/>
            </a:prstGeom>
            <a:solidFill>
              <a:srgbClr val="764651"/>
            </a:solidFill>
            <a:ln w="9525">
              <a:solidFill>
                <a:srgbClr val="76465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99" name="Rectangle 84"/>
            <p:cNvSpPr>
              <a:spLocks noChangeArrowheads="1"/>
            </p:cNvSpPr>
            <p:nvPr/>
          </p:nvSpPr>
          <p:spPr bwMode="auto">
            <a:xfrm>
              <a:off x="1701" y="2931"/>
              <a:ext cx="181" cy="1043"/>
            </a:xfrm>
            <a:prstGeom prst="rect">
              <a:avLst/>
            </a:prstGeom>
            <a:solidFill>
              <a:srgbClr val="764651"/>
            </a:solidFill>
            <a:ln w="9525">
              <a:solidFill>
                <a:srgbClr val="76465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600" name="Rectangle 85"/>
            <p:cNvSpPr>
              <a:spLocks noChangeArrowheads="1"/>
            </p:cNvSpPr>
            <p:nvPr/>
          </p:nvSpPr>
          <p:spPr bwMode="auto">
            <a:xfrm>
              <a:off x="1111" y="3838"/>
              <a:ext cx="590" cy="136"/>
            </a:xfrm>
            <a:prstGeom prst="rect">
              <a:avLst/>
            </a:prstGeom>
            <a:solidFill>
              <a:srgbClr val="764651"/>
            </a:solidFill>
            <a:ln w="9525">
              <a:solidFill>
                <a:srgbClr val="76465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601" name="Rectangle 86"/>
            <p:cNvSpPr>
              <a:spLocks noChangeArrowheads="1"/>
            </p:cNvSpPr>
            <p:nvPr/>
          </p:nvSpPr>
          <p:spPr bwMode="auto">
            <a:xfrm>
              <a:off x="1111" y="3293"/>
              <a:ext cx="590" cy="45"/>
            </a:xfrm>
            <a:prstGeom prst="rect">
              <a:avLst/>
            </a:prstGeom>
            <a:solidFill>
              <a:srgbClr val="FA0E8A"/>
            </a:solidFill>
            <a:ln w="9525">
              <a:solidFill>
                <a:srgbClr val="FA0E8A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602" name="Text Box 91"/>
            <p:cNvSpPr txBox="1">
              <a:spLocks noChangeArrowheads="1"/>
            </p:cNvSpPr>
            <p:nvPr/>
          </p:nvSpPr>
          <p:spPr bwMode="auto">
            <a:xfrm>
              <a:off x="1111" y="2931"/>
              <a:ext cx="590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1200"/>
                <a:t>Výkopový materiál</a:t>
              </a:r>
            </a:p>
          </p:txBody>
        </p:sp>
      </p:grpSp>
      <p:sp>
        <p:nvSpPr>
          <p:cNvPr id="20521" name="AutoShape 87"/>
          <p:cNvSpPr>
            <a:spLocks/>
          </p:cNvSpPr>
          <p:nvPr/>
        </p:nvSpPr>
        <p:spPr bwMode="auto">
          <a:xfrm>
            <a:off x="4356100" y="5589588"/>
            <a:ext cx="1584325" cy="287337"/>
          </a:xfrm>
          <a:prstGeom prst="borderCallout1">
            <a:avLst>
              <a:gd name="adj1" fmla="val 39778"/>
              <a:gd name="adj2" fmla="val -4810"/>
              <a:gd name="adj3" fmla="val 141435"/>
              <a:gd name="adj4" fmla="val -7615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200"/>
              <a:t>Spodní písková vrstva</a:t>
            </a:r>
          </a:p>
        </p:txBody>
      </p:sp>
      <p:sp>
        <p:nvSpPr>
          <p:cNvPr id="20522" name="AutoShape 88"/>
          <p:cNvSpPr>
            <a:spLocks/>
          </p:cNvSpPr>
          <p:nvPr/>
        </p:nvSpPr>
        <p:spPr bwMode="auto">
          <a:xfrm>
            <a:off x="4356100" y="5229225"/>
            <a:ext cx="1584325" cy="287338"/>
          </a:xfrm>
          <a:prstGeom prst="borderCallout1">
            <a:avLst>
              <a:gd name="adj1" fmla="val 39778"/>
              <a:gd name="adj2" fmla="val -4810"/>
              <a:gd name="adj3" fmla="val 187292"/>
              <a:gd name="adj4" fmla="val -7455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200"/>
              <a:t>Vrchní písková vrstva</a:t>
            </a:r>
          </a:p>
        </p:txBody>
      </p:sp>
      <p:sp>
        <p:nvSpPr>
          <p:cNvPr id="20523" name="AutoShape 89"/>
          <p:cNvSpPr>
            <a:spLocks/>
          </p:cNvSpPr>
          <p:nvPr/>
        </p:nvSpPr>
        <p:spPr bwMode="auto">
          <a:xfrm>
            <a:off x="4356100" y="4868863"/>
            <a:ext cx="1219200" cy="258762"/>
          </a:xfrm>
          <a:prstGeom prst="borderCallout1">
            <a:avLst>
              <a:gd name="adj1" fmla="val 44171"/>
              <a:gd name="adj2" fmla="val -6250"/>
              <a:gd name="adj3" fmla="val 250306"/>
              <a:gd name="adj4" fmla="val -9765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cihla</a:t>
            </a:r>
          </a:p>
        </p:txBody>
      </p:sp>
      <p:sp>
        <p:nvSpPr>
          <p:cNvPr id="20524" name="Line 93"/>
          <p:cNvSpPr>
            <a:spLocks noChangeShapeType="1"/>
          </p:cNvSpPr>
          <p:nvPr/>
        </p:nvSpPr>
        <p:spPr bwMode="auto">
          <a:xfrm flipH="1">
            <a:off x="971550" y="5229225"/>
            <a:ext cx="14398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0525" name="Line 94"/>
          <p:cNvSpPr>
            <a:spLocks noChangeShapeType="1"/>
          </p:cNvSpPr>
          <p:nvPr/>
        </p:nvSpPr>
        <p:spPr bwMode="auto">
          <a:xfrm flipH="1">
            <a:off x="755650" y="4652963"/>
            <a:ext cx="10080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0526" name="Line 95"/>
          <p:cNvSpPr>
            <a:spLocks noChangeShapeType="1"/>
          </p:cNvSpPr>
          <p:nvPr/>
        </p:nvSpPr>
        <p:spPr bwMode="auto">
          <a:xfrm flipH="1">
            <a:off x="971550" y="5805488"/>
            <a:ext cx="19446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0527" name="Line 96"/>
          <p:cNvSpPr>
            <a:spLocks noChangeShapeType="1"/>
          </p:cNvSpPr>
          <p:nvPr/>
        </p:nvSpPr>
        <p:spPr bwMode="auto">
          <a:xfrm flipH="1">
            <a:off x="755650" y="6092825"/>
            <a:ext cx="16557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0528" name="Line 97"/>
          <p:cNvSpPr>
            <a:spLocks noChangeShapeType="1"/>
          </p:cNvSpPr>
          <p:nvPr/>
        </p:nvSpPr>
        <p:spPr bwMode="auto">
          <a:xfrm>
            <a:off x="1620838" y="4652963"/>
            <a:ext cx="0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529" name="Line 98"/>
          <p:cNvSpPr>
            <a:spLocks noChangeShapeType="1"/>
          </p:cNvSpPr>
          <p:nvPr/>
        </p:nvSpPr>
        <p:spPr bwMode="auto">
          <a:xfrm>
            <a:off x="1620838" y="5229225"/>
            <a:ext cx="0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530" name="Line 99"/>
          <p:cNvSpPr>
            <a:spLocks noChangeShapeType="1"/>
          </p:cNvSpPr>
          <p:nvPr/>
        </p:nvSpPr>
        <p:spPr bwMode="auto">
          <a:xfrm>
            <a:off x="1260475" y="4652963"/>
            <a:ext cx="0" cy="1152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531" name="Line 100"/>
          <p:cNvSpPr>
            <a:spLocks noChangeShapeType="1"/>
          </p:cNvSpPr>
          <p:nvPr/>
        </p:nvSpPr>
        <p:spPr bwMode="auto">
          <a:xfrm>
            <a:off x="900113" y="4652963"/>
            <a:ext cx="0" cy="14398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532" name="Text Box 101"/>
          <p:cNvSpPr txBox="1">
            <a:spLocks noChangeArrowheads="1"/>
          </p:cNvSpPr>
          <p:nvPr/>
        </p:nvSpPr>
        <p:spPr bwMode="auto">
          <a:xfrm rot="-5400000">
            <a:off x="535781" y="5161757"/>
            <a:ext cx="3127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V</a:t>
            </a:r>
          </a:p>
        </p:txBody>
      </p:sp>
      <p:sp>
        <p:nvSpPr>
          <p:cNvPr id="20533" name="Text Box 102"/>
          <p:cNvSpPr txBox="1">
            <a:spLocks noChangeArrowheads="1"/>
          </p:cNvSpPr>
          <p:nvPr/>
        </p:nvSpPr>
        <p:spPr bwMode="auto">
          <a:xfrm rot="-5400000">
            <a:off x="896144" y="4801394"/>
            <a:ext cx="31273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H</a:t>
            </a:r>
          </a:p>
        </p:txBody>
      </p:sp>
      <p:sp>
        <p:nvSpPr>
          <p:cNvPr id="20534" name="Text Box 103"/>
          <p:cNvSpPr txBox="1">
            <a:spLocks noChangeArrowheads="1"/>
          </p:cNvSpPr>
          <p:nvPr/>
        </p:nvSpPr>
        <p:spPr bwMode="auto">
          <a:xfrm rot="-5400000">
            <a:off x="1172369" y="4812507"/>
            <a:ext cx="62388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30 cm</a:t>
            </a:r>
          </a:p>
        </p:txBody>
      </p:sp>
      <p:sp>
        <p:nvSpPr>
          <p:cNvPr id="20535" name="Text Box 104"/>
          <p:cNvSpPr txBox="1">
            <a:spLocks noChangeArrowheads="1"/>
          </p:cNvSpPr>
          <p:nvPr/>
        </p:nvSpPr>
        <p:spPr bwMode="auto">
          <a:xfrm rot="-5400000">
            <a:off x="1076325" y="5484813"/>
            <a:ext cx="8159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20-30cm</a:t>
            </a:r>
          </a:p>
        </p:txBody>
      </p:sp>
      <p:graphicFrame>
        <p:nvGraphicFramePr>
          <p:cNvPr id="14475" name="Group 139"/>
          <p:cNvGraphicFramePr>
            <a:graphicFrameLocks noGrp="1"/>
          </p:cNvGraphicFramePr>
          <p:nvPr>
            <p:ph sz="half" idx="2"/>
          </p:nvPr>
        </p:nvGraphicFramePr>
        <p:xfrm>
          <a:off x="7164388" y="4292600"/>
          <a:ext cx="1522412" cy="2378075"/>
        </p:xfrm>
        <a:graphic>
          <a:graphicData uri="http://schemas.openxmlformats.org/drawingml/2006/table">
            <a:tbl>
              <a:tblPr/>
              <a:tblGrid>
                <a:gridCol w="412681"/>
                <a:gridCol w="1109831"/>
              </a:tblGrid>
              <a:tr h="2475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Hloubka uložení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5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Hl. výkopu rýhy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5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</a:t>
                      </a:r>
                      <a:r>
                        <a:rPr kumimoji="0" lang="cs-CZ" sz="12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Písková vrstva 8 cm, 110kV – 12 cm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5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Pískové lože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5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Vnější průměr kabelu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0556" name="Line 140"/>
          <p:cNvSpPr>
            <a:spLocks noChangeShapeType="1"/>
          </p:cNvSpPr>
          <p:nvPr/>
        </p:nvSpPr>
        <p:spPr bwMode="auto">
          <a:xfrm>
            <a:off x="3348038" y="5661025"/>
            <a:ext cx="7207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0557" name="Line 142"/>
          <p:cNvSpPr>
            <a:spLocks noChangeShapeType="1"/>
          </p:cNvSpPr>
          <p:nvPr/>
        </p:nvSpPr>
        <p:spPr bwMode="auto">
          <a:xfrm>
            <a:off x="3276600" y="6092825"/>
            <a:ext cx="7921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0558" name="Line 143"/>
          <p:cNvSpPr>
            <a:spLocks noChangeShapeType="1"/>
          </p:cNvSpPr>
          <p:nvPr/>
        </p:nvSpPr>
        <p:spPr bwMode="auto">
          <a:xfrm>
            <a:off x="2844800" y="5805488"/>
            <a:ext cx="12239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0559" name="Line 144"/>
          <p:cNvSpPr>
            <a:spLocks noChangeShapeType="1"/>
          </p:cNvSpPr>
          <p:nvPr/>
        </p:nvSpPr>
        <p:spPr bwMode="auto">
          <a:xfrm>
            <a:off x="2844800" y="6021388"/>
            <a:ext cx="12239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0560" name="Line 145"/>
          <p:cNvSpPr>
            <a:spLocks noChangeShapeType="1"/>
          </p:cNvSpPr>
          <p:nvPr/>
        </p:nvSpPr>
        <p:spPr bwMode="auto">
          <a:xfrm flipV="1">
            <a:off x="3995738" y="6092825"/>
            <a:ext cx="0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561" name="Line 146"/>
          <p:cNvSpPr>
            <a:spLocks noChangeShapeType="1"/>
          </p:cNvSpPr>
          <p:nvPr/>
        </p:nvSpPr>
        <p:spPr bwMode="auto">
          <a:xfrm>
            <a:off x="3995738" y="5373688"/>
            <a:ext cx="0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562" name="Line 147"/>
          <p:cNvSpPr>
            <a:spLocks noChangeShapeType="1"/>
          </p:cNvSpPr>
          <p:nvPr/>
        </p:nvSpPr>
        <p:spPr bwMode="auto">
          <a:xfrm>
            <a:off x="3995738" y="5661025"/>
            <a:ext cx="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0563" name="Text Box 148"/>
          <p:cNvSpPr txBox="1">
            <a:spLocks noChangeArrowheads="1"/>
          </p:cNvSpPr>
          <p:nvPr/>
        </p:nvSpPr>
        <p:spPr bwMode="auto">
          <a:xfrm rot="-5400000">
            <a:off x="3651250" y="5789613"/>
            <a:ext cx="2730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d</a:t>
            </a:r>
          </a:p>
        </p:txBody>
      </p:sp>
      <p:sp>
        <p:nvSpPr>
          <p:cNvPr id="20564" name="AutoShape 149"/>
          <p:cNvSpPr>
            <a:spLocks/>
          </p:cNvSpPr>
          <p:nvPr/>
        </p:nvSpPr>
        <p:spPr bwMode="auto">
          <a:xfrm>
            <a:off x="4211638" y="6165850"/>
            <a:ext cx="355600" cy="257175"/>
          </a:xfrm>
          <a:prstGeom prst="accentCallout1">
            <a:avLst>
              <a:gd name="adj1" fmla="val 44444"/>
              <a:gd name="adj2" fmla="val -21431"/>
              <a:gd name="adj3" fmla="val -42593"/>
              <a:gd name="adj4" fmla="val -129019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b="1"/>
              <a:t>P</a:t>
            </a:r>
            <a:r>
              <a:rPr lang="cs-CZ" b="1" baseline="-25000"/>
              <a:t>v</a:t>
            </a:r>
            <a:endParaRPr lang="cs-CZ" b="1"/>
          </a:p>
        </p:txBody>
      </p:sp>
      <p:sp>
        <p:nvSpPr>
          <p:cNvPr id="20565" name="Line 150"/>
          <p:cNvSpPr>
            <a:spLocks noChangeShapeType="1"/>
          </p:cNvSpPr>
          <p:nvPr/>
        </p:nvSpPr>
        <p:spPr bwMode="auto">
          <a:xfrm flipH="1" flipV="1">
            <a:off x="3779838" y="5732463"/>
            <a:ext cx="360362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539750" y="2133600"/>
            <a:ext cx="1871663" cy="2873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555875" y="2133600"/>
            <a:ext cx="1871663" cy="2873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4716463" y="2133600"/>
            <a:ext cx="1871662" cy="2873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659563" y="2133600"/>
            <a:ext cx="1873250" cy="2873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539750" y="2492375"/>
            <a:ext cx="1871663" cy="2889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2555875" y="2492375"/>
            <a:ext cx="1871663" cy="2889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4643438" y="2492375"/>
            <a:ext cx="1873250" cy="2889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6732588" y="2492375"/>
            <a:ext cx="1871662" cy="2889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539750" y="2924175"/>
            <a:ext cx="1871663" cy="2889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2555875" y="2924175"/>
            <a:ext cx="1871663" cy="2889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4716463" y="2924175"/>
            <a:ext cx="1871662" cy="2889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6732588" y="2924175"/>
            <a:ext cx="1871662" cy="2889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539750" y="3357563"/>
            <a:ext cx="1871663" cy="28733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2555875" y="3357563"/>
            <a:ext cx="1871663" cy="2159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4716463" y="3357563"/>
            <a:ext cx="1727200" cy="2159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6659563" y="3357563"/>
            <a:ext cx="1873250" cy="2159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539750" y="3789363"/>
            <a:ext cx="1871663" cy="431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3779838" y="3789363"/>
            <a:ext cx="3744912" cy="28733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4500563" y="4365625"/>
            <a:ext cx="2447925" cy="2087563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342900" indent="-342900">
              <a:buFont typeface="+mj-lt"/>
              <a:buAutoNum type="arabicPeriod"/>
              <a:defRPr/>
            </a:pPr>
            <a:r>
              <a:rPr lang="cs-CZ" dirty="0">
                <a:solidFill>
                  <a:schemeClr val="tx1"/>
                </a:solidFill>
              </a:rPr>
              <a:t>Do pracovních listů doplňte tabulku podle horního obrázku</a:t>
            </a:r>
          </a:p>
          <a:p>
            <a:pPr marL="342900" indent="-342900">
              <a:buFont typeface="+mj-lt"/>
              <a:buAutoNum type="arabicPeriod"/>
              <a:defRPr/>
            </a:pPr>
            <a:r>
              <a:rPr lang="cs-CZ" dirty="0">
                <a:solidFill>
                  <a:schemeClr val="tx1"/>
                </a:solidFill>
              </a:rPr>
              <a:t>Popište obrázek, který zobrazuje uložení kabelu ve výkopové rýze – viz vedlejší tabulka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7667625" y="4365625"/>
            <a:ext cx="720725" cy="3587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7667625" y="4797425"/>
            <a:ext cx="720725" cy="3603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7667625" y="5229225"/>
            <a:ext cx="865188" cy="5032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7667625" y="5805488"/>
            <a:ext cx="865188" cy="2159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7596188" y="6092825"/>
            <a:ext cx="863600" cy="5048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8" name="Tlačítko akce: Dopředu nebo Další 67">
            <a:hlinkClick r:id="" action="ppaction://hlinkshowjump?jump=nextslide" highlightClick="1"/>
          </p:cNvPr>
          <p:cNvSpPr/>
          <p:nvPr/>
        </p:nvSpPr>
        <p:spPr>
          <a:xfrm>
            <a:off x="320675" y="6018213"/>
            <a:ext cx="346075" cy="284162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1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6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1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6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5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417512"/>
          </a:xfrm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z="2400" smtClean="0"/>
              <a:t>Tažení vodičů</a:t>
            </a:r>
          </a:p>
        </p:txBody>
      </p:sp>
      <p:sp>
        <p:nvSpPr>
          <p:cNvPr id="21506" name="Text Box 6"/>
          <p:cNvSpPr txBox="1">
            <a:spLocks noChangeArrowheads="1"/>
          </p:cNvSpPr>
          <p:nvPr/>
        </p:nvSpPr>
        <p:spPr bwMode="auto">
          <a:xfrm>
            <a:off x="4984750" y="1050925"/>
            <a:ext cx="1841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21507" name="Text Box 7"/>
          <p:cNvSpPr txBox="1">
            <a:spLocks noChangeArrowheads="1"/>
          </p:cNvSpPr>
          <p:nvPr/>
        </p:nvSpPr>
        <p:spPr bwMode="auto">
          <a:xfrm>
            <a:off x="3851275" y="908050"/>
            <a:ext cx="4772025" cy="1169988"/>
          </a:xfrm>
          <a:prstGeom prst="rect">
            <a:avLst/>
          </a:prstGeom>
          <a:solidFill>
            <a:srgbClr val="EDF9A5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U rovných a kratších tras vystačíme se silou, povolenou pro tažení za plášť s použitím zatahovací punčochy. U kabelů z PVC je nutno punčochu stáhnout na konci pevným vazem, aby nesklouzla.</a:t>
            </a:r>
          </a:p>
          <a:p>
            <a:r>
              <a:rPr lang="cs-CZ"/>
              <a:t>V obtížnějších případech je nutné tažení za žíly.</a:t>
            </a:r>
          </a:p>
        </p:txBody>
      </p:sp>
      <p:graphicFrame>
        <p:nvGraphicFramePr>
          <p:cNvPr id="8439" name="Group 247"/>
          <p:cNvGraphicFramePr>
            <a:graphicFrameLocks noGrp="1"/>
          </p:cNvGraphicFramePr>
          <p:nvPr/>
        </p:nvGraphicFramePr>
        <p:xfrm>
          <a:off x="576263" y="4757738"/>
          <a:ext cx="7789862" cy="1920875"/>
        </p:xfrm>
        <a:graphic>
          <a:graphicData uri="http://schemas.openxmlformats.org/drawingml/2006/table">
            <a:tbl>
              <a:tblPr/>
              <a:tblGrid>
                <a:gridCol w="892902"/>
                <a:gridCol w="523657"/>
                <a:gridCol w="706601"/>
                <a:gridCol w="708279"/>
                <a:gridCol w="706600"/>
                <a:gridCol w="713314"/>
                <a:gridCol w="706600"/>
                <a:gridCol w="708279"/>
                <a:gridCol w="706601"/>
                <a:gridCol w="709957"/>
                <a:gridCol w="706601"/>
              </a:tblGrid>
              <a:tr h="2648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Počet žil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8FCA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8FCA2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8FCA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8FCA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8FCA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8FCA2"/>
                    </a:solidFill>
                  </a:tcPr>
                </a:tc>
              </a:tr>
              <a:tr h="2648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Označení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DF9A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DF9A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DF9A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DF9A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DF9A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DF9A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DF9A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DF9A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DF9A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DF9A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DF9A5"/>
                    </a:solidFill>
                  </a:tcPr>
                </a:tc>
              </a:tr>
              <a:tr h="266085">
                <a:tc row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Barvy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ŽZ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ŽZ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ŽZ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4854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ŽZ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ŽZ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608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ŽZ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4854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253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1597" name="Text Box 246"/>
          <p:cNvSpPr txBox="1">
            <a:spLocks noChangeArrowheads="1"/>
          </p:cNvSpPr>
          <p:nvPr/>
        </p:nvSpPr>
        <p:spPr bwMode="auto">
          <a:xfrm>
            <a:off x="595313" y="4324350"/>
            <a:ext cx="382905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 b="1"/>
              <a:t>Barevné značení izolace žil (starý způsob)</a:t>
            </a:r>
          </a:p>
        </p:txBody>
      </p:sp>
      <p:sp>
        <p:nvSpPr>
          <p:cNvPr id="21598" name="Text Box 248"/>
          <p:cNvSpPr txBox="1">
            <a:spLocks noChangeArrowheads="1"/>
          </p:cNvSpPr>
          <p:nvPr/>
        </p:nvSpPr>
        <p:spPr bwMode="auto">
          <a:xfrm>
            <a:off x="3851275" y="2420938"/>
            <a:ext cx="2344738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/>
              <a:t>Montáž rozvodných skříní:</a:t>
            </a:r>
          </a:p>
          <a:p>
            <a:pPr>
              <a:buFontTx/>
              <a:buChar char="•"/>
            </a:pPr>
            <a:r>
              <a:rPr lang="cs-CZ"/>
              <a:t>Místo určuje projektant</a:t>
            </a:r>
          </a:p>
          <a:p>
            <a:pPr>
              <a:buFontTx/>
              <a:buChar char="•"/>
            </a:pPr>
            <a:r>
              <a:rPr lang="cs-CZ"/>
              <a:t>Nesmí ohrozit statiku domu</a:t>
            </a:r>
          </a:p>
          <a:p>
            <a:pPr>
              <a:buFontTx/>
              <a:buChar char="•"/>
            </a:pPr>
            <a:r>
              <a:rPr lang="cs-CZ"/>
              <a:t>Spodní okraj 60 cm nad terén</a:t>
            </a:r>
          </a:p>
        </p:txBody>
      </p:sp>
      <p:pic>
        <p:nvPicPr>
          <p:cNvPr id="21599" name="Picture 2"/>
          <p:cNvPicPr>
            <a:picLocks noChangeAspect="1" noChangeArrowheads="1"/>
          </p:cNvPicPr>
          <p:nvPr/>
        </p:nvPicPr>
        <p:blipFill>
          <a:blip r:embed="rId2">
            <a:lum contrast="10000"/>
          </a:blip>
          <a:srcRect b="13461"/>
          <a:stretch>
            <a:fillRect/>
          </a:stretch>
        </p:blipFill>
        <p:spPr bwMode="auto">
          <a:xfrm>
            <a:off x="766763" y="936625"/>
            <a:ext cx="2643187" cy="36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600" name="TextovéPole 9"/>
          <p:cNvSpPr txBox="1">
            <a:spLocks noChangeArrowheads="1"/>
          </p:cNvSpPr>
          <p:nvPr/>
        </p:nvSpPr>
        <p:spPr bwMode="auto">
          <a:xfrm>
            <a:off x="1273175" y="1470025"/>
            <a:ext cx="171608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Zatahovací punčocha</a:t>
            </a:r>
          </a:p>
        </p:txBody>
      </p:sp>
      <p:pic>
        <p:nvPicPr>
          <p:cNvPr id="21601" name="Picture 3"/>
          <p:cNvPicPr>
            <a:picLocks noChangeAspect="1" noChangeArrowheads="1"/>
          </p:cNvPicPr>
          <p:nvPr/>
        </p:nvPicPr>
        <p:blipFill>
          <a:blip r:embed="rId3">
            <a:lum contrast="10000"/>
          </a:blip>
          <a:srcRect/>
          <a:stretch>
            <a:fillRect/>
          </a:stretch>
        </p:blipFill>
        <p:spPr bwMode="auto">
          <a:xfrm>
            <a:off x="1166813" y="2295525"/>
            <a:ext cx="2008187" cy="617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602" name="TextovéPole 11"/>
          <p:cNvSpPr txBox="1">
            <a:spLocks noChangeArrowheads="1"/>
          </p:cNvSpPr>
          <p:nvPr/>
        </p:nvSpPr>
        <p:spPr bwMode="auto">
          <a:xfrm>
            <a:off x="790575" y="3063875"/>
            <a:ext cx="2668588" cy="531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/>
              <a:t>Zatahovací svěrka pro tažení kabelu na žíly</a:t>
            </a:r>
          </a:p>
        </p:txBody>
      </p:sp>
      <p:sp>
        <p:nvSpPr>
          <p:cNvPr id="21603" name="Obdélník 12"/>
          <p:cNvSpPr>
            <a:spLocks noChangeArrowheads="1"/>
          </p:cNvSpPr>
          <p:nvPr/>
        </p:nvSpPr>
        <p:spPr bwMode="auto">
          <a:xfrm>
            <a:off x="642938" y="3711575"/>
            <a:ext cx="59674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 b="1" i="1" u="sng"/>
              <a:t>Nový způsob značení vodičů lze nalézt na:</a:t>
            </a:r>
            <a:endParaRPr lang="cs-CZ" sz="1800" b="1" i="1" u="sng">
              <a:hlinkClick r:id="rId4"/>
            </a:endParaRPr>
          </a:p>
          <a:p>
            <a:r>
              <a:rPr lang="cs-CZ">
                <a:hlinkClick r:id="rId4"/>
              </a:rPr>
              <a:t>http://elektrika.cz/data/clanky/tabulka-barevneho-znaceni-kabelu-a-vodicu</a:t>
            </a: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794125" y="852488"/>
            <a:ext cx="4856163" cy="1296987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342900" indent="-342900">
              <a:buFont typeface="+mj-lt"/>
              <a:buAutoNum type="arabicPeriod"/>
              <a:defRPr/>
            </a:pPr>
            <a:r>
              <a:rPr lang="cs-CZ" sz="1600" dirty="0">
                <a:solidFill>
                  <a:schemeClr val="tx1"/>
                </a:solidFill>
              </a:rPr>
              <a:t>Kde se používá zatahovací punčocha?</a:t>
            </a:r>
          </a:p>
          <a:p>
            <a:pPr marL="342900" indent="-342900">
              <a:buFont typeface="+mj-lt"/>
              <a:buAutoNum type="arabicPeriod"/>
              <a:defRPr/>
            </a:pPr>
            <a:r>
              <a:rPr lang="cs-CZ" sz="1600" dirty="0">
                <a:solidFill>
                  <a:schemeClr val="tx1"/>
                </a:solidFill>
              </a:rPr>
              <a:t>Kde se používá zatahovací svěrka?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5" name="Tlačítko akce: Dopředu nebo Další 14">
            <a:hlinkClick r:id="" action="ppaction://hlinkshowjump?jump=nextslide" highlightClick="1"/>
          </p:cNvPr>
          <p:cNvSpPr/>
          <p:nvPr/>
        </p:nvSpPr>
        <p:spPr>
          <a:xfrm>
            <a:off x="320675" y="6018213"/>
            <a:ext cx="346075" cy="284162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417512"/>
          </a:xfrm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z="2400" smtClean="0"/>
              <a:t>Montáž rozvodných skříní</a:t>
            </a:r>
          </a:p>
        </p:txBody>
      </p:sp>
      <p:sp>
        <p:nvSpPr>
          <p:cNvPr id="22530" name="Text Box 5"/>
          <p:cNvSpPr txBox="1">
            <a:spLocks noChangeArrowheads="1"/>
          </p:cNvSpPr>
          <p:nvPr/>
        </p:nvSpPr>
        <p:spPr bwMode="auto">
          <a:xfrm>
            <a:off x="468313" y="765175"/>
            <a:ext cx="820737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Montáž rozvodných skříní:</a:t>
            </a:r>
          </a:p>
          <a:p>
            <a:pPr>
              <a:buFontTx/>
              <a:buChar char="•"/>
            </a:pPr>
            <a:r>
              <a:rPr lang="cs-CZ"/>
              <a:t>Místo určuje projektant</a:t>
            </a:r>
          </a:p>
          <a:p>
            <a:pPr>
              <a:buFontTx/>
              <a:buChar char="•"/>
            </a:pPr>
            <a:r>
              <a:rPr lang="cs-CZ"/>
              <a:t>Nesmí ohrozit statiku domu</a:t>
            </a:r>
          </a:p>
          <a:p>
            <a:pPr>
              <a:buFontTx/>
              <a:buChar char="•"/>
            </a:pPr>
            <a:r>
              <a:rPr lang="cs-CZ"/>
              <a:t>Spodní okraj 60 cm nad terén</a:t>
            </a:r>
          </a:p>
          <a:p>
            <a:pPr>
              <a:buFontTx/>
              <a:buChar char="•"/>
            </a:pPr>
            <a:r>
              <a:rPr lang="cs-CZ"/>
              <a:t>Montují se do budovy nebo do pilířů</a:t>
            </a:r>
          </a:p>
          <a:p>
            <a:pPr>
              <a:buFontTx/>
              <a:buChar char="•"/>
            </a:pPr>
            <a:r>
              <a:rPr lang="cs-CZ"/>
              <a:t>Ü pilíře je minimální hloubka výkopu pro základ </a:t>
            </a:r>
            <a:r>
              <a:rPr lang="cs-CZ" b="1"/>
              <a:t>900</a:t>
            </a:r>
            <a:r>
              <a:rPr lang="cs-CZ"/>
              <a:t> mm, staví se z vápenopískových cihel malého formátu. Stěny pilíře je nutné vyzdít do výše uložení skříně – </a:t>
            </a:r>
            <a:r>
              <a:rPr lang="cs-CZ" b="1"/>
              <a:t>650</a:t>
            </a:r>
            <a:r>
              <a:rPr lang="cs-CZ"/>
              <a:t> mm nad terén.</a:t>
            </a:r>
          </a:p>
        </p:txBody>
      </p:sp>
      <p:sp>
        <p:nvSpPr>
          <p:cNvPr id="22531" name="Text Box 6"/>
          <p:cNvSpPr txBox="1">
            <a:spLocks noChangeArrowheads="1"/>
          </p:cNvSpPr>
          <p:nvPr/>
        </p:nvSpPr>
        <p:spPr bwMode="auto">
          <a:xfrm>
            <a:off x="519113" y="2419350"/>
            <a:ext cx="8085137" cy="954088"/>
          </a:xfrm>
          <a:prstGeom prst="rect">
            <a:avLst/>
          </a:prstGeom>
          <a:solidFill>
            <a:srgbClr val="EDF9A5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Kabelové rozvodné skříně:</a:t>
            </a:r>
            <a:r>
              <a:rPr lang="cs-CZ"/>
              <a:t> montují se ve venkovních prostorech na místech přístupných veřejnosti, zabezpečené pro přístup osob znalých.</a:t>
            </a:r>
          </a:p>
          <a:p>
            <a:pPr>
              <a:buFontTx/>
              <a:buChar char="•"/>
            </a:pPr>
            <a:r>
              <a:rPr lang="cs-CZ" b="1"/>
              <a:t>Skříň rozpojovací jistící </a:t>
            </a:r>
            <a:r>
              <a:rPr lang="cs-CZ"/>
              <a:t>(typové značení SR 1/1, SR 2/1, …)</a:t>
            </a:r>
          </a:p>
          <a:p>
            <a:pPr>
              <a:buFontTx/>
              <a:buChar char="•"/>
            </a:pPr>
            <a:r>
              <a:rPr lang="cs-CZ" b="1"/>
              <a:t>Skříň přípojková </a:t>
            </a:r>
            <a:r>
              <a:rPr lang="cs-CZ"/>
              <a:t>(typové značení SPP 0, SPP 1, SPP 2, …)</a:t>
            </a:r>
            <a:endParaRPr lang="cs-CZ" b="1"/>
          </a:p>
        </p:txBody>
      </p:sp>
      <p:grpSp>
        <p:nvGrpSpPr>
          <p:cNvPr id="22532" name="Group 26"/>
          <p:cNvGrpSpPr>
            <a:grpSpLocks/>
          </p:cNvGrpSpPr>
          <p:nvPr/>
        </p:nvGrpSpPr>
        <p:grpSpPr bwMode="auto">
          <a:xfrm>
            <a:off x="971550" y="4149725"/>
            <a:ext cx="144463" cy="1081088"/>
            <a:chOff x="612" y="2432"/>
            <a:chExt cx="91" cy="681"/>
          </a:xfrm>
        </p:grpSpPr>
        <p:sp>
          <p:nvSpPr>
            <p:cNvPr id="22617" name="Rectangle 7"/>
            <p:cNvSpPr>
              <a:spLocks noChangeArrowheads="1"/>
            </p:cNvSpPr>
            <p:nvPr/>
          </p:nvSpPr>
          <p:spPr bwMode="auto">
            <a:xfrm>
              <a:off x="612" y="2614"/>
              <a:ext cx="91" cy="317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618" name="Line 8"/>
            <p:cNvSpPr>
              <a:spLocks noChangeShapeType="1"/>
            </p:cNvSpPr>
            <p:nvPr/>
          </p:nvSpPr>
          <p:spPr bwMode="auto">
            <a:xfrm>
              <a:off x="657" y="2523"/>
              <a:ext cx="0" cy="49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2619" name="Oval 9"/>
            <p:cNvSpPr>
              <a:spLocks noChangeArrowheads="1"/>
            </p:cNvSpPr>
            <p:nvPr/>
          </p:nvSpPr>
          <p:spPr bwMode="auto">
            <a:xfrm>
              <a:off x="612" y="3022"/>
              <a:ext cx="90" cy="91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620" name="Oval 10"/>
            <p:cNvSpPr>
              <a:spLocks noChangeArrowheads="1"/>
            </p:cNvSpPr>
            <p:nvPr/>
          </p:nvSpPr>
          <p:spPr bwMode="auto">
            <a:xfrm>
              <a:off x="612" y="2432"/>
              <a:ext cx="90" cy="91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2533" name="Oval 11"/>
          <p:cNvSpPr>
            <a:spLocks noChangeArrowheads="1"/>
          </p:cNvSpPr>
          <p:nvPr/>
        </p:nvSpPr>
        <p:spPr bwMode="auto">
          <a:xfrm>
            <a:off x="2103438" y="4354513"/>
            <a:ext cx="122237" cy="13335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2534" name="Oval 12"/>
          <p:cNvSpPr>
            <a:spLocks noChangeArrowheads="1"/>
          </p:cNvSpPr>
          <p:nvPr/>
        </p:nvSpPr>
        <p:spPr bwMode="auto">
          <a:xfrm>
            <a:off x="2103438" y="4684713"/>
            <a:ext cx="122237" cy="13335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2535" name="Oval 13"/>
          <p:cNvSpPr>
            <a:spLocks noChangeArrowheads="1"/>
          </p:cNvSpPr>
          <p:nvPr/>
        </p:nvSpPr>
        <p:spPr bwMode="auto">
          <a:xfrm>
            <a:off x="2103438" y="5014913"/>
            <a:ext cx="122237" cy="13335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2536" name="Line 14"/>
          <p:cNvSpPr>
            <a:spLocks noChangeShapeType="1"/>
          </p:cNvSpPr>
          <p:nvPr/>
        </p:nvSpPr>
        <p:spPr bwMode="auto">
          <a:xfrm>
            <a:off x="2163763" y="4222750"/>
            <a:ext cx="0" cy="1317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2537" name="Line 15"/>
          <p:cNvSpPr>
            <a:spLocks noChangeShapeType="1"/>
          </p:cNvSpPr>
          <p:nvPr/>
        </p:nvSpPr>
        <p:spPr bwMode="auto">
          <a:xfrm>
            <a:off x="2163763" y="4487863"/>
            <a:ext cx="0" cy="1968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2538" name="Line 16"/>
          <p:cNvSpPr>
            <a:spLocks noChangeShapeType="1"/>
          </p:cNvSpPr>
          <p:nvPr/>
        </p:nvSpPr>
        <p:spPr bwMode="auto">
          <a:xfrm>
            <a:off x="2163763" y="4818063"/>
            <a:ext cx="0" cy="1968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2539" name="Line 17"/>
          <p:cNvSpPr>
            <a:spLocks noChangeShapeType="1"/>
          </p:cNvSpPr>
          <p:nvPr/>
        </p:nvSpPr>
        <p:spPr bwMode="auto">
          <a:xfrm>
            <a:off x="2163763" y="4222750"/>
            <a:ext cx="2476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2540" name="Line 18"/>
          <p:cNvSpPr>
            <a:spLocks noChangeShapeType="1"/>
          </p:cNvSpPr>
          <p:nvPr/>
        </p:nvSpPr>
        <p:spPr bwMode="auto">
          <a:xfrm>
            <a:off x="2411413" y="4222750"/>
            <a:ext cx="0" cy="10556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2541" name="Line 19"/>
          <p:cNvSpPr>
            <a:spLocks noChangeShapeType="1"/>
          </p:cNvSpPr>
          <p:nvPr/>
        </p:nvSpPr>
        <p:spPr bwMode="auto">
          <a:xfrm flipH="1">
            <a:off x="2163763" y="5278438"/>
            <a:ext cx="2476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2542" name="Line 20"/>
          <p:cNvSpPr>
            <a:spLocks noChangeShapeType="1"/>
          </p:cNvSpPr>
          <p:nvPr/>
        </p:nvSpPr>
        <p:spPr bwMode="auto">
          <a:xfrm>
            <a:off x="2163763" y="5278438"/>
            <a:ext cx="0" cy="1333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2543" name="Oval 21"/>
          <p:cNvSpPr>
            <a:spLocks noChangeArrowheads="1"/>
          </p:cNvSpPr>
          <p:nvPr/>
        </p:nvSpPr>
        <p:spPr bwMode="auto">
          <a:xfrm>
            <a:off x="2103438" y="5411788"/>
            <a:ext cx="122237" cy="131762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2544" name="Line 22"/>
          <p:cNvSpPr>
            <a:spLocks noChangeShapeType="1"/>
          </p:cNvSpPr>
          <p:nvPr/>
        </p:nvSpPr>
        <p:spPr bwMode="auto">
          <a:xfrm>
            <a:off x="2163763" y="5543550"/>
            <a:ext cx="0" cy="1317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2545" name="Line 23"/>
          <p:cNvSpPr>
            <a:spLocks noChangeShapeType="1"/>
          </p:cNvSpPr>
          <p:nvPr/>
        </p:nvSpPr>
        <p:spPr bwMode="auto">
          <a:xfrm>
            <a:off x="1979613" y="5675313"/>
            <a:ext cx="369887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2546" name="Line 24"/>
          <p:cNvSpPr>
            <a:spLocks noChangeShapeType="1"/>
          </p:cNvSpPr>
          <p:nvPr/>
        </p:nvSpPr>
        <p:spPr bwMode="auto">
          <a:xfrm>
            <a:off x="2039938" y="5741988"/>
            <a:ext cx="24765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2547" name="Line 25"/>
          <p:cNvSpPr>
            <a:spLocks noChangeShapeType="1"/>
          </p:cNvSpPr>
          <p:nvPr/>
        </p:nvSpPr>
        <p:spPr bwMode="auto">
          <a:xfrm>
            <a:off x="2103438" y="5807075"/>
            <a:ext cx="122237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22548" name="Group 27"/>
          <p:cNvGrpSpPr>
            <a:grpSpLocks/>
          </p:cNvGrpSpPr>
          <p:nvPr/>
        </p:nvGrpSpPr>
        <p:grpSpPr bwMode="auto">
          <a:xfrm>
            <a:off x="1258888" y="4149725"/>
            <a:ext cx="144462" cy="1081088"/>
            <a:chOff x="612" y="2432"/>
            <a:chExt cx="91" cy="681"/>
          </a:xfrm>
        </p:grpSpPr>
        <p:sp>
          <p:nvSpPr>
            <p:cNvPr id="22613" name="Rectangle 28"/>
            <p:cNvSpPr>
              <a:spLocks noChangeArrowheads="1"/>
            </p:cNvSpPr>
            <p:nvPr/>
          </p:nvSpPr>
          <p:spPr bwMode="auto">
            <a:xfrm>
              <a:off x="612" y="2614"/>
              <a:ext cx="91" cy="317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614" name="Line 29"/>
            <p:cNvSpPr>
              <a:spLocks noChangeShapeType="1"/>
            </p:cNvSpPr>
            <p:nvPr/>
          </p:nvSpPr>
          <p:spPr bwMode="auto">
            <a:xfrm>
              <a:off x="657" y="2523"/>
              <a:ext cx="0" cy="49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2615" name="Oval 30"/>
            <p:cNvSpPr>
              <a:spLocks noChangeArrowheads="1"/>
            </p:cNvSpPr>
            <p:nvPr/>
          </p:nvSpPr>
          <p:spPr bwMode="auto">
            <a:xfrm>
              <a:off x="612" y="3022"/>
              <a:ext cx="90" cy="91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616" name="Oval 31"/>
            <p:cNvSpPr>
              <a:spLocks noChangeArrowheads="1"/>
            </p:cNvSpPr>
            <p:nvPr/>
          </p:nvSpPr>
          <p:spPr bwMode="auto">
            <a:xfrm>
              <a:off x="612" y="2432"/>
              <a:ext cx="90" cy="91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22549" name="Group 32"/>
          <p:cNvGrpSpPr>
            <a:grpSpLocks/>
          </p:cNvGrpSpPr>
          <p:nvPr/>
        </p:nvGrpSpPr>
        <p:grpSpPr bwMode="auto">
          <a:xfrm>
            <a:off x="1547813" y="4149725"/>
            <a:ext cx="144462" cy="1081088"/>
            <a:chOff x="612" y="2432"/>
            <a:chExt cx="91" cy="681"/>
          </a:xfrm>
        </p:grpSpPr>
        <p:sp>
          <p:nvSpPr>
            <p:cNvPr id="22609" name="Rectangle 33"/>
            <p:cNvSpPr>
              <a:spLocks noChangeArrowheads="1"/>
            </p:cNvSpPr>
            <p:nvPr/>
          </p:nvSpPr>
          <p:spPr bwMode="auto">
            <a:xfrm>
              <a:off x="612" y="2614"/>
              <a:ext cx="91" cy="317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610" name="Line 34"/>
            <p:cNvSpPr>
              <a:spLocks noChangeShapeType="1"/>
            </p:cNvSpPr>
            <p:nvPr/>
          </p:nvSpPr>
          <p:spPr bwMode="auto">
            <a:xfrm>
              <a:off x="657" y="2523"/>
              <a:ext cx="0" cy="49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2611" name="Oval 35"/>
            <p:cNvSpPr>
              <a:spLocks noChangeArrowheads="1"/>
            </p:cNvSpPr>
            <p:nvPr/>
          </p:nvSpPr>
          <p:spPr bwMode="auto">
            <a:xfrm>
              <a:off x="612" y="3022"/>
              <a:ext cx="90" cy="91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612" name="Oval 36"/>
            <p:cNvSpPr>
              <a:spLocks noChangeArrowheads="1"/>
            </p:cNvSpPr>
            <p:nvPr/>
          </p:nvSpPr>
          <p:spPr bwMode="auto">
            <a:xfrm>
              <a:off x="612" y="2432"/>
              <a:ext cx="90" cy="91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2550" name="Rectangle 38"/>
          <p:cNvSpPr>
            <a:spLocks noChangeArrowheads="1"/>
          </p:cNvSpPr>
          <p:nvPr/>
        </p:nvSpPr>
        <p:spPr bwMode="auto">
          <a:xfrm>
            <a:off x="684213" y="3789363"/>
            <a:ext cx="2087562" cy="2305050"/>
          </a:xfrm>
          <a:prstGeom prst="rect">
            <a:avLst/>
          </a:prstGeom>
          <a:noFill/>
          <a:ln w="9525">
            <a:solidFill>
              <a:schemeClr val="tx1"/>
            </a:solidFill>
            <a:prstDash val="lgDash"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2551" name="Text Box 39"/>
          <p:cNvSpPr txBox="1">
            <a:spLocks noChangeArrowheads="1"/>
          </p:cNvSpPr>
          <p:nvPr/>
        </p:nvSpPr>
        <p:spPr bwMode="auto">
          <a:xfrm>
            <a:off x="1476375" y="3429000"/>
            <a:ext cx="6318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/>
              <a:t>SPP 0</a:t>
            </a:r>
          </a:p>
        </p:txBody>
      </p:sp>
      <p:sp>
        <p:nvSpPr>
          <p:cNvPr id="22552" name="Text Box 40"/>
          <p:cNvSpPr txBox="1">
            <a:spLocks noChangeArrowheads="1"/>
          </p:cNvSpPr>
          <p:nvPr/>
        </p:nvSpPr>
        <p:spPr bwMode="auto">
          <a:xfrm>
            <a:off x="971550" y="3789363"/>
            <a:ext cx="8016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3 x 63 A</a:t>
            </a:r>
          </a:p>
        </p:txBody>
      </p:sp>
      <p:sp>
        <p:nvSpPr>
          <p:cNvPr id="22553" name="Text Box 41"/>
          <p:cNvSpPr txBox="1">
            <a:spLocks noChangeArrowheads="1"/>
          </p:cNvSpPr>
          <p:nvPr/>
        </p:nvSpPr>
        <p:spPr bwMode="auto">
          <a:xfrm>
            <a:off x="827088" y="5229225"/>
            <a:ext cx="9525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L1  L2  L3</a:t>
            </a:r>
          </a:p>
        </p:txBody>
      </p:sp>
      <p:sp>
        <p:nvSpPr>
          <p:cNvPr id="22554" name="Text Box 42"/>
          <p:cNvSpPr txBox="1">
            <a:spLocks noChangeArrowheads="1"/>
          </p:cNvSpPr>
          <p:nvPr/>
        </p:nvSpPr>
        <p:spPr bwMode="auto">
          <a:xfrm rot="-5400000">
            <a:off x="1424781" y="4902994"/>
            <a:ext cx="112553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PE         PEN</a:t>
            </a:r>
          </a:p>
        </p:txBody>
      </p:sp>
      <p:sp>
        <p:nvSpPr>
          <p:cNvPr id="22555" name="Text Box 43"/>
          <p:cNvSpPr txBox="1">
            <a:spLocks noChangeArrowheads="1"/>
          </p:cNvSpPr>
          <p:nvPr/>
        </p:nvSpPr>
        <p:spPr bwMode="auto">
          <a:xfrm>
            <a:off x="684213" y="5805488"/>
            <a:ext cx="1530350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/>
              <a:t>3 + PEN 500V, 50 Hz</a:t>
            </a:r>
          </a:p>
        </p:txBody>
      </p:sp>
      <p:grpSp>
        <p:nvGrpSpPr>
          <p:cNvPr id="22556" name="Group 59"/>
          <p:cNvGrpSpPr>
            <a:grpSpLocks/>
          </p:cNvGrpSpPr>
          <p:nvPr/>
        </p:nvGrpSpPr>
        <p:grpSpPr bwMode="auto">
          <a:xfrm>
            <a:off x="3838575" y="3971925"/>
            <a:ext cx="720725" cy="1081088"/>
            <a:chOff x="2562" y="2478"/>
            <a:chExt cx="454" cy="681"/>
          </a:xfrm>
        </p:grpSpPr>
        <p:grpSp>
          <p:nvGrpSpPr>
            <p:cNvPr id="22594" name="Group 44"/>
            <p:cNvGrpSpPr>
              <a:grpSpLocks/>
            </p:cNvGrpSpPr>
            <p:nvPr/>
          </p:nvGrpSpPr>
          <p:grpSpPr bwMode="auto">
            <a:xfrm>
              <a:off x="2562" y="2478"/>
              <a:ext cx="91" cy="681"/>
              <a:chOff x="612" y="2432"/>
              <a:chExt cx="91" cy="681"/>
            </a:xfrm>
          </p:grpSpPr>
          <p:sp>
            <p:nvSpPr>
              <p:cNvPr id="22605" name="Rectangle 45"/>
              <p:cNvSpPr>
                <a:spLocks noChangeArrowheads="1"/>
              </p:cNvSpPr>
              <p:nvPr/>
            </p:nvSpPr>
            <p:spPr bwMode="auto">
              <a:xfrm>
                <a:off x="612" y="2614"/>
                <a:ext cx="91" cy="317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2606" name="Line 46"/>
              <p:cNvSpPr>
                <a:spLocks noChangeShapeType="1"/>
              </p:cNvSpPr>
              <p:nvPr/>
            </p:nvSpPr>
            <p:spPr bwMode="auto">
              <a:xfrm>
                <a:off x="657" y="2523"/>
                <a:ext cx="0" cy="49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2607" name="Oval 47"/>
              <p:cNvSpPr>
                <a:spLocks noChangeArrowheads="1"/>
              </p:cNvSpPr>
              <p:nvPr/>
            </p:nvSpPr>
            <p:spPr bwMode="auto">
              <a:xfrm>
                <a:off x="612" y="3022"/>
                <a:ext cx="90" cy="91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2608" name="Oval 48"/>
              <p:cNvSpPr>
                <a:spLocks noChangeArrowheads="1"/>
              </p:cNvSpPr>
              <p:nvPr/>
            </p:nvSpPr>
            <p:spPr bwMode="auto">
              <a:xfrm>
                <a:off x="612" y="2432"/>
                <a:ext cx="90" cy="91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22595" name="Group 49"/>
            <p:cNvGrpSpPr>
              <a:grpSpLocks/>
            </p:cNvGrpSpPr>
            <p:nvPr/>
          </p:nvGrpSpPr>
          <p:grpSpPr bwMode="auto">
            <a:xfrm>
              <a:off x="2744" y="2478"/>
              <a:ext cx="91" cy="681"/>
              <a:chOff x="612" y="2432"/>
              <a:chExt cx="91" cy="681"/>
            </a:xfrm>
          </p:grpSpPr>
          <p:sp>
            <p:nvSpPr>
              <p:cNvPr id="22601" name="Rectangle 50"/>
              <p:cNvSpPr>
                <a:spLocks noChangeArrowheads="1"/>
              </p:cNvSpPr>
              <p:nvPr/>
            </p:nvSpPr>
            <p:spPr bwMode="auto">
              <a:xfrm>
                <a:off x="612" y="2614"/>
                <a:ext cx="91" cy="317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2602" name="Line 51"/>
              <p:cNvSpPr>
                <a:spLocks noChangeShapeType="1"/>
              </p:cNvSpPr>
              <p:nvPr/>
            </p:nvSpPr>
            <p:spPr bwMode="auto">
              <a:xfrm>
                <a:off x="657" y="2523"/>
                <a:ext cx="0" cy="49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2603" name="Oval 52"/>
              <p:cNvSpPr>
                <a:spLocks noChangeArrowheads="1"/>
              </p:cNvSpPr>
              <p:nvPr/>
            </p:nvSpPr>
            <p:spPr bwMode="auto">
              <a:xfrm>
                <a:off x="612" y="3022"/>
                <a:ext cx="90" cy="91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2604" name="Oval 53"/>
              <p:cNvSpPr>
                <a:spLocks noChangeArrowheads="1"/>
              </p:cNvSpPr>
              <p:nvPr/>
            </p:nvSpPr>
            <p:spPr bwMode="auto">
              <a:xfrm>
                <a:off x="612" y="2432"/>
                <a:ext cx="90" cy="91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22596" name="Group 54"/>
            <p:cNvGrpSpPr>
              <a:grpSpLocks/>
            </p:cNvGrpSpPr>
            <p:nvPr/>
          </p:nvGrpSpPr>
          <p:grpSpPr bwMode="auto">
            <a:xfrm>
              <a:off x="2925" y="2478"/>
              <a:ext cx="91" cy="681"/>
              <a:chOff x="612" y="2432"/>
              <a:chExt cx="91" cy="681"/>
            </a:xfrm>
          </p:grpSpPr>
          <p:sp>
            <p:nvSpPr>
              <p:cNvPr id="22597" name="Rectangle 55"/>
              <p:cNvSpPr>
                <a:spLocks noChangeArrowheads="1"/>
              </p:cNvSpPr>
              <p:nvPr/>
            </p:nvSpPr>
            <p:spPr bwMode="auto">
              <a:xfrm>
                <a:off x="612" y="2614"/>
                <a:ext cx="91" cy="317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2598" name="Line 56"/>
              <p:cNvSpPr>
                <a:spLocks noChangeShapeType="1"/>
              </p:cNvSpPr>
              <p:nvPr/>
            </p:nvSpPr>
            <p:spPr bwMode="auto">
              <a:xfrm>
                <a:off x="657" y="2523"/>
                <a:ext cx="0" cy="49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2599" name="Oval 57"/>
              <p:cNvSpPr>
                <a:spLocks noChangeArrowheads="1"/>
              </p:cNvSpPr>
              <p:nvPr/>
            </p:nvSpPr>
            <p:spPr bwMode="auto">
              <a:xfrm>
                <a:off x="612" y="3022"/>
                <a:ext cx="90" cy="91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2600" name="Oval 58"/>
              <p:cNvSpPr>
                <a:spLocks noChangeArrowheads="1"/>
              </p:cNvSpPr>
              <p:nvPr/>
            </p:nvSpPr>
            <p:spPr bwMode="auto">
              <a:xfrm>
                <a:off x="612" y="2432"/>
                <a:ext cx="90" cy="91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grpSp>
        <p:nvGrpSpPr>
          <p:cNvPr id="22557" name="Group 60"/>
          <p:cNvGrpSpPr>
            <a:grpSpLocks/>
          </p:cNvGrpSpPr>
          <p:nvPr/>
        </p:nvGrpSpPr>
        <p:grpSpPr bwMode="auto">
          <a:xfrm>
            <a:off x="5064125" y="3971925"/>
            <a:ext cx="720725" cy="1081088"/>
            <a:chOff x="2562" y="2478"/>
            <a:chExt cx="454" cy="681"/>
          </a:xfrm>
        </p:grpSpPr>
        <p:grpSp>
          <p:nvGrpSpPr>
            <p:cNvPr id="22579" name="Group 61"/>
            <p:cNvGrpSpPr>
              <a:grpSpLocks/>
            </p:cNvGrpSpPr>
            <p:nvPr/>
          </p:nvGrpSpPr>
          <p:grpSpPr bwMode="auto">
            <a:xfrm>
              <a:off x="2562" y="2478"/>
              <a:ext cx="91" cy="681"/>
              <a:chOff x="612" y="2432"/>
              <a:chExt cx="91" cy="681"/>
            </a:xfrm>
          </p:grpSpPr>
          <p:sp>
            <p:nvSpPr>
              <p:cNvPr id="22590" name="Rectangle 62"/>
              <p:cNvSpPr>
                <a:spLocks noChangeArrowheads="1"/>
              </p:cNvSpPr>
              <p:nvPr/>
            </p:nvSpPr>
            <p:spPr bwMode="auto">
              <a:xfrm>
                <a:off x="612" y="2614"/>
                <a:ext cx="91" cy="317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2591" name="Line 63"/>
              <p:cNvSpPr>
                <a:spLocks noChangeShapeType="1"/>
              </p:cNvSpPr>
              <p:nvPr/>
            </p:nvSpPr>
            <p:spPr bwMode="auto">
              <a:xfrm>
                <a:off x="657" y="2523"/>
                <a:ext cx="0" cy="49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2592" name="Oval 64"/>
              <p:cNvSpPr>
                <a:spLocks noChangeArrowheads="1"/>
              </p:cNvSpPr>
              <p:nvPr/>
            </p:nvSpPr>
            <p:spPr bwMode="auto">
              <a:xfrm>
                <a:off x="612" y="3022"/>
                <a:ext cx="90" cy="91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2593" name="Oval 65"/>
              <p:cNvSpPr>
                <a:spLocks noChangeArrowheads="1"/>
              </p:cNvSpPr>
              <p:nvPr/>
            </p:nvSpPr>
            <p:spPr bwMode="auto">
              <a:xfrm>
                <a:off x="612" y="2432"/>
                <a:ext cx="90" cy="91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22580" name="Group 66"/>
            <p:cNvGrpSpPr>
              <a:grpSpLocks/>
            </p:cNvGrpSpPr>
            <p:nvPr/>
          </p:nvGrpSpPr>
          <p:grpSpPr bwMode="auto">
            <a:xfrm>
              <a:off x="2744" y="2478"/>
              <a:ext cx="91" cy="681"/>
              <a:chOff x="612" y="2432"/>
              <a:chExt cx="91" cy="681"/>
            </a:xfrm>
          </p:grpSpPr>
          <p:sp>
            <p:nvSpPr>
              <p:cNvPr id="22586" name="Rectangle 67"/>
              <p:cNvSpPr>
                <a:spLocks noChangeArrowheads="1"/>
              </p:cNvSpPr>
              <p:nvPr/>
            </p:nvSpPr>
            <p:spPr bwMode="auto">
              <a:xfrm>
                <a:off x="612" y="2614"/>
                <a:ext cx="91" cy="317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2587" name="Line 68"/>
              <p:cNvSpPr>
                <a:spLocks noChangeShapeType="1"/>
              </p:cNvSpPr>
              <p:nvPr/>
            </p:nvSpPr>
            <p:spPr bwMode="auto">
              <a:xfrm>
                <a:off x="657" y="2523"/>
                <a:ext cx="0" cy="49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2588" name="Oval 69"/>
              <p:cNvSpPr>
                <a:spLocks noChangeArrowheads="1"/>
              </p:cNvSpPr>
              <p:nvPr/>
            </p:nvSpPr>
            <p:spPr bwMode="auto">
              <a:xfrm>
                <a:off x="612" y="3022"/>
                <a:ext cx="90" cy="91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2589" name="Oval 70"/>
              <p:cNvSpPr>
                <a:spLocks noChangeArrowheads="1"/>
              </p:cNvSpPr>
              <p:nvPr/>
            </p:nvSpPr>
            <p:spPr bwMode="auto">
              <a:xfrm>
                <a:off x="612" y="2432"/>
                <a:ext cx="90" cy="91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22581" name="Group 71"/>
            <p:cNvGrpSpPr>
              <a:grpSpLocks/>
            </p:cNvGrpSpPr>
            <p:nvPr/>
          </p:nvGrpSpPr>
          <p:grpSpPr bwMode="auto">
            <a:xfrm>
              <a:off x="2925" y="2478"/>
              <a:ext cx="91" cy="681"/>
              <a:chOff x="612" y="2432"/>
              <a:chExt cx="91" cy="681"/>
            </a:xfrm>
          </p:grpSpPr>
          <p:sp>
            <p:nvSpPr>
              <p:cNvPr id="22582" name="Rectangle 72"/>
              <p:cNvSpPr>
                <a:spLocks noChangeArrowheads="1"/>
              </p:cNvSpPr>
              <p:nvPr/>
            </p:nvSpPr>
            <p:spPr bwMode="auto">
              <a:xfrm>
                <a:off x="612" y="2614"/>
                <a:ext cx="91" cy="317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2583" name="Line 73"/>
              <p:cNvSpPr>
                <a:spLocks noChangeShapeType="1"/>
              </p:cNvSpPr>
              <p:nvPr/>
            </p:nvSpPr>
            <p:spPr bwMode="auto">
              <a:xfrm>
                <a:off x="657" y="2523"/>
                <a:ext cx="0" cy="49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2584" name="Oval 74"/>
              <p:cNvSpPr>
                <a:spLocks noChangeArrowheads="1"/>
              </p:cNvSpPr>
              <p:nvPr/>
            </p:nvSpPr>
            <p:spPr bwMode="auto">
              <a:xfrm>
                <a:off x="612" y="3022"/>
                <a:ext cx="90" cy="91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2585" name="Oval 75"/>
              <p:cNvSpPr>
                <a:spLocks noChangeArrowheads="1"/>
              </p:cNvSpPr>
              <p:nvPr/>
            </p:nvSpPr>
            <p:spPr bwMode="auto">
              <a:xfrm>
                <a:off x="612" y="2432"/>
                <a:ext cx="90" cy="91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22558" name="Oval 76"/>
          <p:cNvSpPr>
            <a:spLocks noChangeArrowheads="1"/>
          </p:cNvSpPr>
          <p:nvPr/>
        </p:nvSpPr>
        <p:spPr bwMode="auto">
          <a:xfrm>
            <a:off x="4775200" y="5195888"/>
            <a:ext cx="122238" cy="13335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2559" name="Oval 77"/>
          <p:cNvSpPr>
            <a:spLocks noChangeArrowheads="1"/>
          </p:cNvSpPr>
          <p:nvPr/>
        </p:nvSpPr>
        <p:spPr bwMode="auto">
          <a:xfrm>
            <a:off x="3622675" y="5411788"/>
            <a:ext cx="122238" cy="13335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2560" name="Line 78"/>
          <p:cNvSpPr>
            <a:spLocks noChangeShapeType="1"/>
          </p:cNvSpPr>
          <p:nvPr/>
        </p:nvSpPr>
        <p:spPr bwMode="auto">
          <a:xfrm flipV="1">
            <a:off x="3695700" y="5267325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2561" name="Line 79"/>
          <p:cNvSpPr>
            <a:spLocks noChangeShapeType="1"/>
          </p:cNvSpPr>
          <p:nvPr/>
        </p:nvSpPr>
        <p:spPr bwMode="auto">
          <a:xfrm>
            <a:off x="3695700" y="5267325"/>
            <a:ext cx="10795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2562" name="Line 80"/>
          <p:cNvSpPr>
            <a:spLocks noChangeShapeType="1"/>
          </p:cNvSpPr>
          <p:nvPr/>
        </p:nvSpPr>
        <p:spPr bwMode="auto">
          <a:xfrm>
            <a:off x="4919663" y="5267325"/>
            <a:ext cx="10080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2563" name="Oval 81"/>
          <p:cNvSpPr>
            <a:spLocks noChangeArrowheads="1"/>
          </p:cNvSpPr>
          <p:nvPr/>
        </p:nvSpPr>
        <p:spPr bwMode="auto">
          <a:xfrm>
            <a:off x="5856288" y="5411788"/>
            <a:ext cx="122237" cy="13335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2564" name="Line 82"/>
          <p:cNvSpPr>
            <a:spLocks noChangeShapeType="1"/>
          </p:cNvSpPr>
          <p:nvPr/>
        </p:nvSpPr>
        <p:spPr bwMode="auto">
          <a:xfrm>
            <a:off x="5927725" y="5267325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2565" name="Oval 83"/>
          <p:cNvSpPr>
            <a:spLocks noChangeArrowheads="1"/>
          </p:cNvSpPr>
          <p:nvPr/>
        </p:nvSpPr>
        <p:spPr bwMode="auto">
          <a:xfrm>
            <a:off x="5894388" y="5229225"/>
            <a:ext cx="71437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2566" name="Oval 84"/>
          <p:cNvSpPr>
            <a:spLocks noChangeArrowheads="1"/>
          </p:cNvSpPr>
          <p:nvPr/>
        </p:nvSpPr>
        <p:spPr bwMode="auto">
          <a:xfrm>
            <a:off x="3663950" y="5241925"/>
            <a:ext cx="71438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2567" name="Line 85"/>
          <p:cNvSpPr>
            <a:spLocks noChangeShapeType="1"/>
          </p:cNvSpPr>
          <p:nvPr/>
        </p:nvSpPr>
        <p:spPr bwMode="auto">
          <a:xfrm>
            <a:off x="3516313" y="5789613"/>
            <a:ext cx="369887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2568" name="Line 86"/>
          <p:cNvSpPr>
            <a:spLocks noChangeShapeType="1"/>
          </p:cNvSpPr>
          <p:nvPr/>
        </p:nvSpPr>
        <p:spPr bwMode="auto">
          <a:xfrm>
            <a:off x="3576638" y="5856288"/>
            <a:ext cx="24765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2569" name="Line 87"/>
          <p:cNvSpPr>
            <a:spLocks noChangeShapeType="1"/>
          </p:cNvSpPr>
          <p:nvPr/>
        </p:nvSpPr>
        <p:spPr bwMode="auto">
          <a:xfrm>
            <a:off x="3640138" y="5921375"/>
            <a:ext cx="122237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2570" name="Line 88"/>
          <p:cNvSpPr>
            <a:spLocks noChangeShapeType="1"/>
          </p:cNvSpPr>
          <p:nvPr/>
        </p:nvSpPr>
        <p:spPr bwMode="auto">
          <a:xfrm>
            <a:off x="3695700" y="5543550"/>
            <a:ext cx="0" cy="2349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2571" name="Text Box 89"/>
          <p:cNvSpPr txBox="1">
            <a:spLocks noChangeArrowheads="1"/>
          </p:cNvSpPr>
          <p:nvPr/>
        </p:nvSpPr>
        <p:spPr bwMode="auto">
          <a:xfrm>
            <a:off x="3800475" y="5338763"/>
            <a:ext cx="3905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PE</a:t>
            </a:r>
          </a:p>
        </p:txBody>
      </p:sp>
      <p:sp>
        <p:nvSpPr>
          <p:cNvPr id="22572" name="Text Box 90"/>
          <p:cNvSpPr txBox="1">
            <a:spLocks noChangeArrowheads="1"/>
          </p:cNvSpPr>
          <p:nvPr/>
        </p:nvSpPr>
        <p:spPr bwMode="auto">
          <a:xfrm>
            <a:off x="5235575" y="5338763"/>
            <a:ext cx="51911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PEN</a:t>
            </a:r>
          </a:p>
        </p:txBody>
      </p:sp>
      <p:sp>
        <p:nvSpPr>
          <p:cNvPr id="22573" name="Text Box 91"/>
          <p:cNvSpPr txBox="1">
            <a:spLocks noChangeArrowheads="1"/>
          </p:cNvSpPr>
          <p:nvPr/>
        </p:nvSpPr>
        <p:spPr bwMode="auto">
          <a:xfrm>
            <a:off x="3946525" y="5694363"/>
            <a:ext cx="2249488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/>
              <a:t>6 x 400 A 3 + PEN, 500 V, 50 Hz</a:t>
            </a:r>
          </a:p>
        </p:txBody>
      </p:sp>
      <p:sp>
        <p:nvSpPr>
          <p:cNvPr id="22574" name="Rectangle 93"/>
          <p:cNvSpPr>
            <a:spLocks noChangeArrowheads="1"/>
          </p:cNvSpPr>
          <p:nvPr/>
        </p:nvSpPr>
        <p:spPr bwMode="auto">
          <a:xfrm>
            <a:off x="3162300" y="3784600"/>
            <a:ext cx="3200400" cy="2349500"/>
          </a:xfrm>
          <a:prstGeom prst="rect">
            <a:avLst/>
          </a:prstGeom>
          <a:noFill/>
          <a:ln w="9525">
            <a:solidFill>
              <a:schemeClr val="tx1"/>
            </a:solidFill>
            <a:prstDash val="lgDash"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2575" name="Text Box 94"/>
          <p:cNvSpPr txBox="1">
            <a:spLocks noChangeArrowheads="1"/>
          </p:cNvSpPr>
          <p:nvPr/>
        </p:nvSpPr>
        <p:spPr bwMode="auto">
          <a:xfrm>
            <a:off x="4403725" y="3452813"/>
            <a:ext cx="6826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/>
              <a:t>SR 1/1</a:t>
            </a:r>
          </a:p>
        </p:txBody>
      </p:sp>
      <p:sp>
        <p:nvSpPr>
          <p:cNvPr id="22576" name="Text Box 95"/>
          <p:cNvSpPr txBox="1">
            <a:spLocks noChangeArrowheads="1"/>
          </p:cNvSpPr>
          <p:nvPr/>
        </p:nvSpPr>
        <p:spPr bwMode="auto">
          <a:xfrm>
            <a:off x="6443663" y="3789363"/>
            <a:ext cx="2232025" cy="206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/>
              <a:t>Montáž se provádí</a:t>
            </a:r>
            <a:r>
              <a:rPr lang="cs-CZ" sz="1600"/>
              <a:t>:</a:t>
            </a:r>
          </a:p>
          <a:p>
            <a:pPr>
              <a:buFontTx/>
              <a:buChar char="•"/>
            </a:pPr>
            <a:r>
              <a:rPr lang="cs-CZ" sz="1600"/>
              <a:t>Na stěnu - zapuštěný typ</a:t>
            </a:r>
          </a:p>
          <a:p>
            <a:pPr>
              <a:buFontTx/>
              <a:buChar char="•"/>
            </a:pPr>
            <a:r>
              <a:rPr lang="cs-CZ" sz="1600"/>
              <a:t>Na stožár ve venkovní síti</a:t>
            </a:r>
          </a:p>
          <a:p>
            <a:pPr>
              <a:buFontTx/>
              <a:buChar char="•"/>
            </a:pPr>
            <a:r>
              <a:rPr lang="cs-CZ" sz="1600"/>
              <a:t>Na úrovni země – na základu</a:t>
            </a:r>
          </a:p>
          <a:p>
            <a:pPr>
              <a:buFontTx/>
              <a:buChar char="•"/>
            </a:pPr>
            <a:r>
              <a:rPr lang="cs-CZ" sz="1600"/>
              <a:t>Montáž na povrch stěny</a:t>
            </a:r>
          </a:p>
        </p:txBody>
      </p:sp>
      <p:sp>
        <p:nvSpPr>
          <p:cNvPr id="92" name="Obdélník 91"/>
          <p:cNvSpPr/>
          <p:nvPr/>
        </p:nvSpPr>
        <p:spPr>
          <a:xfrm>
            <a:off x="468313" y="765175"/>
            <a:ext cx="8135937" cy="2951163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342900" indent="-342900">
              <a:buFont typeface="+mj-lt"/>
              <a:buAutoNum type="arabicPeriod"/>
              <a:defRPr/>
            </a:pPr>
            <a:r>
              <a:rPr lang="cs-CZ" sz="1800" dirty="0">
                <a:solidFill>
                  <a:schemeClr val="tx1"/>
                </a:solidFill>
              </a:rPr>
              <a:t>Do pracovních listů napište hlavní zásady při montáži rozvodných skříní</a:t>
            </a:r>
          </a:p>
          <a:p>
            <a:pPr marL="342900" indent="-342900">
              <a:buFont typeface="+mj-lt"/>
              <a:buAutoNum type="arabicPeriod"/>
              <a:defRPr/>
            </a:pPr>
            <a:r>
              <a:rPr lang="cs-CZ" sz="1800" dirty="0">
                <a:solidFill>
                  <a:schemeClr val="tx1"/>
                </a:solidFill>
              </a:rPr>
              <a:t>Jaká je minimální hloubka výkopu u pilíře („kapličky“)?</a:t>
            </a:r>
          </a:p>
          <a:p>
            <a:pPr marL="342900" indent="-342900">
              <a:buFont typeface="+mj-lt"/>
              <a:buAutoNum type="arabicPeriod"/>
              <a:defRPr/>
            </a:pPr>
            <a:r>
              <a:rPr lang="cs-CZ" sz="1800" dirty="0">
                <a:solidFill>
                  <a:schemeClr val="tx1"/>
                </a:solidFill>
              </a:rPr>
              <a:t>Jak vysoko nad terén je třeba vyzdít stěny pilíře s ohledem na usazení přípojkové skříně?</a:t>
            </a:r>
          </a:p>
          <a:p>
            <a:pPr marL="342900" indent="-342900">
              <a:buFont typeface="+mj-lt"/>
              <a:buAutoNum type="arabicPeriod"/>
              <a:defRPr/>
            </a:pPr>
            <a:r>
              <a:rPr lang="cs-CZ" sz="1800" dirty="0">
                <a:solidFill>
                  <a:schemeClr val="tx1"/>
                </a:solidFill>
              </a:rPr>
              <a:t>Jak rozdělujeme kabelové rozvodné skříně?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93" name="Tlačítko akce: Dopředu nebo Další 92">
            <a:hlinkClick r:id="" action="ppaction://hlinkshowjump?jump=nextslide" highlightClick="1"/>
          </p:cNvPr>
          <p:cNvSpPr/>
          <p:nvPr/>
        </p:nvSpPr>
        <p:spPr>
          <a:xfrm>
            <a:off x="320675" y="6018213"/>
            <a:ext cx="346075" cy="284162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469900"/>
          </a:xfrm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z="2400" smtClean="0"/>
              <a:t>Ukončování a spojování kabelů</a:t>
            </a:r>
          </a:p>
        </p:txBody>
      </p:sp>
      <p:sp>
        <p:nvSpPr>
          <p:cNvPr id="10245" name="Text Box 5"/>
          <p:cNvSpPr txBox="1">
            <a:spLocks noChangeArrowheads="1"/>
          </p:cNvSpPr>
          <p:nvPr/>
        </p:nvSpPr>
        <p:spPr bwMode="auto">
          <a:xfrm>
            <a:off x="415925" y="1001713"/>
            <a:ext cx="6113463" cy="267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cs-CZ"/>
              <a:t>Práce s kabelovou hmotou …. pracovní pomůcky, zacházení s rozehřátou hmotou</a:t>
            </a:r>
          </a:p>
          <a:p>
            <a:pPr>
              <a:buFontTx/>
              <a:buChar char="•"/>
            </a:pPr>
            <a:r>
              <a:rPr lang="cs-CZ"/>
              <a:t>Práce s nožem ……………… kvalita oceli, délka nože, způsob použití</a:t>
            </a:r>
          </a:p>
          <a:p>
            <a:pPr>
              <a:buFontTx/>
              <a:buChar char="•"/>
            </a:pPr>
            <a:r>
              <a:rPr lang="cs-CZ"/>
              <a:t>Použití litinových spojek</a:t>
            </a:r>
          </a:p>
          <a:p>
            <a:pPr>
              <a:buFontTx/>
              <a:buChar char="•"/>
            </a:pPr>
            <a:r>
              <a:rPr lang="cs-CZ"/>
              <a:t>Použití smršťovacích spojek</a:t>
            </a:r>
          </a:p>
          <a:p>
            <a:pPr>
              <a:buFontTx/>
              <a:buChar char="•"/>
            </a:pPr>
            <a:r>
              <a:rPr lang="cs-CZ"/>
              <a:t>Lisování kabelových ok a lisovacích spojek</a:t>
            </a:r>
          </a:p>
          <a:p>
            <a:r>
              <a:rPr lang="cs-CZ" i="1"/>
              <a:t>Hydraulické kleště pro ruční lisování</a:t>
            </a:r>
          </a:p>
          <a:p>
            <a:r>
              <a:rPr lang="cs-CZ" i="1"/>
              <a:t>Mechanický děrovač zemní pásky</a:t>
            </a:r>
          </a:p>
          <a:p>
            <a:r>
              <a:rPr lang="cs-CZ" i="1"/>
              <a:t>Horkovzdušná pistole</a:t>
            </a:r>
          </a:p>
          <a:p>
            <a:r>
              <a:rPr lang="cs-CZ" i="1"/>
              <a:t>Speciální kleště</a:t>
            </a:r>
          </a:p>
          <a:p>
            <a:r>
              <a:rPr lang="cs-CZ" i="1"/>
              <a:t>Litinové zalévací spojky</a:t>
            </a:r>
          </a:p>
          <a:p>
            <a:r>
              <a:rPr lang="cs-CZ" i="1"/>
              <a:t>Smršťovací spojky</a:t>
            </a:r>
          </a:p>
          <a:p>
            <a:pPr>
              <a:buFontTx/>
              <a:buChar char="•"/>
            </a:pPr>
            <a:endParaRPr lang="cs-CZ"/>
          </a:p>
        </p:txBody>
      </p:sp>
      <p:grpSp>
        <p:nvGrpSpPr>
          <p:cNvPr id="23555" name="Group 6"/>
          <p:cNvGrpSpPr>
            <a:grpSpLocks/>
          </p:cNvGrpSpPr>
          <p:nvPr/>
        </p:nvGrpSpPr>
        <p:grpSpPr bwMode="auto">
          <a:xfrm>
            <a:off x="6502400" y="1003300"/>
            <a:ext cx="2057400" cy="1600200"/>
            <a:chOff x="2640" y="720"/>
            <a:chExt cx="1296" cy="1008"/>
          </a:xfrm>
        </p:grpSpPr>
        <p:grpSp>
          <p:nvGrpSpPr>
            <p:cNvPr id="23607" name="Group 7"/>
            <p:cNvGrpSpPr>
              <a:grpSpLocks/>
            </p:cNvGrpSpPr>
            <p:nvPr/>
          </p:nvGrpSpPr>
          <p:grpSpPr bwMode="auto">
            <a:xfrm>
              <a:off x="2640" y="720"/>
              <a:ext cx="1200" cy="1008"/>
              <a:chOff x="2640" y="720"/>
              <a:chExt cx="1200" cy="1008"/>
            </a:xfrm>
          </p:grpSpPr>
          <p:sp>
            <p:nvSpPr>
              <p:cNvPr id="23609" name="Oval 8"/>
              <p:cNvSpPr>
                <a:spLocks noChangeArrowheads="1"/>
              </p:cNvSpPr>
              <p:nvPr/>
            </p:nvSpPr>
            <p:spPr bwMode="auto">
              <a:xfrm>
                <a:off x="2688" y="768"/>
                <a:ext cx="1104" cy="912"/>
              </a:xfrm>
              <a:prstGeom prst="ellipse">
                <a:avLst/>
              </a:prstGeom>
              <a:solidFill>
                <a:srgbClr val="DBC3C9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3610" name="AutoShape 9"/>
              <p:cNvSpPr>
                <a:spLocks noChangeArrowheads="1"/>
              </p:cNvSpPr>
              <p:nvPr/>
            </p:nvSpPr>
            <p:spPr bwMode="auto">
              <a:xfrm>
                <a:off x="2640" y="720"/>
                <a:ext cx="1200" cy="1008"/>
              </a:xfrm>
              <a:custGeom>
                <a:avLst/>
                <a:gdLst>
                  <a:gd name="T0" fmla="*/ 600 w 21600"/>
                  <a:gd name="T1" fmla="*/ 0 h 21600"/>
                  <a:gd name="T2" fmla="*/ 176 w 21600"/>
                  <a:gd name="T3" fmla="*/ 148 h 21600"/>
                  <a:gd name="T4" fmla="*/ 0 w 21600"/>
                  <a:gd name="T5" fmla="*/ 504 h 21600"/>
                  <a:gd name="T6" fmla="*/ 176 w 21600"/>
                  <a:gd name="T7" fmla="*/ 860 h 21600"/>
                  <a:gd name="T8" fmla="*/ 600 w 21600"/>
                  <a:gd name="T9" fmla="*/ 1008 h 21600"/>
                  <a:gd name="T10" fmla="*/ 1024 w 21600"/>
                  <a:gd name="T11" fmla="*/ 860 h 21600"/>
                  <a:gd name="T12" fmla="*/ 1200 w 21600"/>
                  <a:gd name="T13" fmla="*/ 504 h 21600"/>
                  <a:gd name="T14" fmla="*/ 1024 w 21600"/>
                  <a:gd name="T15" fmla="*/ 148 h 21600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3168 w 21600"/>
                  <a:gd name="T25" fmla="*/ 3171 h 21600"/>
                  <a:gd name="T26" fmla="*/ 18432 w 21600"/>
                  <a:gd name="T27" fmla="*/ 18429 h 21600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21600" h="21600">
                    <a:moveTo>
                      <a:pt x="0" y="10800"/>
                    </a:move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5" y="0"/>
                      <a:pt x="21600" y="4835"/>
                      <a:pt x="21600" y="10800"/>
                    </a:cubicBezTo>
                    <a:cubicBezTo>
                      <a:pt x="21600" y="16765"/>
                      <a:pt x="16765" y="21600"/>
                      <a:pt x="10800" y="21600"/>
                    </a:cubicBezTo>
                    <a:cubicBezTo>
                      <a:pt x="4835" y="21600"/>
                      <a:pt x="0" y="16765"/>
                      <a:pt x="0" y="10800"/>
                    </a:cubicBezTo>
                    <a:close/>
                    <a:moveTo>
                      <a:pt x="796" y="10800"/>
                    </a:moveTo>
                    <a:cubicBezTo>
                      <a:pt x="796" y="16325"/>
                      <a:pt x="5275" y="20804"/>
                      <a:pt x="10800" y="20804"/>
                    </a:cubicBezTo>
                    <a:cubicBezTo>
                      <a:pt x="16325" y="20804"/>
                      <a:pt x="20804" y="16325"/>
                      <a:pt x="20804" y="10800"/>
                    </a:cubicBezTo>
                    <a:cubicBezTo>
                      <a:pt x="20804" y="5275"/>
                      <a:pt x="16325" y="796"/>
                      <a:pt x="10800" y="796"/>
                    </a:cubicBezTo>
                    <a:cubicBezTo>
                      <a:pt x="5275" y="796"/>
                      <a:pt x="796" y="5275"/>
                      <a:pt x="796" y="10800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grpSp>
            <p:nvGrpSpPr>
              <p:cNvPr id="23611" name="Group 10"/>
              <p:cNvGrpSpPr>
                <a:grpSpLocks/>
              </p:cNvGrpSpPr>
              <p:nvPr/>
            </p:nvGrpSpPr>
            <p:grpSpPr bwMode="auto">
              <a:xfrm>
                <a:off x="2784" y="816"/>
                <a:ext cx="912" cy="816"/>
                <a:chOff x="768" y="816"/>
                <a:chExt cx="912" cy="816"/>
              </a:xfrm>
            </p:grpSpPr>
            <p:sp>
              <p:nvSpPr>
                <p:cNvPr id="23612" name="AutoShape 11"/>
                <p:cNvSpPr>
                  <a:spLocks noChangeArrowheads="1"/>
                </p:cNvSpPr>
                <p:nvPr/>
              </p:nvSpPr>
              <p:spPr bwMode="auto">
                <a:xfrm rot="2966803">
                  <a:off x="816" y="864"/>
                  <a:ext cx="768" cy="768"/>
                </a:xfrm>
                <a:custGeom>
                  <a:avLst/>
                  <a:gdLst>
                    <a:gd name="T0" fmla="*/ 384 w 21600"/>
                    <a:gd name="T1" fmla="*/ 768 h 21600"/>
                    <a:gd name="T2" fmla="*/ 531 w 21600"/>
                    <a:gd name="T3" fmla="*/ 537 h 21600"/>
                    <a:gd name="T4" fmla="*/ 384 w 21600"/>
                    <a:gd name="T5" fmla="*/ 425 h 21600"/>
                    <a:gd name="T6" fmla="*/ 237 w 21600"/>
                    <a:gd name="T7" fmla="*/ 537 h 21600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0 w 21600"/>
                    <a:gd name="T13" fmla="*/ 0 h 21600"/>
                    <a:gd name="T14" fmla="*/ 21600 w 21600"/>
                    <a:gd name="T15" fmla="*/ 19125 h 21600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21600" h="21600">
                      <a:moveTo>
                        <a:pt x="11602" y="11634"/>
                      </a:moveTo>
                      <a:cubicBezTo>
                        <a:pt x="11386" y="11842"/>
                        <a:pt x="11099" y="11957"/>
                        <a:pt x="10800" y="11958"/>
                      </a:cubicBezTo>
                      <a:cubicBezTo>
                        <a:pt x="10500" y="11958"/>
                        <a:pt x="10213" y="11842"/>
                        <a:pt x="9997" y="11634"/>
                      </a:cubicBezTo>
                      <a:lnTo>
                        <a:pt x="3313" y="18584"/>
                      </a:lnTo>
                      <a:cubicBezTo>
                        <a:pt x="5325" y="20519"/>
                        <a:pt x="8008" y="21600"/>
                        <a:pt x="10800" y="21600"/>
                      </a:cubicBezTo>
                      <a:cubicBezTo>
                        <a:pt x="13591" y="21599"/>
                        <a:pt x="16274" y="20519"/>
                        <a:pt x="18286" y="18584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 w="2857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23613" name="AutoShape 12"/>
                <p:cNvSpPr>
                  <a:spLocks noChangeArrowheads="1"/>
                </p:cNvSpPr>
                <p:nvPr/>
              </p:nvSpPr>
              <p:spPr bwMode="auto">
                <a:xfrm rot="19324489" flipV="1">
                  <a:off x="768" y="816"/>
                  <a:ext cx="864" cy="768"/>
                </a:xfrm>
                <a:custGeom>
                  <a:avLst/>
                  <a:gdLst>
                    <a:gd name="T0" fmla="*/ 432 w 21600"/>
                    <a:gd name="T1" fmla="*/ 768 h 21600"/>
                    <a:gd name="T2" fmla="*/ 609 w 21600"/>
                    <a:gd name="T3" fmla="*/ 546 h 21600"/>
                    <a:gd name="T4" fmla="*/ 432 w 21600"/>
                    <a:gd name="T5" fmla="*/ 451 h 21600"/>
                    <a:gd name="T6" fmla="*/ 255 w 21600"/>
                    <a:gd name="T7" fmla="*/ 546 h 21600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0 w 21600"/>
                    <a:gd name="T13" fmla="*/ 0 h 21600"/>
                    <a:gd name="T14" fmla="*/ 21600 w 21600"/>
                    <a:gd name="T15" fmla="*/ 19069 h 21600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21600" h="21600">
                      <a:moveTo>
                        <a:pt x="12106" y="12145"/>
                      </a:moveTo>
                      <a:cubicBezTo>
                        <a:pt x="11756" y="12485"/>
                        <a:pt x="11287" y="12675"/>
                        <a:pt x="10800" y="12676"/>
                      </a:cubicBezTo>
                      <a:cubicBezTo>
                        <a:pt x="10312" y="12676"/>
                        <a:pt x="9843" y="12485"/>
                        <a:pt x="9493" y="12145"/>
                      </a:cubicBezTo>
                      <a:lnTo>
                        <a:pt x="3276" y="18548"/>
                      </a:lnTo>
                      <a:cubicBezTo>
                        <a:pt x="5291" y="20505"/>
                        <a:pt x="7990" y="21600"/>
                        <a:pt x="10800" y="21600"/>
                      </a:cubicBezTo>
                      <a:cubicBezTo>
                        <a:pt x="13609" y="21599"/>
                        <a:pt x="16308" y="20505"/>
                        <a:pt x="18323" y="18548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 w="2857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23614" name="AutoShape 13"/>
                <p:cNvSpPr>
                  <a:spLocks noChangeArrowheads="1"/>
                </p:cNvSpPr>
                <p:nvPr/>
              </p:nvSpPr>
              <p:spPr bwMode="auto">
                <a:xfrm rot="-3411129">
                  <a:off x="912" y="864"/>
                  <a:ext cx="768" cy="768"/>
                </a:xfrm>
                <a:custGeom>
                  <a:avLst/>
                  <a:gdLst>
                    <a:gd name="T0" fmla="*/ 384 w 21600"/>
                    <a:gd name="T1" fmla="*/ 768 h 21600"/>
                    <a:gd name="T2" fmla="*/ 545 w 21600"/>
                    <a:gd name="T3" fmla="*/ 536 h 21600"/>
                    <a:gd name="T4" fmla="*/ 384 w 21600"/>
                    <a:gd name="T5" fmla="*/ 444 h 21600"/>
                    <a:gd name="T6" fmla="*/ 223 w 21600"/>
                    <a:gd name="T7" fmla="*/ 536 h 21600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0 w 21600"/>
                    <a:gd name="T13" fmla="*/ 0 h 21600"/>
                    <a:gd name="T14" fmla="*/ 21600 w 21600"/>
                    <a:gd name="T15" fmla="*/ 18731 h 21600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21600" h="21600">
                      <a:moveTo>
                        <a:pt x="12020" y="11949"/>
                      </a:moveTo>
                      <a:cubicBezTo>
                        <a:pt x="11703" y="12286"/>
                        <a:pt x="11262" y="12476"/>
                        <a:pt x="10800" y="12477"/>
                      </a:cubicBezTo>
                      <a:cubicBezTo>
                        <a:pt x="10337" y="12477"/>
                        <a:pt x="9896" y="12286"/>
                        <a:pt x="9579" y="11949"/>
                      </a:cubicBezTo>
                      <a:lnTo>
                        <a:pt x="2938" y="18204"/>
                      </a:lnTo>
                      <a:cubicBezTo>
                        <a:pt x="4978" y="20371"/>
                        <a:pt x="7823" y="21600"/>
                        <a:pt x="10800" y="21600"/>
                      </a:cubicBezTo>
                      <a:cubicBezTo>
                        <a:pt x="13776" y="21599"/>
                        <a:pt x="16621" y="20371"/>
                        <a:pt x="18661" y="18204"/>
                      </a:cubicBezTo>
                      <a:close/>
                    </a:path>
                  </a:pathLst>
                </a:custGeom>
                <a:solidFill>
                  <a:srgbClr val="CC6600"/>
                </a:solidFill>
                <a:ln w="2857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23615" name="AutoShape 14"/>
                <p:cNvSpPr>
                  <a:spLocks noChangeArrowheads="1"/>
                </p:cNvSpPr>
                <p:nvPr/>
              </p:nvSpPr>
              <p:spPr bwMode="auto">
                <a:xfrm rot="-8251017">
                  <a:off x="912" y="816"/>
                  <a:ext cx="768" cy="768"/>
                </a:xfrm>
                <a:custGeom>
                  <a:avLst/>
                  <a:gdLst>
                    <a:gd name="T0" fmla="*/ 384 w 21600"/>
                    <a:gd name="T1" fmla="*/ 768 h 21600"/>
                    <a:gd name="T2" fmla="*/ 493 w 21600"/>
                    <a:gd name="T3" fmla="*/ 577 h 21600"/>
                    <a:gd name="T4" fmla="*/ 384 w 21600"/>
                    <a:gd name="T5" fmla="*/ 443 h 21600"/>
                    <a:gd name="T6" fmla="*/ 275 w 21600"/>
                    <a:gd name="T7" fmla="*/ 577 h 21600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0 w 21600"/>
                    <a:gd name="T13" fmla="*/ 0 h 21600"/>
                    <a:gd name="T14" fmla="*/ 21600 w 21600"/>
                    <a:gd name="T15" fmla="*/ 20672 h 21600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21600" h="21600">
                      <a:moveTo>
                        <a:pt x="11609" y="12232"/>
                      </a:moveTo>
                      <a:cubicBezTo>
                        <a:pt x="11362" y="12372"/>
                        <a:pt x="11083" y="12445"/>
                        <a:pt x="10800" y="12446"/>
                      </a:cubicBezTo>
                      <a:cubicBezTo>
                        <a:pt x="10516" y="12446"/>
                        <a:pt x="10237" y="12372"/>
                        <a:pt x="9990" y="12232"/>
                      </a:cubicBezTo>
                      <a:lnTo>
                        <a:pt x="5485" y="20201"/>
                      </a:lnTo>
                      <a:cubicBezTo>
                        <a:pt x="7106" y="21118"/>
                        <a:pt x="8937" y="21600"/>
                        <a:pt x="10800" y="21600"/>
                      </a:cubicBezTo>
                      <a:cubicBezTo>
                        <a:pt x="12662" y="21599"/>
                        <a:pt x="14493" y="21118"/>
                        <a:pt x="16114" y="20201"/>
                      </a:cubicBezTo>
                      <a:close/>
                    </a:path>
                  </a:pathLst>
                </a:custGeom>
                <a:solidFill>
                  <a:srgbClr val="99FF66"/>
                </a:solidFill>
                <a:ln w="2857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</p:grpSp>
        <p:sp>
          <p:nvSpPr>
            <p:cNvPr id="23608" name="AutoShape 15"/>
            <p:cNvSpPr>
              <a:spLocks noChangeArrowheads="1"/>
            </p:cNvSpPr>
            <p:nvPr/>
          </p:nvSpPr>
          <p:spPr bwMode="auto">
            <a:xfrm rot="-5411607">
              <a:off x="3600" y="528"/>
              <a:ext cx="96" cy="576"/>
            </a:xfrm>
            <a:prstGeom prst="triangle">
              <a:avLst>
                <a:gd name="adj" fmla="val 53125"/>
              </a:avLst>
            </a:prstGeom>
            <a:solidFill>
              <a:srgbClr val="66FF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3556" name="Text Box 16"/>
          <p:cNvSpPr txBox="1">
            <a:spLocks noChangeArrowheads="1"/>
          </p:cNvSpPr>
          <p:nvPr/>
        </p:nvSpPr>
        <p:spPr bwMode="auto">
          <a:xfrm>
            <a:off x="4000500" y="2247900"/>
            <a:ext cx="2319338" cy="304800"/>
          </a:xfrm>
          <a:prstGeom prst="rect">
            <a:avLst/>
          </a:prstGeom>
          <a:solidFill>
            <a:srgbClr val="EDF9A5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Podélný řez na kabelu AYKY</a:t>
            </a:r>
          </a:p>
        </p:txBody>
      </p:sp>
      <p:grpSp>
        <p:nvGrpSpPr>
          <p:cNvPr id="23557" name="Group 17"/>
          <p:cNvGrpSpPr>
            <a:grpSpLocks/>
          </p:cNvGrpSpPr>
          <p:nvPr/>
        </p:nvGrpSpPr>
        <p:grpSpPr bwMode="auto">
          <a:xfrm>
            <a:off x="3086100" y="2717800"/>
            <a:ext cx="1463675" cy="1981200"/>
            <a:chOff x="2592" y="151"/>
            <a:chExt cx="1356" cy="1769"/>
          </a:xfrm>
        </p:grpSpPr>
        <p:sp>
          <p:nvSpPr>
            <p:cNvPr id="23596" name="Oval 18"/>
            <p:cNvSpPr>
              <a:spLocks noChangeArrowheads="1"/>
            </p:cNvSpPr>
            <p:nvPr/>
          </p:nvSpPr>
          <p:spPr bwMode="auto">
            <a:xfrm>
              <a:off x="2640" y="960"/>
              <a:ext cx="1104" cy="912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97" name="AutoShape 19"/>
            <p:cNvSpPr>
              <a:spLocks noChangeArrowheads="1"/>
            </p:cNvSpPr>
            <p:nvPr/>
          </p:nvSpPr>
          <p:spPr bwMode="auto">
            <a:xfrm>
              <a:off x="2592" y="912"/>
              <a:ext cx="1200" cy="1008"/>
            </a:xfrm>
            <a:custGeom>
              <a:avLst/>
              <a:gdLst>
                <a:gd name="T0" fmla="*/ 600 w 21600"/>
                <a:gd name="T1" fmla="*/ 0 h 21600"/>
                <a:gd name="T2" fmla="*/ 176 w 21600"/>
                <a:gd name="T3" fmla="*/ 148 h 21600"/>
                <a:gd name="T4" fmla="*/ 0 w 21600"/>
                <a:gd name="T5" fmla="*/ 504 h 21600"/>
                <a:gd name="T6" fmla="*/ 176 w 21600"/>
                <a:gd name="T7" fmla="*/ 860 h 21600"/>
                <a:gd name="T8" fmla="*/ 600 w 21600"/>
                <a:gd name="T9" fmla="*/ 1008 h 21600"/>
                <a:gd name="T10" fmla="*/ 1024 w 21600"/>
                <a:gd name="T11" fmla="*/ 860 h 21600"/>
                <a:gd name="T12" fmla="*/ 1200 w 21600"/>
                <a:gd name="T13" fmla="*/ 504 h 21600"/>
                <a:gd name="T14" fmla="*/ 1024 w 21600"/>
                <a:gd name="T15" fmla="*/ 148 h 21600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3168 w 21600"/>
                <a:gd name="T25" fmla="*/ 3171 h 21600"/>
                <a:gd name="T26" fmla="*/ 18432 w 21600"/>
                <a:gd name="T27" fmla="*/ 18429 h 21600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796" y="10800"/>
                  </a:moveTo>
                  <a:cubicBezTo>
                    <a:pt x="796" y="16325"/>
                    <a:pt x="5275" y="20804"/>
                    <a:pt x="10800" y="20804"/>
                  </a:cubicBezTo>
                  <a:cubicBezTo>
                    <a:pt x="16325" y="20804"/>
                    <a:pt x="20804" y="16325"/>
                    <a:pt x="20804" y="10800"/>
                  </a:cubicBezTo>
                  <a:cubicBezTo>
                    <a:pt x="20804" y="5275"/>
                    <a:pt x="16325" y="796"/>
                    <a:pt x="10800" y="796"/>
                  </a:cubicBezTo>
                  <a:cubicBezTo>
                    <a:pt x="5275" y="796"/>
                    <a:pt x="796" y="5275"/>
                    <a:pt x="796" y="10800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grpSp>
          <p:nvGrpSpPr>
            <p:cNvPr id="23598" name="Group 20"/>
            <p:cNvGrpSpPr>
              <a:grpSpLocks/>
            </p:cNvGrpSpPr>
            <p:nvPr/>
          </p:nvGrpSpPr>
          <p:grpSpPr bwMode="auto">
            <a:xfrm>
              <a:off x="2736" y="1008"/>
              <a:ext cx="912" cy="816"/>
              <a:chOff x="768" y="816"/>
              <a:chExt cx="912" cy="816"/>
            </a:xfrm>
          </p:grpSpPr>
          <p:sp>
            <p:nvSpPr>
              <p:cNvPr id="10261" name="AutoShape 21"/>
              <p:cNvSpPr>
                <a:spLocks noChangeArrowheads="1"/>
              </p:cNvSpPr>
              <p:nvPr/>
            </p:nvSpPr>
            <p:spPr bwMode="auto">
              <a:xfrm rot="2966803">
                <a:off x="817" y="864"/>
                <a:ext cx="767" cy="768"/>
              </a:xfrm>
              <a:custGeom>
                <a:avLst/>
                <a:gdLst>
                  <a:gd name="G0" fmla="+- 1158 0 0"/>
                  <a:gd name="G1" fmla="+- 3022467 0 0"/>
                  <a:gd name="G2" fmla="+- 0 0 3022467"/>
                  <a:gd name="T0" fmla="*/ 0 256 1"/>
                  <a:gd name="T1" fmla="*/ 180 256 1"/>
                  <a:gd name="G3" fmla="+- 3022467 T0 T1"/>
                  <a:gd name="T2" fmla="*/ 0 256 1"/>
                  <a:gd name="T3" fmla="*/ 90 256 1"/>
                  <a:gd name="G4" fmla="+- 3022467 T2 T3"/>
                  <a:gd name="G5" fmla="*/ G4 2 1"/>
                  <a:gd name="T4" fmla="*/ 90 256 1"/>
                  <a:gd name="T5" fmla="*/ 0 256 1"/>
                  <a:gd name="G6" fmla="+- 3022467 T4 T5"/>
                  <a:gd name="G7" fmla="*/ G6 2 1"/>
                  <a:gd name="G8" fmla="abs 3022467"/>
                  <a:gd name="T6" fmla="*/ 0 256 1"/>
                  <a:gd name="T7" fmla="*/ 90 256 1"/>
                  <a:gd name="G9" fmla="+- G8 T6 T7"/>
                  <a:gd name="G10" fmla="?: G9 G7 G5"/>
                  <a:gd name="T8" fmla="*/ 0 256 1"/>
                  <a:gd name="T9" fmla="*/ 360 256 1"/>
                  <a:gd name="G11" fmla="+- G10 T8 T9"/>
                  <a:gd name="G12" fmla="?: G10 G11 G10"/>
                  <a:gd name="T10" fmla="*/ 0 256 1"/>
                  <a:gd name="T11" fmla="*/ 360 256 1"/>
                  <a:gd name="G13" fmla="+- G12 T10 T11"/>
                  <a:gd name="G14" fmla="?: G12 G13 G12"/>
                  <a:gd name="G15" fmla="+- 0 0 G14"/>
                  <a:gd name="G16" fmla="+- 10800 0 0"/>
                  <a:gd name="G17" fmla="+- 10800 0 1158"/>
                  <a:gd name="G18" fmla="*/ 1158 1 2"/>
                  <a:gd name="G19" fmla="+- G18 5400 0"/>
                  <a:gd name="G20" fmla="cos G19 3022467"/>
                  <a:gd name="G21" fmla="sin G19 3022467"/>
                  <a:gd name="G22" fmla="+- G20 10800 0"/>
                  <a:gd name="G23" fmla="+- G21 10800 0"/>
                  <a:gd name="G24" fmla="+- 10800 0 G20"/>
                  <a:gd name="G25" fmla="+- 1158 10800 0"/>
                  <a:gd name="G26" fmla="?: G9 G17 G25"/>
                  <a:gd name="G27" fmla="?: G9 0 21600"/>
                  <a:gd name="G28" fmla="cos 10800 3022467"/>
                  <a:gd name="G29" fmla="sin 10800 3022467"/>
                  <a:gd name="G30" fmla="sin 1158 3022467"/>
                  <a:gd name="G31" fmla="+- G28 10800 0"/>
                  <a:gd name="G32" fmla="+- G29 10800 0"/>
                  <a:gd name="G33" fmla="+- G30 10800 0"/>
                  <a:gd name="G34" fmla="?: G4 0 G31"/>
                  <a:gd name="G35" fmla="?: 3022467 G34 0"/>
                  <a:gd name="G36" fmla="?: G6 G35 G31"/>
                  <a:gd name="G37" fmla="+- 21600 0 G36"/>
                  <a:gd name="G38" fmla="?: G4 0 G33"/>
                  <a:gd name="G39" fmla="?: 3022467 G38 G32"/>
                  <a:gd name="G40" fmla="?: G6 G39 0"/>
                  <a:gd name="G41" fmla="?: G4 G32 21600"/>
                  <a:gd name="G42" fmla="?: G6 G41 G33"/>
                  <a:gd name="T12" fmla="*/ 10800 w 21600"/>
                  <a:gd name="T13" fmla="*/ 21600 h 21600"/>
                  <a:gd name="T14" fmla="*/ 14944 w 21600"/>
                  <a:gd name="T15" fmla="*/ 15109 h 21600"/>
                  <a:gd name="T16" fmla="*/ 10800 w 21600"/>
                  <a:gd name="T17" fmla="*/ 11958 h 21600"/>
                  <a:gd name="T18" fmla="*/ 6656 w 21600"/>
                  <a:gd name="T19" fmla="*/ 15109 h 21600"/>
                  <a:gd name="T20" fmla="*/ G36 w 21600"/>
                  <a:gd name="T21" fmla="*/ G40 h 21600"/>
                  <a:gd name="T22" fmla="*/ G37 w 21600"/>
                  <a:gd name="T23" fmla="*/ G42 h 21600"/>
                </a:gdLst>
                <a:ahLst/>
                <a:cxnLst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T20" t="T21" r="T22" b="T23"/>
                <a:pathLst>
                  <a:path w="21600" h="21600">
                    <a:moveTo>
                      <a:pt x="11602" y="11634"/>
                    </a:moveTo>
                    <a:cubicBezTo>
                      <a:pt x="11386" y="11842"/>
                      <a:pt x="11099" y="11957"/>
                      <a:pt x="10800" y="11958"/>
                    </a:cubicBezTo>
                    <a:cubicBezTo>
                      <a:pt x="10500" y="11958"/>
                      <a:pt x="10213" y="11842"/>
                      <a:pt x="9997" y="11634"/>
                    </a:cubicBezTo>
                    <a:lnTo>
                      <a:pt x="3313" y="18584"/>
                    </a:lnTo>
                    <a:cubicBezTo>
                      <a:pt x="5325" y="20519"/>
                      <a:pt x="8008" y="21600"/>
                      <a:pt x="10800" y="21600"/>
                    </a:cubicBezTo>
                    <a:cubicBezTo>
                      <a:pt x="13591" y="21599"/>
                      <a:pt x="16274" y="20519"/>
                      <a:pt x="18286" y="18584"/>
                    </a:cubicBezTo>
                    <a:close/>
                  </a:path>
                </a:pathLst>
              </a:custGeom>
              <a:solidFill>
                <a:schemeClr val="bg1">
                  <a:lumMod val="65000"/>
                </a:schemeClr>
              </a:solidFill>
              <a:ln w="2857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  <p:sp>
            <p:nvSpPr>
              <p:cNvPr id="23604" name="AutoShape 22"/>
              <p:cNvSpPr>
                <a:spLocks noChangeArrowheads="1"/>
              </p:cNvSpPr>
              <p:nvPr/>
            </p:nvSpPr>
            <p:spPr bwMode="auto">
              <a:xfrm rot="19324489" flipV="1">
                <a:off x="768" y="816"/>
                <a:ext cx="864" cy="768"/>
              </a:xfrm>
              <a:custGeom>
                <a:avLst/>
                <a:gdLst>
                  <a:gd name="T0" fmla="*/ 432 w 21600"/>
                  <a:gd name="T1" fmla="*/ 768 h 21600"/>
                  <a:gd name="T2" fmla="*/ 609 w 21600"/>
                  <a:gd name="T3" fmla="*/ 546 h 21600"/>
                  <a:gd name="T4" fmla="*/ 432 w 21600"/>
                  <a:gd name="T5" fmla="*/ 451 h 21600"/>
                  <a:gd name="T6" fmla="*/ 255 w 21600"/>
                  <a:gd name="T7" fmla="*/ 546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1600"/>
                  <a:gd name="T13" fmla="*/ 0 h 21600"/>
                  <a:gd name="T14" fmla="*/ 21600 w 21600"/>
                  <a:gd name="T15" fmla="*/ 19069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12106" y="12145"/>
                    </a:moveTo>
                    <a:cubicBezTo>
                      <a:pt x="11756" y="12485"/>
                      <a:pt x="11287" y="12675"/>
                      <a:pt x="10800" y="12676"/>
                    </a:cubicBezTo>
                    <a:cubicBezTo>
                      <a:pt x="10312" y="12676"/>
                      <a:pt x="9843" y="12485"/>
                      <a:pt x="9493" y="12145"/>
                    </a:cubicBezTo>
                    <a:lnTo>
                      <a:pt x="3276" y="18548"/>
                    </a:lnTo>
                    <a:cubicBezTo>
                      <a:pt x="5291" y="20505"/>
                      <a:pt x="7990" y="21600"/>
                      <a:pt x="10800" y="21600"/>
                    </a:cubicBezTo>
                    <a:cubicBezTo>
                      <a:pt x="13609" y="21599"/>
                      <a:pt x="16308" y="20505"/>
                      <a:pt x="18323" y="18548"/>
                    </a:cubicBezTo>
                    <a:close/>
                  </a:path>
                </a:pathLst>
              </a:custGeom>
              <a:solidFill>
                <a:schemeClr val="tx1"/>
              </a:solidFill>
              <a:ln w="2857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3605" name="AutoShape 23"/>
              <p:cNvSpPr>
                <a:spLocks noChangeArrowheads="1"/>
              </p:cNvSpPr>
              <p:nvPr/>
            </p:nvSpPr>
            <p:spPr bwMode="auto">
              <a:xfrm rot="-3411129">
                <a:off x="912" y="864"/>
                <a:ext cx="768" cy="768"/>
              </a:xfrm>
              <a:custGeom>
                <a:avLst/>
                <a:gdLst>
                  <a:gd name="T0" fmla="*/ 384 w 21600"/>
                  <a:gd name="T1" fmla="*/ 768 h 21600"/>
                  <a:gd name="T2" fmla="*/ 545 w 21600"/>
                  <a:gd name="T3" fmla="*/ 536 h 21600"/>
                  <a:gd name="T4" fmla="*/ 384 w 21600"/>
                  <a:gd name="T5" fmla="*/ 444 h 21600"/>
                  <a:gd name="T6" fmla="*/ 223 w 21600"/>
                  <a:gd name="T7" fmla="*/ 536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1600"/>
                  <a:gd name="T13" fmla="*/ 0 h 21600"/>
                  <a:gd name="T14" fmla="*/ 21600 w 21600"/>
                  <a:gd name="T15" fmla="*/ 1873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12020" y="11949"/>
                    </a:moveTo>
                    <a:cubicBezTo>
                      <a:pt x="11703" y="12286"/>
                      <a:pt x="11262" y="12476"/>
                      <a:pt x="10800" y="12477"/>
                    </a:cubicBezTo>
                    <a:cubicBezTo>
                      <a:pt x="10337" y="12477"/>
                      <a:pt x="9896" y="12286"/>
                      <a:pt x="9579" y="11949"/>
                    </a:cubicBezTo>
                    <a:lnTo>
                      <a:pt x="2938" y="18204"/>
                    </a:lnTo>
                    <a:cubicBezTo>
                      <a:pt x="4978" y="20371"/>
                      <a:pt x="7823" y="21600"/>
                      <a:pt x="10800" y="21600"/>
                    </a:cubicBezTo>
                    <a:cubicBezTo>
                      <a:pt x="13776" y="21599"/>
                      <a:pt x="16621" y="20371"/>
                      <a:pt x="18661" y="18204"/>
                    </a:cubicBezTo>
                    <a:close/>
                  </a:path>
                </a:pathLst>
              </a:custGeom>
              <a:solidFill>
                <a:srgbClr val="CC6600"/>
              </a:solidFill>
              <a:ln w="2857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3606" name="AutoShape 24"/>
              <p:cNvSpPr>
                <a:spLocks noChangeArrowheads="1"/>
              </p:cNvSpPr>
              <p:nvPr/>
            </p:nvSpPr>
            <p:spPr bwMode="auto">
              <a:xfrm rot="-8251017">
                <a:off x="912" y="816"/>
                <a:ext cx="768" cy="768"/>
              </a:xfrm>
              <a:custGeom>
                <a:avLst/>
                <a:gdLst>
                  <a:gd name="T0" fmla="*/ 384 w 21600"/>
                  <a:gd name="T1" fmla="*/ 768 h 21600"/>
                  <a:gd name="T2" fmla="*/ 493 w 21600"/>
                  <a:gd name="T3" fmla="*/ 577 h 21600"/>
                  <a:gd name="T4" fmla="*/ 384 w 21600"/>
                  <a:gd name="T5" fmla="*/ 443 h 21600"/>
                  <a:gd name="T6" fmla="*/ 275 w 21600"/>
                  <a:gd name="T7" fmla="*/ 577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1600"/>
                  <a:gd name="T13" fmla="*/ 0 h 21600"/>
                  <a:gd name="T14" fmla="*/ 21600 w 21600"/>
                  <a:gd name="T15" fmla="*/ 20672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11609" y="12232"/>
                    </a:moveTo>
                    <a:cubicBezTo>
                      <a:pt x="11362" y="12372"/>
                      <a:pt x="11083" y="12445"/>
                      <a:pt x="10800" y="12446"/>
                    </a:cubicBezTo>
                    <a:cubicBezTo>
                      <a:pt x="10516" y="12446"/>
                      <a:pt x="10237" y="12372"/>
                      <a:pt x="9990" y="12232"/>
                    </a:cubicBezTo>
                    <a:lnTo>
                      <a:pt x="5485" y="20201"/>
                    </a:lnTo>
                    <a:cubicBezTo>
                      <a:pt x="7106" y="21118"/>
                      <a:pt x="8937" y="21600"/>
                      <a:pt x="10800" y="21600"/>
                    </a:cubicBezTo>
                    <a:cubicBezTo>
                      <a:pt x="12662" y="21599"/>
                      <a:pt x="14493" y="21118"/>
                      <a:pt x="16114" y="20201"/>
                    </a:cubicBezTo>
                    <a:close/>
                  </a:path>
                </a:pathLst>
              </a:custGeom>
              <a:solidFill>
                <a:srgbClr val="99FF66"/>
              </a:solidFill>
              <a:ln w="2857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23599" name="AutoShape 25"/>
            <p:cNvSpPr>
              <a:spLocks noChangeArrowheads="1"/>
            </p:cNvSpPr>
            <p:nvPr/>
          </p:nvSpPr>
          <p:spPr bwMode="auto">
            <a:xfrm rot="10788393">
              <a:off x="3168" y="432"/>
              <a:ext cx="96" cy="576"/>
            </a:xfrm>
            <a:prstGeom prst="triangle">
              <a:avLst>
                <a:gd name="adj" fmla="val 53125"/>
              </a:avLst>
            </a:prstGeom>
            <a:solidFill>
              <a:srgbClr val="66FF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600" name="AutoShape 26"/>
            <p:cNvSpPr>
              <a:spLocks noChangeArrowheads="1"/>
            </p:cNvSpPr>
            <p:nvPr/>
          </p:nvSpPr>
          <p:spPr bwMode="auto">
            <a:xfrm rot="-9537680">
              <a:off x="3552" y="528"/>
              <a:ext cx="96" cy="576"/>
            </a:xfrm>
            <a:prstGeom prst="triangle">
              <a:avLst>
                <a:gd name="adj" fmla="val 53125"/>
              </a:avLst>
            </a:prstGeom>
            <a:solidFill>
              <a:srgbClr val="66FF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601" name="Line 27"/>
            <p:cNvSpPr>
              <a:spLocks noChangeShapeType="1"/>
            </p:cNvSpPr>
            <p:nvPr/>
          </p:nvSpPr>
          <p:spPr bwMode="auto">
            <a:xfrm>
              <a:off x="3312" y="336"/>
              <a:ext cx="384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3602" name="Text Box 28"/>
            <p:cNvSpPr txBox="1">
              <a:spLocks noChangeArrowheads="1"/>
            </p:cNvSpPr>
            <p:nvPr/>
          </p:nvSpPr>
          <p:spPr bwMode="auto">
            <a:xfrm>
              <a:off x="3398" y="151"/>
              <a:ext cx="550" cy="2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/>
                <a:t>5 mm</a:t>
              </a:r>
            </a:p>
          </p:txBody>
        </p:sp>
      </p:grpSp>
      <p:sp>
        <p:nvSpPr>
          <p:cNvPr id="23558" name="Text Box 29"/>
          <p:cNvSpPr txBox="1">
            <a:spLocks noChangeArrowheads="1"/>
          </p:cNvSpPr>
          <p:nvPr/>
        </p:nvSpPr>
        <p:spPr bwMode="auto">
          <a:xfrm>
            <a:off x="5448300" y="2679700"/>
            <a:ext cx="3348038" cy="1581150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Při ořezávání termoplastů závisí na jejich teplotě. Práci usnadní ohřátí plamenem. Dříve se pracovalo s kabely s papírovou napouštěnou izolací. Po odstranění ocelového pancíře a olověného nebo hliníkového pláště se pancíř i plášť musel propojit měděným drátem</a:t>
            </a:r>
          </a:p>
        </p:txBody>
      </p:sp>
      <p:sp>
        <p:nvSpPr>
          <p:cNvPr id="23559" name="AutoShape 31"/>
          <p:cNvSpPr>
            <a:spLocks/>
          </p:cNvSpPr>
          <p:nvPr/>
        </p:nvSpPr>
        <p:spPr bwMode="auto">
          <a:xfrm>
            <a:off x="5448300" y="4435475"/>
            <a:ext cx="3378200" cy="365125"/>
          </a:xfrm>
          <a:prstGeom prst="borderCallout1">
            <a:avLst>
              <a:gd name="adj1" fmla="val 31306"/>
              <a:gd name="adj2" fmla="val -2255"/>
              <a:gd name="adj3" fmla="val -223042"/>
              <a:gd name="adj4" fmla="val -44361"/>
            </a:avLst>
          </a:prstGeom>
          <a:solidFill>
            <a:srgbClr val="99FF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cs-CZ"/>
              <a:t>Naříznutí a odtržení pásku olověného pláště</a:t>
            </a:r>
          </a:p>
          <a:p>
            <a:pPr algn="ctr"/>
            <a:endParaRPr lang="cs-CZ"/>
          </a:p>
        </p:txBody>
      </p:sp>
      <p:grpSp>
        <p:nvGrpSpPr>
          <p:cNvPr id="23560" name="Group 62"/>
          <p:cNvGrpSpPr>
            <a:grpSpLocks/>
          </p:cNvGrpSpPr>
          <p:nvPr/>
        </p:nvGrpSpPr>
        <p:grpSpPr bwMode="auto">
          <a:xfrm>
            <a:off x="438150" y="3552825"/>
            <a:ext cx="1600200" cy="2819400"/>
            <a:chOff x="760" y="1960"/>
            <a:chExt cx="1008" cy="1776"/>
          </a:xfrm>
        </p:grpSpPr>
        <p:grpSp>
          <p:nvGrpSpPr>
            <p:cNvPr id="23566" name="Group 32"/>
            <p:cNvGrpSpPr>
              <a:grpSpLocks/>
            </p:cNvGrpSpPr>
            <p:nvPr/>
          </p:nvGrpSpPr>
          <p:grpSpPr bwMode="auto">
            <a:xfrm>
              <a:off x="816" y="2440"/>
              <a:ext cx="904" cy="1296"/>
              <a:chOff x="680" y="2016"/>
              <a:chExt cx="904" cy="1584"/>
            </a:xfrm>
          </p:grpSpPr>
          <p:sp>
            <p:nvSpPr>
              <p:cNvPr id="23586" name="Freeform 33"/>
              <p:cNvSpPr>
                <a:spLocks/>
              </p:cNvSpPr>
              <p:nvPr/>
            </p:nvSpPr>
            <p:spPr bwMode="auto">
              <a:xfrm>
                <a:off x="680" y="2016"/>
                <a:ext cx="328" cy="960"/>
              </a:xfrm>
              <a:custGeom>
                <a:avLst/>
                <a:gdLst>
                  <a:gd name="T0" fmla="*/ 40 w 328"/>
                  <a:gd name="T1" fmla="*/ 0 h 960"/>
                  <a:gd name="T2" fmla="*/ 40 w 328"/>
                  <a:gd name="T3" fmla="*/ 288 h 960"/>
                  <a:gd name="T4" fmla="*/ 280 w 328"/>
                  <a:gd name="T5" fmla="*/ 672 h 960"/>
                  <a:gd name="T6" fmla="*/ 328 w 328"/>
                  <a:gd name="T7" fmla="*/ 960 h 96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328"/>
                  <a:gd name="T13" fmla="*/ 0 h 960"/>
                  <a:gd name="T14" fmla="*/ 328 w 328"/>
                  <a:gd name="T15" fmla="*/ 960 h 96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328" h="960">
                    <a:moveTo>
                      <a:pt x="40" y="0"/>
                    </a:moveTo>
                    <a:cubicBezTo>
                      <a:pt x="20" y="88"/>
                      <a:pt x="0" y="176"/>
                      <a:pt x="40" y="288"/>
                    </a:cubicBezTo>
                    <a:cubicBezTo>
                      <a:pt x="80" y="400"/>
                      <a:pt x="232" y="560"/>
                      <a:pt x="280" y="672"/>
                    </a:cubicBezTo>
                    <a:cubicBezTo>
                      <a:pt x="328" y="784"/>
                      <a:pt x="328" y="872"/>
                      <a:pt x="328" y="960"/>
                    </a:cubicBezTo>
                  </a:path>
                </a:pathLst>
              </a:custGeom>
              <a:noFill/>
              <a:ln w="76200" cmpd="sng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274" name="Freeform 34"/>
              <p:cNvSpPr>
                <a:spLocks/>
              </p:cNvSpPr>
              <p:nvPr/>
            </p:nvSpPr>
            <p:spPr bwMode="auto">
              <a:xfrm>
                <a:off x="960" y="2064"/>
                <a:ext cx="144" cy="9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96" y="480"/>
                  </a:cxn>
                  <a:cxn ang="0">
                    <a:pos x="144" y="912"/>
                  </a:cxn>
                </a:cxnLst>
                <a:rect l="0" t="0" r="r" b="b"/>
                <a:pathLst>
                  <a:path w="144" h="912">
                    <a:moveTo>
                      <a:pt x="0" y="0"/>
                    </a:moveTo>
                    <a:cubicBezTo>
                      <a:pt x="36" y="164"/>
                      <a:pt x="72" y="328"/>
                      <a:pt x="96" y="480"/>
                    </a:cubicBezTo>
                    <a:cubicBezTo>
                      <a:pt x="120" y="632"/>
                      <a:pt x="132" y="772"/>
                      <a:pt x="144" y="912"/>
                    </a:cubicBezTo>
                  </a:path>
                </a:pathLst>
              </a:custGeom>
              <a:noFill/>
              <a:ln w="76200" cmpd="sng">
                <a:solidFill>
                  <a:schemeClr val="bg2">
                    <a:lumMod val="75000"/>
                  </a:schemeClr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  <p:sp>
            <p:nvSpPr>
              <p:cNvPr id="10275" name="Freeform 35"/>
              <p:cNvSpPr>
                <a:spLocks/>
              </p:cNvSpPr>
              <p:nvPr/>
            </p:nvSpPr>
            <p:spPr bwMode="auto">
              <a:xfrm flipH="1">
                <a:off x="1200" y="2064"/>
                <a:ext cx="144" cy="9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96" y="480"/>
                  </a:cxn>
                  <a:cxn ang="0">
                    <a:pos x="144" y="912"/>
                  </a:cxn>
                </a:cxnLst>
                <a:rect l="0" t="0" r="r" b="b"/>
                <a:pathLst>
                  <a:path w="144" h="912">
                    <a:moveTo>
                      <a:pt x="0" y="0"/>
                    </a:moveTo>
                    <a:cubicBezTo>
                      <a:pt x="36" y="164"/>
                      <a:pt x="72" y="328"/>
                      <a:pt x="96" y="480"/>
                    </a:cubicBezTo>
                    <a:cubicBezTo>
                      <a:pt x="120" y="632"/>
                      <a:pt x="132" y="772"/>
                      <a:pt x="144" y="912"/>
                    </a:cubicBezTo>
                  </a:path>
                </a:pathLst>
              </a:custGeom>
              <a:solidFill>
                <a:schemeClr val="bg1">
                  <a:lumMod val="65000"/>
                </a:schemeClr>
              </a:solidFill>
              <a:ln w="76200" cmpd="sng">
                <a:solidFill>
                  <a:srgbClr val="775A13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  <p:sp>
            <p:nvSpPr>
              <p:cNvPr id="23589" name="Freeform 36"/>
              <p:cNvSpPr>
                <a:spLocks/>
              </p:cNvSpPr>
              <p:nvPr/>
            </p:nvSpPr>
            <p:spPr bwMode="auto">
              <a:xfrm flipH="1">
                <a:off x="1296" y="2064"/>
                <a:ext cx="288" cy="960"/>
              </a:xfrm>
              <a:custGeom>
                <a:avLst/>
                <a:gdLst>
                  <a:gd name="T0" fmla="*/ 40 w 328"/>
                  <a:gd name="T1" fmla="*/ 0 h 960"/>
                  <a:gd name="T2" fmla="*/ 40 w 328"/>
                  <a:gd name="T3" fmla="*/ 288 h 960"/>
                  <a:gd name="T4" fmla="*/ 280 w 328"/>
                  <a:gd name="T5" fmla="*/ 672 h 960"/>
                  <a:gd name="T6" fmla="*/ 328 w 328"/>
                  <a:gd name="T7" fmla="*/ 960 h 96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328"/>
                  <a:gd name="T13" fmla="*/ 0 h 960"/>
                  <a:gd name="T14" fmla="*/ 328 w 328"/>
                  <a:gd name="T15" fmla="*/ 960 h 96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328" h="960">
                    <a:moveTo>
                      <a:pt x="40" y="0"/>
                    </a:moveTo>
                    <a:cubicBezTo>
                      <a:pt x="20" y="88"/>
                      <a:pt x="0" y="176"/>
                      <a:pt x="40" y="288"/>
                    </a:cubicBezTo>
                    <a:cubicBezTo>
                      <a:pt x="80" y="400"/>
                      <a:pt x="232" y="560"/>
                      <a:pt x="280" y="672"/>
                    </a:cubicBezTo>
                    <a:cubicBezTo>
                      <a:pt x="328" y="784"/>
                      <a:pt x="328" y="872"/>
                      <a:pt x="328" y="960"/>
                    </a:cubicBezTo>
                  </a:path>
                </a:pathLst>
              </a:custGeom>
              <a:noFill/>
              <a:ln w="76200" cmpd="sng">
                <a:solidFill>
                  <a:srgbClr val="00B05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3590" name="Rectangle 37"/>
              <p:cNvSpPr>
                <a:spLocks noChangeArrowheads="1"/>
              </p:cNvSpPr>
              <p:nvPr/>
            </p:nvSpPr>
            <p:spPr bwMode="auto">
              <a:xfrm>
                <a:off x="960" y="2976"/>
                <a:ext cx="384" cy="384"/>
              </a:xfrm>
              <a:prstGeom prst="rect">
                <a:avLst/>
              </a:prstGeom>
              <a:solidFill>
                <a:srgbClr val="FF99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3591" name="AutoShape 38"/>
              <p:cNvSpPr>
                <a:spLocks noChangeArrowheads="1"/>
              </p:cNvSpPr>
              <p:nvPr/>
            </p:nvSpPr>
            <p:spPr bwMode="auto">
              <a:xfrm>
                <a:off x="912" y="2832"/>
                <a:ext cx="480" cy="240"/>
              </a:xfrm>
              <a:custGeom>
                <a:avLst/>
                <a:gdLst>
                  <a:gd name="T0" fmla="*/ 452 w 21600"/>
                  <a:gd name="T1" fmla="*/ 120 h 21600"/>
                  <a:gd name="T2" fmla="*/ 240 w 21600"/>
                  <a:gd name="T3" fmla="*/ 240 h 21600"/>
                  <a:gd name="T4" fmla="*/ 28 w 21600"/>
                  <a:gd name="T5" fmla="*/ 120 h 21600"/>
                  <a:gd name="T6" fmla="*/ 24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3060 w 21600"/>
                  <a:gd name="T13" fmla="*/ 3060 h 21600"/>
                  <a:gd name="T14" fmla="*/ 18540 w 21600"/>
                  <a:gd name="T15" fmla="*/ 18540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2475" y="21600"/>
                    </a:lnTo>
                    <a:lnTo>
                      <a:pt x="19125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FF99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3592" name="Line 39"/>
              <p:cNvSpPr>
                <a:spLocks noChangeShapeType="1"/>
              </p:cNvSpPr>
              <p:nvPr/>
            </p:nvSpPr>
            <p:spPr bwMode="auto">
              <a:xfrm>
                <a:off x="1056" y="2832"/>
                <a:ext cx="0" cy="192"/>
              </a:xfrm>
              <a:prstGeom prst="line">
                <a:avLst/>
              </a:prstGeom>
              <a:noFill/>
              <a:ln w="28575">
                <a:solidFill>
                  <a:srgbClr val="CC66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3593" name="Line 40"/>
              <p:cNvSpPr>
                <a:spLocks noChangeShapeType="1"/>
              </p:cNvSpPr>
              <p:nvPr/>
            </p:nvSpPr>
            <p:spPr bwMode="auto">
              <a:xfrm>
                <a:off x="1152" y="2832"/>
                <a:ext cx="0" cy="192"/>
              </a:xfrm>
              <a:prstGeom prst="line">
                <a:avLst/>
              </a:prstGeom>
              <a:noFill/>
              <a:ln w="28575">
                <a:solidFill>
                  <a:srgbClr val="CC66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3594" name="Line 41"/>
              <p:cNvSpPr>
                <a:spLocks noChangeShapeType="1"/>
              </p:cNvSpPr>
              <p:nvPr/>
            </p:nvSpPr>
            <p:spPr bwMode="auto">
              <a:xfrm>
                <a:off x="1248" y="2832"/>
                <a:ext cx="0" cy="192"/>
              </a:xfrm>
              <a:prstGeom prst="line">
                <a:avLst/>
              </a:prstGeom>
              <a:noFill/>
              <a:ln w="28575">
                <a:solidFill>
                  <a:srgbClr val="CC66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3595" name="Rectangle 42"/>
              <p:cNvSpPr>
                <a:spLocks noChangeArrowheads="1"/>
              </p:cNvSpPr>
              <p:nvPr/>
            </p:nvSpPr>
            <p:spPr bwMode="auto">
              <a:xfrm>
                <a:off x="1008" y="3360"/>
                <a:ext cx="288" cy="240"/>
              </a:xfrm>
              <a:prstGeom prst="rect">
                <a:avLst/>
              </a:prstGeom>
              <a:solidFill>
                <a:schemeClr val="tx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23567" name="Group 43"/>
            <p:cNvGrpSpPr>
              <a:grpSpLocks/>
            </p:cNvGrpSpPr>
            <p:nvPr/>
          </p:nvGrpSpPr>
          <p:grpSpPr bwMode="auto">
            <a:xfrm>
              <a:off x="760" y="1960"/>
              <a:ext cx="144" cy="672"/>
              <a:chOff x="2112" y="2256"/>
              <a:chExt cx="144" cy="672"/>
            </a:xfrm>
          </p:grpSpPr>
          <p:sp>
            <p:nvSpPr>
              <p:cNvPr id="10284" name="Rectangle 44"/>
              <p:cNvSpPr>
                <a:spLocks noChangeArrowheads="1"/>
              </p:cNvSpPr>
              <p:nvPr/>
            </p:nvSpPr>
            <p:spPr bwMode="auto">
              <a:xfrm>
                <a:off x="2112" y="2256"/>
                <a:ext cx="144" cy="240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  <p:sp>
            <p:nvSpPr>
              <p:cNvPr id="23583" name="Oval 45"/>
              <p:cNvSpPr>
                <a:spLocks noChangeArrowheads="1"/>
              </p:cNvSpPr>
              <p:nvPr/>
            </p:nvSpPr>
            <p:spPr bwMode="auto">
              <a:xfrm>
                <a:off x="2135" y="2304"/>
                <a:ext cx="96" cy="96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3584" name="Rectangle 46"/>
              <p:cNvSpPr>
                <a:spLocks noChangeArrowheads="1"/>
              </p:cNvSpPr>
              <p:nvPr/>
            </p:nvSpPr>
            <p:spPr bwMode="auto">
              <a:xfrm>
                <a:off x="2160" y="2496"/>
                <a:ext cx="48" cy="96"/>
              </a:xfrm>
              <a:prstGeom prst="rect">
                <a:avLst/>
              </a:prstGeom>
              <a:solidFill>
                <a:schemeClr val="folHlink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3585" name="Rectangle 47"/>
              <p:cNvSpPr>
                <a:spLocks noChangeArrowheads="1"/>
              </p:cNvSpPr>
              <p:nvPr/>
            </p:nvSpPr>
            <p:spPr bwMode="auto">
              <a:xfrm>
                <a:off x="2112" y="2592"/>
                <a:ext cx="144" cy="336"/>
              </a:xfrm>
              <a:prstGeom prst="rect">
                <a:avLst/>
              </a:prstGeom>
              <a:solidFill>
                <a:schemeClr val="tx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23568" name="Group 48"/>
            <p:cNvGrpSpPr>
              <a:grpSpLocks/>
            </p:cNvGrpSpPr>
            <p:nvPr/>
          </p:nvGrpSpPr>
          <p:grpSpPr bwMode="auto">
            <a:xfrm>
              <a:off x="1048" y="1960"/>
              <a:ext cx="144" cy="672"/>
              <a:chOff x="2112" y="2256"/>
              <a:chExt cx="144" cy="672"/>
            </a:xfrm>
          </p:grpSpPr>
          <p:sp>
            <p:nvSpPr>
              <p:cNvPr id="10289" name="Rectangle 49"/>
              <p:cNvSpPr>
                <a:spLocks noChangeArrowheads="1"/>
              </p:cNvSpPr>
              <p:nvPr/>
            </p:nvSpPr>
            <p:spPr bwMode="auto">
              <a:xfrm>
                <a:off x="2112" y="2256"/>
                <a:ext cx="144" cy="240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  <p:sp>
            <p:nvSpPr>
              <p:cNvPr id="23579" name="Oval 50"/>
              <p:cNvSpPr>
                <a:spLocks noChangeArrowheads="1"/>
              </p:cNvSpPr>
              <p:nvPr/>
            </p:nvSpPr>
            <p:spPr bwMode="auto">
              <a:xfrm>
                <a:off x="2135" y="2304"/>
                <a:ext cx="96" cy="96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3580" name="Rectangle 51"/>
              <p:cNvSpPr>
                <a:spLocks noChangeArrowheads="1"/>
              </p:cNvSpPr>
              <p:nvPr/>
            </p:nvSpPr>
            <p:spPr bwMode="auto">
              <a:xfrm>
                <a:off x="2160" y="2496"/>
                <a:ext cx="48" cy="96"/>
              </a:xfrm>
              <a:prstGeom prst="rect">
                <a:avLst/>
              </a:prstGeom>
              <a:solidFill>
                <a:schemeClr val="folHlink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292" name="Rectangle 52"/>
              <p:cNvSpPr>
                <a:spLocks noChangeArrowheads="1"/>
              </p:cNvSpPr>
              <p:nvPr/>
            </p:nvSpPr>
            <p:spPr bwMode="auto">
              <a:xfrm>
                <a:off x="2112" y="2592"/>
                <a:ext cx="144" cy="336"/>
              </a:xfrm>
              <a:prstGeom prst="rect">
                <a:avLst/>
              </a:prstGeom>
              <a:solidFill>
                <a:schemeClr val="bg1">
                  <a:lumMod val="65000"/>
                </a:schemeClr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</p:grpSp>
        <p:sp>
          <p:nvSpPr>
            <p:cNvPr id="10293" name="Rectangle 53"/>
            <p:cNvSpPr>
              <a:spLocks noChangeArrowheads="1"/>
            </p:cNvSpPr>
            <p:nvPr/>
          </p:nvSpPr>
          <p:spPr bwMode="auto">
            <a:xfrm>
              <a:off x="1384" y="1960"/>
              <a:ext cx="144" cy="24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3570" name="Oval 54"/>
            <p:cNvSpPr>
              <a:spLocks noChangeArrowheads="1"/>
            </p:cNvSpPr>
            <p:nvPr/>
          </p:nvSpPr>
          <p:spPr bwMode="auto">
            <a:xfrm>
              <a:off x="1407" y="2008"/>
              <a:ext cx="96" cy="96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71" name="Rectangle 55"/>
            <p:cNvSpPr>
              <a:spLocks noChangeArrowheads="1"/>
            </p:cNvSpPr>
            <p:nvPr/>
          </p:nvSpPr>
          <p:spPr bwMode="auto">
            <a:xfrm>
              <a:off x="1432" y="2200"/>
              <a:ext cx="48" cy="96"/>
            </a:xfrm>
            <a:prstGeom prst="rect">
              <a:avLst/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72" name="Rectangle 56"/>
            <p:cNvSpPr>
              <a:spLocks noChangeArrowheads="1"/>
            </p:cNvSpPr>
            <p:nvPr/>
          </p:nvSpPr>
          <p:spPr bwMode="auto">
            <a:xfrm>
              <a:off x="1376" y="2288"/>
              <a:ext cx="144" cy="336"/>
            </a:xfrm>
            <a:prstGeom prst="rect">
              <a:avLst/>
            </a:prstGeom>
            <a:solidFill>
              <a:srgbClr val="CC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297" name="Rectangle 57"/>
            <p:cNvSpPr>
              <a:spLocks noChangeArrowheads="1"/>
            </p:cNvSpPr>
            <p:nvPr/>
          </p:nvSpPr>
          <p:spPr bwMode="auto">
            <a:xfrm>
              <a:off x="1624" y="1960"/>
              <a:ext cx="144" cy="24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3574" name="Oval 58"/>
            <p:cNvSpPr>
              <a:spLocks noChangeArrowheads="1"/>
            </p:cNvSpPr>
            <p:nvPr/>
          </p:nvSpPr>
          <p:spPr bwMode="auto">
            <a:xfrm>
              <a:off x="1647" y="2008"/>
              <a:ext cx="96" cy="96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75" name="Rectangle 59"/>
            <p:cNvSpPr>
              <a:spLocks noChangeArrowheads="1"/>
            </p:cNvSpPr>
            <p:nvPr/>
          </p:nvSpPr>
          <p:spPr bwMode="auto">
            <a:xfrm>
              <a:off x="1672" y="2200"/>
              <a:ext cx="48" cy="96"/>
            </a:xfrm>
            <a:prstGeom prst="rect">
              <a:avLst/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76" name="Rectangle 60"/>
            <p:cNvSpPr>
              <a:spLocks noChangeArrowheads="1"/>
            </p:cNvSpPr>
            <p:nvPr/>
          </p:nvSpPr>
          <p:spPr bwMode="auto">
            <a:xfrm>
              <a:off x="1624" y="2296"/>
              <a:ext cx="90" cy="336"/>
            </a:xfrm>
            <a:prstGeom prst="rect">
              <a:avLst/>
            </a:prstGeom>
            <a:solidFill>
              <a:srgbClr val="00B050"/>
            </a:solidFill>
            <a:ln w="9525">
              <a:solidFill>
                <a:srgbClr val="00B05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77" name="Rectangle 60"/>
            <p:cNvSpPr>
              <a:spLocks noChangeArrowheads="1"/>
            </p:cNvSpPr>
            <p:nvPr/>
          </p:nvSpPr>
          <p:spPr bwMode="auto">
            <a:xfrm>
              <a:off x="1717" y="2297"/>
              <a:ext cx="45" cy="336"/>
            </a:xfrm>
            <a:prstGeom prst="rect">
              <a:avLst/>
            </a:prstGeom>
            <a:solidFill>
              <a:srgbClr val="FFC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0301" name="Text Box 61"/>
          <p:cNvSpPr txBox="1">
            <a:spLocks noChangeArrowheads="1"/>
          </p:cNvSpPr>
          <p:nvPr/>
        </p:nvSpPr>
        <p:spPr bwMode="auto">
          <a:xfrm>
            <a:off x="1889125" y="4811713"/>
            <a:ext cx="6880225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 sz="1600"/>
              <a:t>Pro ukončení všech druhů plastových kabelů</a:t>
            </a:r>
          </a:p>
          <a:p>
            <a:pPr>
              <a:buFontTx/>
              <a:buChar char="•"/>
            </a:pPr>
            <a:r>
              <a:rPr lang="cs-CZ" sz="1600"/>
              <a:t>Ochrana před vnikáním vlhkosti do kabelu</a:t>
            </a:r>
          </a:p>
          <a:p>
            <a:pPr>
              <a:buFontTx/>
              <a:buChar char="•"/>
            </a:pPr>
            <a:r>
              <a:rPr lang="cs-CZ" sz="1600"/>
              <a:t>Ochrana před nebezpečným dotykem při měření, montáži, atd.</a:t>
            </a:r>
          </a:p>
          <a:p>
            <a:pPr>
              <a:buFontTx/>
              <a:buChar char="•"/>
            </a:pPr>
            <a:r>
              <a:rPr lang="cs-CZ" sz="1600"/>
              <a:t>Utěsnění kabelové duše</a:t>
            </a:r>
          </a:p>
          <a:p>
            <a:pPr>
              <a:buFontTx/>
              <a:buChar char="•"/>
            </a:pPr>
            <a:r>
              <a:rPr lang="cs-CZ" sz="1600"/>
              <a:t>Utěsnění kabelového oka a izolace žíly</a:t>
            </a:r>
          </a:p>
          <a:p>
            <a:pPr>
              <a:buFontTx/>
              <a:buChar char="•"/>
            </a:pPr>
            <a:r>
              <a:rPr lang="cs-CZ" sz="1600"/>
              <a:t>Tuto rozdělovací hlavu je nutno použít, končí-li kabel na sloupu nebo na venkovní trafostanici</a:t>
            </a:r>
          </a:p>
        </p:txBody>
      </p:sp>
      <p:sp>
        <p:nvSpPr>
          <p:cNvPr id="23562" name="Line 63"/>
          <p:cNvSpPr>
            <a:spLocks noChangeShapeType="1"/>
          </p:cNvSpPr>
          <p:nvPr/>
        </p:nvSpPr>
        <p:spPr bwMode="auto">
          <a:xfrm flipV="1">
            <a:off x="6248400" y="1981200"/>
            <a:ext cx="292100" cy="317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484188" y="996950"/>
            <a:ext cx="5903912" cy="129540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342900" indent="-342900">
              <a:buFont typeface="+mj-lt"/>
              <a:buAutoNum type="arabicPeriod"/>
              <a:defRPr/>
            </a:pPr>
            <a:r>
              <a:rPr lang="cs-CZ" dirty="0">
                <a:solidFill>
                  <a:schemeClr val="tx1"/>
                </a:solidFill>
              </a:rPr>
              <a:t>Jaké jsou nejběžnější izolační materiály použité na kabely sítí </a:t>
            </a:r>
            <a:r>
              <a:rPr lang="cs-CZ" dirty="0" err="1">
                <a:solidFill>
                  <a:schemeClr val="tx1"/>
                </a:solidFill>
              </a:rPr>
              <a:t>nn</a:t>
            </a:r>
            <a:r>
              <a:rPr lang="cs-CZ" dirty="0">
                <a:solidFill>
                  <a:schemeClr val="tx1"/>
                </a:solidFill>
              </a:rPr>
              <a:t>?</a:t>
            </a:r>
          </a:p>
          <a:p>
            <a:pPr marL="342900" indent="-342900">
              <a:buFont typeface="+mj-lt"/>
              <a:buAutoNum type="arabicPeriod"/>
              <a:defRPr/>
            </a:pPr>
            <a:r>
              <a:rPr lang="cs-CZ" dirty="0">
                <a:solidFill>
                  <a:schemeClr val="tx1"/>
                </a:solidFill>
              </a:rPr>
              <a:t>Do pracovních listů napište nejběžnější pracovní pomůcky a nástroje pro práci s kabely</a:t>
            </a:r>
          </a:p>
          <a:p>
            <a:pPr marL="342900" indent="-342900">
              <a:buFont typeface="+mj-lt"/>
              <a:buAutoNum type="arabicPeriod"/>
              <a:defRPr/>
            </a:pPr>
            <a:r>
              <a:rPr lang="cs-CZ" dirty="0">
                <a:solidFill>
                  <a:schemeClr val="tx1"/>
                </a:solidFill>
              </a:rPr>
              <a:t>K čemu slouží rozdělovací hlava a kde se používá?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564" name="TextovéPole 61"/>
          <p:cNvSpPr txBox="1">
            <a:spLocks noChangeArrowheads="1"/>
          </p:cNvSpPr>
          <p:nvPr/>
        </p:nvSpPr>
        <p:spPr bwMode="auto">
          <a:xfrm>
            <a:off x="368300" y="6351588"/>
            <a:ext cx="151923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i="1"/>
              <a:t>Rozdělovací hlava</a:t>
            </a:r>
          </a:p>
        </p:txBody>
      </p:sp>
      <p:sp>
        <p:nvSpPr>
          <p:cNvPr id="64" name="Tlačítko akce: Dopředu nebo Další 63">
            <a:hlinkClick r:id="" action="ppaction://hlinkshowjump?jump=nextslide" highlightClick="1"/>
          </p:cNvPr>
          <p:cNvSpPr/>
          <p:nvPr/>
        </p:nvSpPr>
        <p:spPr>
          <a:xfrm>
            <a:off x="320675" y="6018213"/>
            <a:ext cx="346075" cy="284162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5" grpId="0"/>
      <p:bldP spid="10301" grpId="0"/>
      <p:bldP spid="6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7"/>
          <p:cNvSpPr txBox="1">
            <a:spLocks noChangeArrowheads="1"/>
          </p:cNvSpPr>
          <p:nvPr/>
        </p:nvSpPr>
        <p:spPr bwMode="auto">
          <a:xfrm>
            <a:off x="381000" y="688975"/>
            <a:ext cx="8408988" cy="477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buFontTx/>
              <a:buAutoNum type="arabicPeriod"/>
            </a:pPr>
            <a:r>
              <a:rPr lang="cs-CZ" sz="1600" b="1"/>
              <a:t>Použití litinových spojek</a:t>
            </a:r>
          </a:p>
          <a:p>
            <a:pPr marL="914400" lvl="1" indent="-457200">
              <a:buFontTx/>
              <a:buChar char="•"/>
            </a:pPr>
            <a:r>
              <a:rPr lang="cs-CZ" sz="1600"/>
              <a:t>Rozšíření výkopu</a:t>
            </a:r>
          </a:p>
          <a:p>
            <a:pPr marL="914400" lvl="1" indent="-457200">
              <a:buFontTx/>
              <a:buChar char="•"/>
            </a:pPr>
            <a:r>
              <a:rPr lang="cs-CZ" sz="1600"/>
              <a:t>Litinové těleso a spojovaný kabel se podloží cihlami</a:t>
            </a:r>
          </a:p>
          <a:p>
            <a:pPr marL="914400" lvl="1" indent="-457200">
              <a:buFontTx/>
              <a:buChar char="•"/>
            </a:pPr>
            <a:r>
              <a:rPr lang="cs-CZ" sz="1600"/>
              <a:t>Konce kabelů přesahují o 20 až 25 cm myšlený střed spojky</a:t>
            </a:r>
          </a:p>
          <a:p>
            <a:pPr marL="914400" lvl="1" indent="-457200">
              <a:buFontTx/>
              <a:buChar char="•"/>
            </a:pPr>
            <a:r>
              <a:rPr lang="cs-CZ" sz="1600"/>
              <a:t>Případný pancíř nebo měděný plášť propojíme měděným drátkem</a:t>
            </a:r>
          </a:p>
          <a:p>
            <a:pPr marL="914400" lvl="1" indent="-457200">
              <a:buFontTx/>
              <a:buChar char="•"/>
            </a:pPr>
            <a:r>
              <a:rPr lang="cs-CZ" sz="1600"/>
              <a:t>Žíly se spojí lisovacími spojkami</a:t>
            </a:r>
          </a:p>
          <a:p>
            <a:pPr marL="914400" lvl="1" indent="-457200">
              <a:buFontTx/>
              <a:buChar char="•"/>
            </a:pPr>
            <a:r>
              <a:rPr lang="cs-CZ" sz="1600"/>
              <a:t>Spodní díl spojky se připevní sponami ke kabelu</a:t>
            </a:r>
          </a:p>
          <a:p>
            <a:pPr marL="914400" lvl="1" indent="-457200">
              <a:buFontTx/>
              <a:buChar char="•"/>
            </a:pPr>
            <a:r>
              <a:rPr lang="cs-CZ" sz="1600"/>
              <a:t>Do drážky se vloží těsnící šňůra a přišroubuje se horní díl spojky</a:t>
            </a:r>
          </a:p>
          <a:p>
            <a:pPr marL="914400" lvl="1" indent="-457200">
              <a:buFontTx/>
              <a:buChar char="•"/>
            </a:pPr>
            <a:r>
              <a:rPr lang="cs-CZ" sz="1600"/>
              <a:t>Zalévací hmota se ohřívá na teplotu 110 až 130ˇC</a:t>
            </a:r>
          </a:p>
          <a:p>
            <a:pPr marL="457200" indent="-457200"/>
            <a:r>
              <a:rPr lang="cs-CZ" sz="1600"/>
              <a:t>2.	 </a:t>
            </a:r>
            <a:r>
              <a:rPr lang="cs-CZ" sz="1600" b="1"/>
              <a:t>Použití smršťovacích spojek</a:t>
            </a:r>
          </a:p>
          <a:p>
            <a:pPr marL="914400" lvl="1" indent="-457200">
              <a:buFontTx/>
              <a:buChar char="•"/>
            </a:pPr>
            <a:r>
              <a:rPr lang="cs-CZ" sz="1600"/>
              <a:t>Nejpřijatelnější jak z důvodu montáže, tak z důvodu provozní spolehlivosti</a:t>
            </a:r>
          </a:p>
          <a:p>
            <a:pPr marL="914400" lvl="1" indent="-457200">
              <a:buFontTx/>
              <a:buChar char="•"/>
            </a:pPr>
            <a:r>
              <a:rPr lang="cs-CZ" sz="1600"/>
              <a:t>Pozor na správnou velikost spojky</a:t>
            </a:r>
          </a:p>
          <a:p>
            <a:pPr marL="914400" lvl="1" indent="-457200">
              <a:buFontTx/>
              <a:buChar char="•"/>
            </a:pPr>
            <a:r>
              <a:rPr lang="cs-CZ" sz="1600"/>
              <a:t>Spojky jsou rozměrově delší než litinové</a:t>
            </a:r>
          </a:p>
          <a:p>
            <a:pPr marL="914400" lvl="1" indent="-457200">
              <a:buFontTx/>
              <a:buChar char="•"/>
            </a:pPr>
            <a:r>
              <a:rPr lang="cs-CZ" sz="1600"/>
              <a:t>Během montáže dodržovat čistotu</a:t>
            </a:r>
          </a:p>
          <a:p>
            <a:pPr marL="914400" lvl="1" indent="-457200">
              <a:buFontTx/>
              <a:buChar char="•"/>
            </a:pPr>
            <a:r>
              <a:rPr lang="cs-CZ" sz="1600"/>
              <a:t>Smršťování se provádí propanbutanovým plamenem</a:t>
            </a:r>
          </a:p>
          <a:p>
            <a:pPr marL="457200" indent="-457200">
              <a:buFontTx/>
              <a:buAutoNum type="arabicPeriod" startAt="3"/>
            </a:pPr>
            <a:r>
              <a:rPr lang="cs-CZ" sz="1600" b="1"/>
              <a:t>Použití kabelových spojek zalévaných pryskyřicí</a:t>
            </a:r>
          </a:p>
          <a:p>
            <a:pPr marL="914400" lvl="1" indent="-457200">
              <a:buFontTx/>
              <a:buChar char="•"/>
            </a:pPr>
            <a:r>
              <a:rPr lang="cs-CZ" sz="1600"/>
              <a:t>Lze je použít pro kabely s izolací papírovou i z PVC</a:t>
            </a:r>
          </a:p>
          <a:p>
            <a:pPr marL="914400" lvl="1" indent="-457200">
              <a:buFontTx/>
              <a:buChar char="•"/>
            </a:pPr>
            <a:r>
              <a:rPr lang="cs-CZ" sz="1600"/>
              <a:t>Jsou levnější</a:t>
            </a:r>
          </a:p>
          <a:p>
            <a:pPr marL="914400" lvl="1" indent="-457200">
              <a:buFontTx/>
              <a:buChar char="•"/>
            </a:pPr>
            <a:r>
              <a:rPr lang="cs-CZ" sz="1600"/>
              <a:t>Zalévají se zalévací hmotou nebo dvousložkovou pryskyřicí</a:t>
            </a:r>
          </a:p>
        </p:txBody>
      </p:sp>
      <p:sp>
        <p:nvSpPr>
          <p:cNvPr id="24578" name="Rectangle 12"/>
          <p:cNvSpPr>
            <a:spLocks noGrp="1" noChangeArrowheads="1"/>
          </p:cNvSpPr>
          <p:nvPr>
            <p:ph type="title" idx="4294967295"/>
          </p:nvPr>
        </p:nvSpPr>
        <p:spPr>
          <a:xfrm>
            <a:off x="482600" y="279400"/>
            <a:ext cx="8229600" cy="381000"/>
          </a:xfrm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z="2400" smtClean="0"/>
              <a:t>Spojování kabelů</a:t>
            </a:r>
          </a:p>
        </p:txBody>
      </p:sp>
      <p:sp>
        <p:nvSpPr>
          <p:cNvPr id="8" name="Text Box 17"/>
          <p:cNvSpPr txBox="1">
            <a:spLocks noChangeArrowheads="1"/>
          </p:cNvSpPr>
          <p:nvPr/>
        </p:nvSpPr>
        <p:spPr bwMode="auto">
          <a:xfrm>
            <a:off x="527050" y="5473700"/>
            <a:ext cx="8118475" cy="942975"/>
          </a:xfrm>
          <a:prstGeom prst="rect">
            <a:avLst/>
          </a:prstGeom>
          <a:solidFill>
            <a:srgbClr val="EDF9A5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Zásady jsou podobné jako u přípojek provedených venkovním vedením</a:t>
            </a:r>
            <a:r>
              <a:rPr lang="cs-CZ"/>
              <a:t>. (ČSN 33 3320)</a:t>
            </a:r>
          </a:p>
          <a:p>
            <a:pPr>
              <a:buFontTx/>
              <a:buChar char="•"/>
            </a:pPr>
            <a:r>
              <a:rPr lang="cs-CZ"/>
              <a:t>Minimální průřezy kabelů přípojek jsou 4 x 16 mm</a:t>
            </a:r>
            <a:r>
              <a:rPr lang="cs-CZ" baseline="30000"/>
              <a:t>2</a:t>
            </a:r>
            <a:r>
              <a:rPr lang="cs-CZ"/>
              <a:t> Al při odbočení v rozpojovací skříni. Při provedení přípojky odbočením z kabelového vedení pomocí T spojky je minimální průřez 4 x 25 mm</a:t>
            </a:r>
            <a:r>
              <a:rPr lang="cs-CZ" baseline="30000"/>
              <a:t>2</a:t>
            </a:r>
            <a:r>
              <a:rPr lang="cs-CZ"/>
              <a:t> Al. Použije-li se kabel s měděnými vodiči</a:t>
            </a:r>
            <a:r>
              <a:rPr lang="cs-CZ">
                <a:latin typeface="Arial" charset="0"/>
              </a:rPr>
              <a:t>,</a:t>
            </a:r>
            <a:r>
              <a:rPr lang="cs-CZ"/>
              <a:t> je minimální průřez o stupeň</a:t>
            </a:r>
            <a:r>
              <a:rPr lang="cs-CZ" sz="1200"/>
              <a:t> </a:t>
            </a:r>
            <a:r>
              <a:rPr lang="cs-CZ"/>
              <a:t>nižší.</a:t>
            </a:r>
          </a:p>
        </p:txBody>
      </p:sp>
      <p:sp>
        <p:nvSpPr>
          <p:cNvPr id="2" name="Obdélník 1"/>
          <p:cNvSpPr/>
          <p:nvPr/>
        </p:nvSpPr>
        <p:spPr>
          <a:xfrm>
            <a:off x="381000" y="688975"/>
            <a:ext cx="8408988" cy="4770438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342900" indent="-342900">
              <a:buFont typeface="+mj-lt"/>
              <a:buAutoNum type="arabicPeriod"/>
              <a:defRPr/>
            </a:pPr>
            <a:r>
              <a:rPr lang="cs-CZ" sz="2400" dirty="0">
                <a:solidFill>
                  <a:schemeClr val="tx1"/>
                </a:solidFill>
              </a:rPr>
              <a:t>Popište technologický postup při použití litinové spojky se zalévací hmotou</a:t>
            </a:r>
          </a:p>
          <a:p>
            <a:pPr marL="457200" indent="-457200">
              <a:buFont typeface="+mj-lt"/>
              <a:buAutoNum type="arabicPeriod"/>
              <a:defRPr/>
            </a:pPr>
            <a:endParaRPr lang="cs-CZ" sz="2400" dirty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  <a:defRPr/>
            </a:pPr>
            <a:r>
              <a:rPr lang="cs-CZ" sz="2400" dirty="0">
                <a:solidFill>
                  <a:schemeClr val="tx1"/>
                </a:solidFill>
              </a:rPr>
              <a:t>Popište technologický postup při použití smršťovacích spojek</a:t>
            </a:r>
          </a:p>
          <a:p>
            <a:pPr marL="457200" indent="-457200">
              <a:buFont typeface="+mj-lt"/>
              <a:buAutoNum type="arabicPeriod"/>
              <a:defRPr/>
            </a:pPr>
            <a:endParaRPr lang="cs-CZ" sz="2400" dirty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  <a:defRPr/>
            </a:pPr>
            <a:r>
              <a:rPr lang="cs-CZ" sz="2400" dirty="0">
                <a:solidFill>
                  <a:schemeClr val="tx1"/>
                </a:solidFill>
              </a:rPr>
              <a:t>Jaké jsou základní zásady při montáži kabelové přípojky? Napište i velikost minimálního průřezu jader při použití hliníkového a měděného kabelu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173038" y="6029325"/>
            <a:ext cx="346075" cy="285750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482600"/>
          </a:xfrm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2400" smtClean="0"/>
              <a:t>Jištění kabelových přípojek</a:t>
            </a:r>
          </a:p>
        </p:txBody>
      </p:sp>
      <p:sp>
        <p:nvSpPr>
          <p:cNvPr id="25602" name="AutoShape 5"/>
          <p:cNvSpPr>
            <a:spLocks noChangeArrowheads="1"/>
          </p:cNvSpPr>
          <p:nvPr/>
        </p:nvSpPr>
        <p:spPr bwMode="auto">
          <a:xfrm rot="5400000">
            <a:off x="874713" y="1654175"/>
            <a:ext cx="457200" cy="40640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603" name="Rectangle 6"/>
          <p:cNvSpPr>
            <a:spLocks noChangeArrowheads="1"/>
          </p:cNvSpPr>
          <p:nvPr/>
        </p:nvSpPr>
        <p:spPr bwMode="auto">
          <a:xfrm>
            <a:off x="1619250" y="1628775"/>
            <a:ext cx="504825" cy="4318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604" name="Line 7"/>
          <p:cNvSpPr>
            <a:spLocks noChangeShapeType="1"/>
          </p:cNvSpPr>
          <p:nvPr/>
        </p:nvSpPr>
        <p:spPr bwMode="auto">
          <a:xfrm>
            <a:off x="2124075" y="1844675"/>
            <a:ext cx="2303463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5605" name="AutoShape 8"/>
          <p:cNvSpPr>
            <a:spLocks noChangeArrowheads="1"/>
          </p:cNvSpPr>
          <p:nvPr/>
        </p:nvSpPr>
        <p:spPr bwMode="auto">
          <a:xfrm rot="5400000">
            <a:off x="4330700" y="1654175"/>
            <a:ext cx="457200" cy="40640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606" name="Rectangle 9"/>
          <p:cNvSpPr>
            <a:spLocks noChangeArrowheads="1"/>
          </p:cNvSpPr>
          <p:nvPr/>
        </p:nvSpPr>
        <p:spPr bwMode="auto">
          <a:xfrm>
            <a:off x="2771775" y="2852738"/>
            <a:ext cx="504825" cy="4318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607" name="Line 10"/>
          <p:cNvSpPr>
            <a:spLocks noChangeShapeType="1"/>
          </p:cNvSpPr>
          <p:nvPr/>
        </p:nvSpPr>
        <p:spPr bwMode="auto">
          <a:xfrm>
            <a:off x="3059113" y="1844675"/>
            <a:ext cx="0" cy="10080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5608" name="Line 11"/>
          <p:cNvSpPr>
            <a:spLocks noChangeShapeType="1"/>
          </p:cNvSpPr>
          <p:nvPr/>
        </p:nvSpPr>
        <p:spPr bwMode="auto">
          <a:xfrm>
            <a:off x="1258888" y="1844675"/>
            <a:ext cx="3603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5609" name="Line 12"/>
          <p:cNvSpPr>
            <a:spLocks noChangeShapeType="1"/>
          </p:cNvSpPr>
          <p:nvPr/>
        </p:nvSpPr>
        <p:spPr bwMode="auto">
          <a:xfrm>
            <a:off x="3059113" y="3284538"/>
            <a:ext cx="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5610" name="Text Box 13"/>
          <p:cNvSpPr txBox="1">
            <a:spLocks noChangeArrowheads="1"/>
          </p:cNvSpPr>
          <p:nvPr/>
        </p:nvSpPr>
        <p:spPr bwMode="auto">
          <a:xfrm>
            <a:off x="1700213" y="1195388"/>
            <a:ext cx="3429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M</a:t>
            </a:r>
          </a:p>
        </p:txBody>
      </p:sp>
      <p:sp>
        <p:nvSpPr>
          <p:cNvPr id="25611" name="Text Box 14"/>
          <p:cNvSpPr txBox="1">
            <a:spLocks noChangeArrowheads="1"/>
          </p:cNvSpPr>
          <p:nvPr/>
        </p:nvSpPr>
        <p:spPr bwMode="auto">
          <a:xfrm>
            <a:off x="2392363" y="1411288"/>
            <a:ext cx="3714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S1</a:t>
            </a:r>
          </a:p>
        </p:txBody>
      </p:sp>
      <p:sp>
        <p:nvSpPr>
          <p:cNvPr id="25612" name="Text Box 15"/>
          <p:cNvSpPr txBox="1">
            <a:spLocks noChangeArrowheads="1"/>
          </p:cNvSpPr>
          <p:nvPr/>
        </p:nvSpPr>
        <p:spPr bwMode="auto">
          <a:xfrm>
            <a:off x="1619250" y="2205038"/>
            <a:ext cx="920750" cy="3048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S2 </a:t>
            </a:r>
            <a:r>
              <a:rPr lang="en-US"/>
              <a:t>&gt;</a:t>
            </a:r>
            <a:r>
              <a:rPr lang="cs-CZ"/>
              <a:t> 35 m</a:t>
            </a:r>
          </a:p>
        </p:txBody>
      </p:sp>
      <p:sp>
        <p:nvSpPr>
          <p:cNvPr id="25613" name="Oval 16"/>
          <p:cNvSpPr>
            <a:spLocks noChangeArrowheads="1"/>
          </p:cNvSpPr>
          <p:nvPr/>
        </p:nvSpPr>
        <p:spPr bwMode="auto">
          <a:xfrm>
            <a:off x="2987675" y="1773238"/>
            <a:ext cx="144463" cy="14446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614" name="Text Box 17"/>
          <p:cNvSpPr txBox="1">
            <a:spLocks noChangeArrowheads="1"/>
          </p:cNvSpPr>
          <p:nvPr/>
        </p:nvSpPr>
        <p:spPr bwMode="auto">
          <a:xfrm>
            <a:off x="2895600" y="1411288"/>
            <a:ext cx="31273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O</a:t>
            </a:r>
          </a:p>
        </p:txBody>
      </p:sp>
      <p:sp>
        <p:nvSpPr>
          <p:cNvPr id="25615" name="Line 18"/>
          <p:cNvSpPr>
            <a:spLocks noChangeShapeType="1"/>
          </p:cNvSpPr>
          <p:nvPr/>
        </p:nvSpPr>
        <p:spPr bwMode="auto">
          <a:xfrm>
            <a:off x="2627313" y="1844675"/>
            <a:ext cx="0" cy="12239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5616" name="Text Box 19"/>
          <p:cNvSpPr txBox="1">
            <a:spLocks noChangeArrowheads="1"/>
          </p:cNvSpPr>
          <p:nvPr/>
        </p:nvSpPr>
        <p:spPr bwMode="auto">
          <a:xfrm>
            <a:off x="3400425" y="2914650"/>
            <a:ext cx="2841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P</a:t>
            </a:r>
          </a:p>
        </p:txBody>
      </p:sp>
      <p:sp>
        <p:nvSpPr>
          <p:cNvPr id="25617" name="Text Box 20"/>
          <p:cNvSpPr txBox="1">
            <a:spLocks noChangeArrowheads="1"/>
          </p:cNvSpPr>
          <p:nvPr/>
        </p:nvSpPr>
        <p:spPr bwMode="auto">
          <a:xfrm>
            <a:off x="5056188" y="1050925"/>
            <a:ext cx="3619500" cy="2678113"/>
          </a:xfrm>
          <a:prstGeom prst="rect">
            <a:avLst/>
          </a:prstGeom>
          <a:solidFill>
            <a:srgbClr val="EDF9A5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/>
              <a:t>Jistící prvek v bodě P (přípojková skříň) zajišťuje jištění přípojky S2 délky OP před přetížením na konci přípojky</a:t>
            </a:r>
          </a:p>
          <a:p>
            <a:pPr>
              <a:buFontTx/>
              <a:buChar char="•"/>
            </a:pPr>
            <a:r>
              <a:rPr lang="cs-CZ"/>
              <a:t>Jistící prvek v bodě O (místo odbočení a zmenšení průřezu) musí zajišťovat ochranu přípojky S2 před zkratem. V případech, kdy jištění není provedeno v místě odbočení, musí jištění přípojky před zkratem zajišťovat jistící prvek v bodě M.</a:t>
            </a:r>
          </a:p>
          <a:p>
            <a:pPr>
              <a:buFontTx/>
              <a:buChar char="•"/>
            </a:pPr>
            <a:r>
              <a:rPr lang="cs-CZ"/>
              <a:t>Přípojky do 35 m nemusí mít v bodě O jistící prvek zajišťující ochranu přípojky S2 před zkratem.</a:t>
            </a:r>
          </a:p>
        </p:txBody>
      </p:sp>
      <p:sp>
        <p:nvSpPr>
          <p:cNvPr id="25618" name="Line 21"/>
          <p:cNvSpPr>
            <a:spLocks noChangeShapeType="1"/>
          </p:cNvSpPr>
          <p:nvPr/>
        </p:nvSpPr>
        <p:spPr bwMode="auto">
          <a:xfrm>
            <a:off x="2339975" y="3068638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5619" name="Text Box 22"/>
          <p:cNvSpPr txBox="1">
            <a:spLocks noChangeArrowheads="1"/>
          </p:cNvSpPr>
          <p:nvPr/>
        </p:nvSpPr>
        <p:spPr bwMode="auto">
          <a:xfrm>
            <a:off x="735013" y="3954463"/>
            <a:ext cx="8013700" cy="646112"/>
          </a:xfrm>
          <a:prstGeom prst="rect">
            <a:avLst/>
          </a:prstGeom>
          <a:solidFill>
            <a:srgbClr val="F2C77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/>
              <a:t>Jištění v přípojkové skříni musí být alespoň o jeden stupeň vyšší než je jištění před elektroměrem! (řada jmenovitých proudů dle ČSN 33 0125)</a:t>
            </a:r>
          </a:p>
        </p:txBody>
      </p:sp>
      <p:sp>
        <p:nvSpPr>
          <p:cNvPr id="25620" name="Text Box 23"/>
          <p:cNvSpPr txBox="1">
            <a:spLocks noChangeArrowheads="1"/>
          </p:cNvSpPr>
          <p:nvPr/>
        </p:nvSpPr>
        <p:spPr bwMode="auto">
          <a:xfrm>
            <a:off x="419100" y="4953000"/>
            <a:ext cx="8551863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 sz="1600"/>
              <a:t>Nejvyšší dovolená teplota jádra jištěného vodiče při nadproudech způsobených přetížením</a:t>
            </a:r>
          </a:p>
          <a:p>
            <a:pPr>
              <a:buFontTx/>
              <a:buChar char="•"/>
            </a:pPr>
            <a:r>
              <a:rPr lang="cs-CZ" sz="1600"/>
              <a:t>Nejvyšší dovolená teplota jádra jištěného vodiče při nadproudech způsobených zkratovými proudy</a:t>
            </a:r>
          </a:p>
          <a:p>
            <a:pPr>
              <a:buFontTx/>
              <a:buChar char="•"/>
            </a:pPr>
            <a:r>
              <a:rPr lang="cs-CZ" sz="1600"/>
              <a:t>Při normálním provozu nesmí nastat nežádoucí působení</a:t>
            </a:r>
          </a:p>
          <a:p>
            <a:pPr>
              <a:buFontTx/>
              <a:buChar char="•"/>
            </a:pPr>
            <a:r>
              <a:rPr lang="cs-CZ" sz="1600"/>
              <a:t>Jistící prvky musí odpojit jen postiženou část vedení (pokud je to možné)</a:t>
            </a:r>
          </a:p>
          <a:p>
            <a:pPr>
              <a:buFontTx/>
              <a:buChar char="•"/>
            </a:pPr>
            <a:r>
              <a:rPr lang="cs-CZ" sz="1600"/>
              <a:t>V prostředí, kde je stanovena nejvyšší dovolená teplota povrchu nesmí povrch jištěného vedení při nadproudech způsobených přetížením tuto teplotu překročit</a:t>
            </a:r>
          </a:p>
        </p:txBody>
      </p:sp>
      <p:sp>
        <p:nvSpPr>
          <p:cNvPr id="2" name="Obdélník 1"/>
          <p:cNvSpPr/>
          <p:nvPr/>
        </p:nvSpPr>
        <p:spPr>
          <a:xfrm>
            <a:off x="4851400" y="1000125"/>
            <a:ext cx="3830638" cy="2765425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342900" indent="-342900">
              <a:buFont typeface="Arial" charset="0"/>
              <a:buAutoNum type="arabicPeriod"/>
            </a:pPr>
            <a:r>
              <a:rPr lang="cs-CZ" sz="1600">
                <a:solidFill>
                  <a:schemeClr val="tx1"/>
                </a:solidFill>
                <a:cs typeface="Arial" charset="0"/>
              </a:rPr>
              <a:t>Na vedlejším obrázku je nakresleno připojení přípojky pomocí kabelu. Bod O je místo odbočení. Co jistí jistící prvek v bodě P (přípojková skříň)?</a:t>
            </a:r>
          </a:p>
          <a:p>
            <a:pPr marL="342900" indent="-342900">
              <a:buFont typeface="Arial" charset="0"/>
              <a:buAutoNum type="arabicPeriod"/>
            </a:pPr>
            <a:r>
              <a:rPr lang="cs-CZ" sz="1600">
                <a:solidFill>
                  <a:schemeClr val="tx1"/>
                </a:solidFill>
                <a:cs typeface="Arial" charset="0"/>
              </a:rPr>
              <a:t>Jakou ochranu musí zajišťovat jistící prvek v bodě O (napište i délku přípojky pro kterou tato ochrana platí)?</a:t>
            </a:r>
          </a:p>
        </p:txBody>
      </p:sp>
      <p:sp>
        <p:nvSpPr>
          <p:cNvPr id="25622" name="Obdélník 22"/>
          <p:cNvSpPr>
            <a:spLocks noChangeArrowheads="1"/>
          </p:cNvSpPr>
          <p:nvPr/>
        </p:nvSpPr>
        <p:spPr bwMode="auto">
          <a:xfrm>
            <a:off x="711200" y="4646613"/>
            <a:ext cx="459422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 b="1"/>
              <a:t>zásady pro volbu jištění dle ČSN 33 2000 – 4 – 43 :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506413" y="5041900"/>
            <a:ext cx="8304212" cy="1420813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342900" indent="-342900">
              <a:buFont typeface="+mj-lt"/>
              <a:buAutoNum type="arabicPeriod" startAt="3"/>
              <a:defRPr/>
            </a:pPr>
            <a:r>
              <a:rPr lang="cs-CZ" sz="1600" dirty="0">
                <a:solidFill>
                  <a:schemeClr val="tx1"/>
                </a:solidFill>
              </a:rPr>
              <a:t>Na jakou fyzikální veličinu se musí hledět při volbě jištění pro stavy, kdy jištěným úsekem vedení procházejí nežádoucí nadproudy případně zkratové proudy?</a:t>
            </a:r>
          </a:p>
          <a:p>
            <a:pPr marL="342900" indent="-342900">
              <a:buFont typeface="+mj-lt"/>
              <a:buAutoNum type="arabicPeriod" startAt="3"/>
              <a:defRPr/>
            </a:pPr>
            <a:r>
              <a:rPr lang="cs-CZ" sz="1600" dirty="0">
                <a:solidFill>
                  <a:schemeClr val="tx1"/>
                </a:solidFill>
              </a:rPr>
              <a:t>Kterou část vedení musí jistící prvky odpojit?</a:t>
            </a:r>
          </a:p>
        </p:txBody>
      </p:sp>
      <p:sp>
        <p:nvSpPr>
          <p:cNvPr id="25" name="Tlačítko akce: Dopředu nebo Další 24">
            <a:hlinkClick r:id="" action="ppaction://hlinkshowjump?jump=nextslide" highlightClick="1"/>
          </p:cNvPr>
          <p:cNvSpPr/>
          <p:nvPr/>
        </p:nvSpPr>
        <p:spPr>
          <a:xfrm>
            <a:off x="320675" y="6018213"/>
            <a:ext cx="346075" cy="284162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>
          <a:xfrm>
            <a:off x="471488" y="192088"/>
            <a:ext cx="8229600" cy="444500"/>
          </a:xfrm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z="2800" smtClean="0"/>
              <a:t>Pracovní list - ukázka</a:t>
            </a:r>
          </a:p>
        </p:txBody>
      </p:sp>
      <p:pic>
        <p:nvPicPr>
          <p:cNvPr id="26626" name="Obrázek 2" descr="TEST RZ kabely.JPG"/>
          <p:cNvPicPr>
            <a:picLocks noChangeAspect="1"/>
          </p:cNvPicPr>
          <p:nvPr/>
        </p:nvPicPr>
        <p:blipFill>
          <a:blip r:embed="rId2">
            <a:lum contrast="20000"/>
          </a:blip>
          <a:srcRect/>
          <a:stretch>
            <a:fillRect/>
          </a:stretch>
        </p:blipFill>
        <p:spPr bwMode="auto">
          <a:xfrm>
            <a:off x="728663" y="685800"/>
            <a:ext cx="7686675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>
          <a:xfrm>
            <a:off x="442913" y="192088"/>
            <a:ext cx="8229600" cy="417512"/>
          </a:xfrm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z="2800" smtClean="0"/>
              <a:t>Pracovní list – ukázka 2</a:t>
            </a:r>
          </a:p>
        </p:txBody>
      </p:sp>
      <p:pic>
        <p:nvPicPr>
          <p:cNvPr id="27650" name="Obrázek 2" descr="TEST RZ kabely2.JPG"/>
          <p:cNvPicPr>
            <a:picLocks noChangeAspect="1"/>
          </p:cNvPicPr>
          <p:nvPr/>
        </p:nvPicPr>
        <p:blipFill>
          <a:blip r:embed="rId2">
            <a:lum contrast="20000"/>
          </a:blip>
          <a:srcRect/>
          <a:stretch>
            <a:fillRect/>
          </a:stretch>
        </p:blipFill>
        <p:spPr bwMode="auto">
          <a:xfrm>
            <a:off x="714375" y="842963"/>
            <a:ext cx="7715250" cy="517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50"/>
          </a:xfrm>
          <a:solidFill>
            <a:srgbClr val="FFC000"/>
          </a:solidFill>
          <a:ln>
            <a:solidFill>
              <a:srgbClr val="FFC000"/>
            </a:solidFill>
          </a:ln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Konec prezentace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© Ing. Václav Opatrný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E0E1F66-547C-4D23-BE18-EFF65693856D}" type="slidenum">
              <a:rPr lang="cs-CZ"/>
              <a:pPr>
                <a:defRPr/>
              </a:pPr>
              <a:t>14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98475" y="5805488"/>
            <a:ext cx="835501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2400" dirty="0">
                <a:solidFill>
                  <a:schemeClr val="tx1">
                    <a:lumMod val="65000"/>
                    <a:lumOff val="35000"/>
                  </a:schemeClr>
                </a:solidFill>
                <a:cs typeface="+mn-cs"/>
              </a:rPr>
              <a:t>Všechny </a:t>
            </a:r>
            <a:r>
              <a:rPr lang="cs-CZ" sz="2400" dirty="0">
                <a:solidFill>
                  <a:schemeClr val="tx1">
                    <a:lumMod val="65000"/>
                    <a:lumOff val="35000"/>
                  </a:schemeClr>
                </a:solidFill>
                <a:cs typeface="+mn-cs"/>
              </a:rPr>
              <a:t>materiály </a:t>
            </a:r>
            <a:r>
              <a:rPr lang="cs-CZ" sz="2400" dirty="0">
                <a:solidFill>
                  <a:schemeClr val="tx1">
                    <a:lumMod val="65000"/>
                    <a:lumOff val="35000"/>
                  </a:schemeClr>
                </a:solidFill>
                <a:cs typeface="+mn-cs"/>
              </a:rPr>
              <a:t>a obrázky jsou z archivu autora.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850</TotalTime>
  <Words>1886</Words>
  <Application>Microsoft Office PowerPoint</Application>
  <PresentationFormat>On-screen Show (4:3)</PresentationFormat>
  <Paragraphs>332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Times New Roman</vt:lpstr>
      <vt:lpstr>Arial</vt:lpstr>
      <vt:lpstr>Výchozí návrh</vt:lpstr>
      <vt:lpstr>Snímek 1</vt:lpstr>
      <vt:lpstr>Kabelová vedení - všeobecně</vt:lpstr>
      <vt:lpstr>Značení kabelů podle ČSN</vt:lpstr>
      <vt:lpstr>Ukládání kabelů</vt:lpstr>
      <vt:lpstr>Pokládka a tažení kabelu</vt:lpstr>
      <vt:lpstr>Hloubka uložení kabelů do země</vt:lpstr>
      <vt:lpstr>Tažení vodičů</vt:lpstr>
      <vt:lpstr>Montáž rozvodných skříní</vt:lpstr>
      <vt:lpstr>Ukončování a spojování kabelů</vt:lpstr>
      <vt:lpstr>Spojování kabelů</vt:lpstr>
      <vt:lpstr>Jištění kabelových přípojek</vt:lpstr>
      <vt:lpstr>Pracovní list - ukázka</vt:lpstr>
      <vt:lpstr>Pracovní list – ukázka 2</vt:lpstr>
      <vt:lpstr>Konec prezentace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Rozvodná zařízení 8</dc:title>
  <dc:creator>SOU Strakonice</dc:creator>
  <cp:lastModifiedBy>DUM</cp:lastModifiedBy>
  <cp:revision>50</cp:revision>
  <dcterms:created xsi:type="dcterms:W3CDTF">2005-02-07T13:02:04Z</dcterms:created>
  <dcterms:modified xsi:type="dcterms:W3CDTF">2013-04-24T20:38:15Z</dcterms:modified>
</cp:coreProperties>
</file>