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24"/>
  </p:notesMasterIdLst>
  <p:sldIdLst>
    <p:sldId id="275" r:id="rId3"/>
    <p:sldId id="27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2" r:id="rId14"/>
    <p:sldId id="265" r:id="rId15"/>
    <p:sldId id="266" r:id="rId16"/>
    <p:sldId id="267" r:id="rId17"/>
    <p:sldId id="273" r:id="rId18"/>
    <p:sldId id="268" r:id="rId19"/>
    <p:sldId id="274" r:id="rId20"/>
    <p:sldId id="269" r:id="rId21"/>
    <p:sldId id="270" r:id="rId22"/>
    <p:sldId id="277" r:id="rId23"/>
  </p:sldIdLst>
  <p:sldSz cx="9144000" cy="6858000" type="screen4x3"/>
  <p:notesSz cx="6858000" cy="9144000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14" autoAdjust="0"/>
  </p:normalViewPr>
  <p:slideViewPr>
    <p:cSldViewPr>
      <p:cViewPr>
        <p:scale>
          <a:sx n="75" d="100"/>
          <a:sy n="75" d="100"/>
        </p:scale>
        <p:origin x="-124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72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224E62-31E1-49BB-BA4C-F8833C44873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9707C5-2639-4177-8BA1-E96F16537A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Uhodnete co znázorňují jednotlivé obrázky?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9707C5-2639-4177-8BA1-E96F16537A2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SŘŘ =</a:t>
            </a:r>
            <a:r>
              <a:rPr lang="cs-CZ" baseline="0" dirty="0" smtClean="0"/>
              <a:t> Svatá říše římská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9707C5-2639-4177-8BA1-E96F16537A2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5034A-2AD0-43FE-8C8C-1EF424740F6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47D6E-E399-41FC-A05B-98AF3D6624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6/GuentherZ_2011-02-12_0025_Wien01_Minoritenkirche_Ottokar_Przemysl.jpg?uselang=cs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8.png"/><Relationship Id="rId7" Type="http://schemas.openxmlformats.org/officeDocument/2006/relationships/hyperlink" Target="http://upload.wikimedia.org/wikipedia/commons/4/4e/Grossi_pragenses_revers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1/WenceslausIImap-cs.png/590px-WenceslausIImap-cs.png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a/Codex_Manesse_Walther_von_der_Vogelweide.jpg" TargetMode="External"/><Relationship Id="rId13" Type="http://schemas.openxmlformats.org/officeDocument/2006/relationships/hyperlink" Target="http://upload.wikimedia.org/wikipedia/commons/thumb/b/b4/Premysl2Gelnhausen.jpg/480px-Premysl2Gelnhausen.jpg" TargetMode="External"/><Relationship Id="rId18" Type="http://schemas.openxmlformats.org/officeDocument/2006/relationships/hyperlink" Target="http://upload.wikimedia.org/wikipedia/commons/6/61/PopravaFalken%C5%A1tejna.jpg" TargetMode="External"/><Relationship Id="rId3" Type="http://schemas.openxmlformats.org/officeDocument/2006/relationships/hyperlink" Target="http://upload.wikimedia.org/wikipedia/commons/4/4d/Josef_Douba_Sm%C3%ADr_P%C5%99emysla_Otakara_I._s_bratrem_Vladislavem_III.jpg?uselang=cs" TargetMode="External"/><Relationship Id="rId21" Type="http://schemas.openxmlformats.org/officeDocument/2006/relationships/hyperlink" Target="http://upload.wikimedia.org/wikipedia/commons/thumb/8/8d/Habsburger_BSB_Cod_icon_330_fol_15v.jpg/387px-Habsburger_BSB_Cod_icon_330_fol_15v.jpg" TargetMode="External"/><Relationship Id="rId7" Type="http://schemas.openxmlformats.org/officeDocument/2006/relationships/hyperlink" Target="http://upload.wikimedia.org/wikipedia/commons/thumb/d/d3/VaclavGelnhausenovekodexu.jpg/400px-VaclavGelnhausenovekodexu.jpg" TargetMode="External"/><Relationship Id="rId12" Type="http://schemas.openxmlformats.org/officeDocument/2006/relationships/hyperlink" Target="http://upload.wikimedia.org/wikipedia/commons/b/be/Josef_Mathauser_P%C5%99emysl_Otakar_II._padl_u_Such%C3%BDch_Krut_v_den_sv._Rufa_1278.jpg" TargetMode="External"/><Relationship Id="rId17" Type="http://schemas.openxmlformats.org/officeDocument/2006/relationships/hyperlink" Target="http://upload.wikimedia.org/wikipedia/commons/4/4e/Grossi_pragenses_revers.jpg" TargetMode="External"/><Relationship Id="rId2" Type="http://schemas.openxmlformats.org/officeDocument/2006/relationships/hyperlink" Target="http://upload.wikimedia.org/wikipedia/commons/b/ba/Premek(2).jpg" TargetMode="External"/><Relationship Id="rId16" Type="http://schemas.openxmlformats.org/officeDocument/2006/relationships/hyperlink" Target="http://upload.wikimedia.org/wikipedia/commons/thumb/8/81/WenceslausIImap-cs.png/590px-WenceslausIImap-cs.png" TargetMode="External"/><Relationship Id="rId20" Type="http://schemas.openxmlformats.org/officeDocument/2006/relationships/hyperlink" Target="http://upload.wikimedia.org/wikipedia/commons/f/f7/Vaclav3_prijez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7/V%C3%A1clav_I..jpg" TargetMode="External"/><Relationship Id="rId11" Type="http://schemas.openxmlformats.org/officeDocument/2006/relationships/hyperlink" Target="http://upload.wikimedia.org/wikipedia/commons/a/a6/GuentherZ_2011-02-12_0025_Wien01_Minoritenkirche_Ottokar_Przemysl.jpg?uselang=cs" TargetMode="External"/><Relationship Id="rId5" Type="http://schemas.openxmlformats.org/officeDocument/2006/relationships/hyperlink" Target="http://upload.wikimedia.org/wikipedia/commons/thumb/9/9d/Golden_Bull_of_Sicily.jpg/423px-Golden_Bull_of_Sicily.jpg" TargetMode="External"/><Relationship Id="rId15" Type="http://schemas.openxmlformats.org/officeDocument/2006/relationships/hyperlink" Target="http://upload.wikimedia.org/wikipedia/commons/thumb/e/e7/Codex_Manesse_Wenzel_II._von_B%C3%B6hmen.jpg/394px-Codex_Manesse_Wenzel_II._von_B%C3%B6hmen.jpg" TargetMode="External"/><Relationship Id="rId10" Type="http://schemas.openxmlformats.org/officeDocument/2006/relationships/hyperlink" Target="http://upload.wikimedia.org/wikipedia/commons/thumb/3/30/Saint_Zdislava.jpg/417px-Saint_Zdislava.jpg" TargetMode="External"/><Relationship Id="rId19" Type="http://schemas.openxmlformats.org/officeDocument/2006/relationships/hyperlink" Target="http://upload.wikimedia.org/wikipedia/commons/thumb/f/f1/Vasik3.jpg/204px-Vasik3.jpg" TargetMode="External"/><Relationship Id="rId4" Type="http://schemas.openxmlformats.org/officeDocument/2006/relationships/hyperlink" Target="http://upload.wikimedia.org/wikipedia/commons/5/5b/20_50_tschechische_kronen.jpg?uselang=cs" TargetMode="External"/><Relationship Id="rId9" Type="http://schemas.openxmlformats.org/officeDocument/2006/relationships/hyperlink" Target="http://upload.wikimedia.org/wikipedia/commons/thumb/1/13/Agnes_of_Bohemia.jpg/384px-Agnes_of_Bohemia.jpg" TargetMode="External"/><Relationship Id="rId14" Type="http://schemas.openxmlformats.org/officeDocument/2006/relationships/hyperlink" Target="http://upload.wikimedia.org/wikipedia/commons/thumb/d/da/Battle_of_Kressenbrunn_Thur%C3%B3czy.JPG/800px-Battle_of_Kressenbrunn_Thur%C3%B3cz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VY_32_INOVACE_247.DEJ.01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Poslední Přemyslovci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401080" cy="6238476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247.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Poslední Přemyslovci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41,9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 :22.1.2013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Přemyslovci, král,</a:t>
            </a:r>
            <a:r>
              <a:rPr lang="cs-CZ" baseline="0" dirty="0" smtClean="0"/>
              <a:t> Čechy, stříbro, gotika</a:t>
            </a:r>
            <a:endParaRPr lang="cs-CZ" dirty="0" smtClean="0"/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se postupně zaměřuje na jednotlivé panovníky posledních Přemyslovců. Popisuje jejich osobní život, domácí i zahraniční politiku. Žák by měl být schopen časově zařadit jednotlivé krále přemyslovské dynastie a stručně pohovořit o jejich nejdůležitější činech z oblasti politiky i osobního života.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000" y="1340768"/>
            <a:ext cx="9001000" cy="2118097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Český stát za posledních Přemyslovců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068960"/>
            <a:ext cx="2744325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7696" y="3270091"/>
            <a:ext cx="2736304" cy="3587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3563888" y="6642556"/>
            <a:ext cx="23042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http://upload.wikimedia.org/wikipedia/commons/thumb/e/e7/Codex_Manesse_Wenzel_II._von_B%C3%B6hmen.jpg/394px-Codex_Manesse_Wenzel_II._von_B%C3%B6hmen.jpg</a:t>
            </a:r>
            <a:endParaRPr lang="cs-CZ" sz="400" dirty="0"/>
          </a:p>
        </p:txBody>
      </p:sp>
      <p:sp>
        <p:nvSpPr>
          <p:cNvPr id="10" name="Obdélník 9"/>
          <p:cNvSpPr/>
          <p:nvPr/>
        </p:nvSpPr>
        <p:spPr>
          <a:xfrm>
            <a:off x="6516216" y="6525344"/>
            <a:ext cx="2085827" cy="153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 smtClean="0"/>
              <a:t>http://upload.wikimedia.org/wikipedia/commons/thumb/f/f1/Vasik3.jpg/204px-Vasik3.jpg</a:t>
            </a:r>
            <a:endParaRPr lang="cs-CZ" sz="400" dirty="0"/>
          </a:p>
        </p:txBody>
      </p:sp>
      <p:pic>
        <p:nvPicPr>
          <p:cNvPr id="11" name="Picture 4" descr="http://upload.wikimedia.org/wikipedia/commons/5/5b/20_50_tschechische_kronen.jpg?uselang=c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88640"/>
            <a:ext cx="3268375" cy="165618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796136" y="1700808"/>
            <a:ext cx="2291012" cy="153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 smtClean="0"/>
              <a:t>http://upload.wikimedia.org/wikipedia/commons/5/5b/20_50_tschechische_kronen.jpg?uselang=cs</a:t>
            </a:r>
            <a:endParaRPr lang="cs-CZ" sz="400" dirty="0"/>
          </a:p>
        </p:txBody>
      </p:sp>
      <p:pic>
        <p:nvPicPr>
          <p:cNvPr id="13" name="Picture 2" descr="File:Agnes of Bohemi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2897560"/>
            <a:ext cx="2534682" cy="396044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251520" y="6642556"/>
            <a:ext cx="214198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http://upload.wikimedia.org/wikipedia/commons/thumb/1/13/Agnes_of_Bohemia.jpg/384px-Agnes_of_Bohemia.jpg</a:t>
            </a:r>
            <a:endParaRPr lang="cs-CZ" sz="400" dirty="0"/>
          </a:p>
        </p:txBody>
      </p:sp>
      <p:pic>
        <p:nvPicPr>
          <p:cNvPr id="15" name="Picture 2" descr="File:Battle of Kressenbrunn Thurócz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1" y="0"/>
            <a:ext cx="3816424" cy="2113345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971600" y="198884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http://upload.wikimedia.org/wikipedia/commons/thumb/d/da/Battle_of_Kressenbrunn_Thur%C3%B3czy.JPG/800px-Battle_of_Kressenbrunn_Thur%C3%B3czy.JPG</a:t>
            </a:r>
            <a:endParaRPr lang="cs-CZ" sz="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9492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Přemysl Otakar 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65512"/>
            <a:ext cx="8712968" cy="439248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Přiklonil se na stranu Fridricha II.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1212 – Zlatá bula sicilská (Fridrich byl i král Sicílie)</a:t>
            </a:r>
          </a:p>
          <a:p>
            <a:pPr lvl="1"/>
            <a:r>
              <a:rPr lang="cs-CZ" sz="3200" dirty="0" smtClean="0">
                <a:solidFill>
                  <a:schemeClr val="bg1"/>
                </a:solidFill>
              </a:rPr>
              <a:t>dědičně titul krále</a:t>
            </a:r>
          </a:p>
          <a:p>
            <a:pPr lvl="1"/>
            <a:r>
              <a:rPr lang="cs-CZ" sz="3200" dirty="0" smtClean="0">
                <a:solidFill>
                  <a:schemeClr val="bg1"/>
                </a:solidFill>
              </a:rPr>
              <a:t>právo Čechů volit si krále bez zásahu SŘŘ</a:t>
            </a:r>
          </a:p>
          <a:p>
            <a:pPr lvl="1"/>
            <a:r>
              <a:rPr lang="cs-CZ" sz="3200" dirty="0" smtClean="0">
                <a:solidFill>
                  <a:schemeClr val="bg1"/>
                </a:solidFill>
              </a:rPr>
              <a:t>nedělitelnost českého státu</a:t>
            </a:r>
          </a:p>
          <a:p>
            <a:pPr lvl="1"/>
            <a:r>
              <a:rPr lang="cs-CZ" sz="3200" dirty="0" smtClean="0">
                <a:solidFill>
                  <a:schemeClr val="bg1"/>
                </a:solidFill>
              </a:rPr>
              <a:t>právo českého krále = kurfiřt volit císaře SŘŘ</a:t>
            </a:r>
          </a:p>
          <a:p>
            <a:pPr lvl="1"/>
            <a:r>
              <a:rPr lang="cs-CZ" sz="3200" dirty="0" smtClean="0">
                <a:solidFill>
                  <a:schemeClr val="bg1"/>
                </a:solidFill>
              </a:rPr>
              <a:t>symbolické závazky vůči SŘŘ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8434" name="Picture 2" descr="Soubor:Premek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21817"/>
            <a:ext cx="2843808" cy="277555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516216" y="2708920"/>
            <a:ext cx="262778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http://upload.wikimedia.org/wikipedia/commons/b/ba/Premek%282%29.jpg</a:t>
            </a:r>
            <a:endParaRPr lang="cs-CZ" sz="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532859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Primogenitura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Změna českého znaku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 (dvouocasý lev)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Měnová reforma (brakteáty)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Kolonizace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Nová města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7410" name="Picture 2" descr="http://upload.wikimedia.org/wikipedia/commons/4/4d/Josef_Douba_-_Sm%C3%ADr_P%C5%99emysla_Otakara_I._s_bratrem_Vladislavem_III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194370"/>
            <a:ext cx="4139952" cy="26636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39497" y="3789040"/>
            <a:ext cx="3804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Smír Přemysla I. s bratrem Vladislavem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04048" y="6669360"/>
            <a:ext cx="413995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http://upload.wikimedia.org/wikipedia/commons/4/4d/Josef_Douba_-_Sm%C3%ADr_P%C5%99emysla_Otakara_I._s_bratrem_Vladislavem_III.jpg?uselang=cs</a:t>
            </a:r>
            <a:endParaRPr lang="cs-CZ" sz="400" dirty="0"/>
          </a:p>
        </p:txBody>
      </p:sp>
      <p:pic>
        <p:nvPicPr>
          <p:cNvPr id="17412" name="Picture 4" descr="http://upload.wikimedia.org/wikipedia/commons/5/5b/20_50_tschechische_kronen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21087"/>
            <a:ext cx="4932040" cy="2499213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0" y="652534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http://upload.wikimedia.org/wikipedia/commons/5/5b/20_50_tschechische_kronen.jpg?uselang=cs</a:t>
            </a:r>
            <a:endParaRPr lang="cs-CZ" sz="400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0"/>
            <a:ext cx="2662609" cy="37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5940152" y="3573016"/>
            <a:ext cx="264604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http://upload.wikimedia.org/wikipedia/commons/thumb/9/9d/Golden_Bull_of_Sicily.jpg/423px-Golden_Bull_of_Sicily.jpg</a:t>
            </a:r>
            <a:endParaRPr lang="cs-CZ" sz="5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0"/>
            <a:ext cx="1797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Zlatá bula sicilská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3933056"/>
            <a:ext cx="3806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Přemysl Otakar I. a jeho sestra Anežka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5050904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Václav I. (Jednooký)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36913"/>
            <a:ext cx="8892480" cy="396044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významné postavení Českého státu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pokračování KOLONIZACE (Jihlava, …)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1241 – zastavil vpád Tatarů na Moravu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rozkvět hornictví - založena Jihlava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(nález stříbra, vznik horního práva)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začátek GOTIKY v Čechách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5362" name="Picture 2" descr="Soubor:Václav I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7325" y="1"/>
            <a:ext cx="2806675" cy="278092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372200" y="2636913"/>
            <a:ext cx="2771800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http://upload.wikimedia.org/wikipedia/commons/a/a7/V%C3%A1clav_I..jpg</a:t>
            </a:r>
            <a:endParaRPr lang="cs-CZ" sz="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150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Rytířská kultura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5630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během Gotiky (v Čechách od 1230)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rytířské turnaje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minnesängři (truvéři a trubadúři ve Francii)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opěvovali dámy, hrdiny, rytířské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ctnosti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budování hradů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vznik erbů a rozvoj šlechty – Rožmberkové, </a:t>
            </a:r>
            <a:r>
              <a:rPr lang="cs-CZ" dirty="0" err="1" smtClean="0">
                <a:solidFill>
                  <a:schemeClr val="bg1"/>
                </a:solidFill>
              </a:rPr>
              <a:t>Pernštejnové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Švamberkové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338" name="Picture 2" descr="Soubor:VaclavGelnhausenovekodex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1" y="332558"/>
            <a:ext cx="1944216" cy="291632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732240" y="3068960"/>
            <a:ext cx="192596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http://upload.wikimedia.org/wikipedia/commons/thumb/d/d3/VaclavGelnhausenovekodexu.jpg/400px-VaclavGelnhausenovekodexu.jpg</a:t>
            </a:r>
            <a:endParaRPr lang="cs-CZ" sz="400" dirty="0"/>
          </a:p>
        </p:txBody>
      </p:sp>
      <p:pic>
        <p:nvPicPr>
          <p:cNvPr id="14340" name="Picture 4" descr="Soubor:Codex Manesse Walther von der Vogelwei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356992"/>
            <a:ext cx="2112169" cy="321114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732240" y="6381328"/>
            <a:ext cx="192596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http://upload.wikimedia.org/wikipedia/commons/1/1a/Codex_Manesse_Walther_von_der_Vogelweide.jpg</a:t>
            </a:r>
            <a:endParaRPr lang="cs-CZ" sz="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6488668"/>
            <a:ext cx="1305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Minnesängr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0"/>
            <a:ext cx="177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I.jako rytíř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236296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Sv. Anežka a sv. Zdislava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6851104" cy="547260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Svatá Anežka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sestra Václava I., velice zbožná, měla se vdát za syna císaře, ale sňatek se neuskutečnil, odešla do kláštera, svatořečena  v listopadu 1989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přivedla do Čech 2 řády – františkány a klarisky a založila nový řád křížovníci s červenou hvězdou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Svatá Zdislava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severu Čech, vdaná za Havla z </a:t>
            </a:r>
            <a:r>
              <a:rPr lang="cs-CZ" dirty="0" err="1" smtClean="0">
                <a:solidFill>
                  <a:schemeClr val="bg1"/>
                </a:solidFill>
              </a:rPr>
              <a:t>Lemberka</a:t>
            </a:r>
            <a:r>
              <a:rPr lang="cs-CZ" dirty="0" smtClean="0">
                <a:solidFill>
                  <a:schemeClr val="bg1"/>
                </a:solidFill>
              </a:rPr>
              <a:t>, starala se o chudé a nemocné, charita, 1995 svatořečena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149080"/>
            <a:ext cx="1828800" cy="250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2" descr="File:Agnes of Bohem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4084" y="404664"/>
            <a:ext cx="2119916" cy="331236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002016" y="3501008"/>
            <a:ext cx="2141984" cy="24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http://upload.wikimedia.org/wikipedia/commons/thumb/1/13/Agnes_of_Bohemia.jpg/384px-Agnes_of_Bohemia.jpg</a:t>
            </a:r>
            <a:endParaRPr lang="cs-CZ" sz="500" dirty="0"/>
          </a:p>
        </p:txBody>
      </p:sp>
      <p:sp>
        <p:nvSpPr>
          <p:cNvPr id="8" name="Obdélník 7"/>
          <p:cNvSpPr/>
          <p:nvPr/>
        </p:nvSpPr>
        <p:spPr>
          <a:xfrm>
            <a:off x="6948264" y="6453336"/>
            <a:ext cx="17819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http://upload.wikimedia.org/wikipedia/commons/thumb/3/30/Saint_Zdislava.jpg/417px-Saint_Zdislava.jpg</a:t>
            </a:r>
            <a:endParaRPr lang="cs-CZ" sz="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131024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Přemysl Otakar II.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5069160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</a:rPr>
              <a:t>„král železný a zlatý“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Silný a schopný panovník </a:t>
            </a:r>
          </a:p>
          <a:p>
            <a:pPr algn="just"/>
            <a:endParaRPr lang="cs-CZ" dirty="0" smtClean="0">
              <a:solidFill>
                <a:schemeClr val="bg1"/>
              </a:solidFill>
            </a:endParaRP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Zahraniční politika:</a:t>
            </a:r>
          </a:p>
          <a:p>
            <a:pPr lvl="1" algn="just"/>
            <a:r>
              <a:rPr lang="cs-CZ" dirty="0" smtClean="0">
                <a:solidFill>
                  <a:schemeClr val="bg1"/>
                </a:solidFill>
              </a:rPr>
              <a:t>sňatek s Markétou Babenberskou - zisk Korutany, Kraňsko</a:t>
            </a:r>
          </a:p>
          <a:p>
            <a:pPr lvl="1" algn="just"/>
            <a:r>
              <a:rPr lang="cs-CZ" dirty="0" smtClean="0">
                <a:solidFill>
                  <a:schemeClr val="bg1"/>
                </a:solidFill>
              </a:rPr>
              <a:t>1260 – bitva u </a:t>
            </a:r>
            <a:r>
              <a:rPr lang="cs-CZ" dirty="0" err="1" smtClean="0">
                <a:solidFill>
                  <a:schemeClr val="bg1"/>
                </a:solidFill>
              </a:rPr>
              <a:t>Kressenbrunnu</a:t>
            </a:r>
            <a:r>
              <a:rPr lang="cs-CZ" dirty="0" smtClean="0">
                <a:solidFill>
                  <a:schemeClr val="bg1"/>
                </a:solidFill>
              </a:rPr>
              <a:t> s uherským králem Bélou IV. o Štýrsko, zvítězil Přemysl</a:t>
            </a:r>
          </a:p>
          <a:p>
            <a:pPr lvl="1" algn="just"/>
            <a:r>
              <a:rPr lang="cs-CZ" dirty="0" smtClean="0">
                <a:solidFill>
                  <a:schemeClr val="bg1"/>
                </a:solidFill>
              </a:rPr>
              <a:t>rozvod s Markétou a sňatek s Kunhutou (vnučka Bély IV.)</a:t>
            </a:r>
          </a:p>
        </p:txBody>
      </p:sp>
      <p:pic>
        <p:nvPicPr>
          <p:cNvPr id="12290" name="Picture 2" descr="http://upload.wikimedia.org/wikipedia/commons/a/a6/GuentherZ_2011-02-12_0025_Wien01_Minoritenkirche_Ottokar_Przemysl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88640"/>
            <a:ext cx="2294546" cy="357301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588224" y="3645024"/>
            <a:ext cx="23042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http://upload.wikimedia.org/wikipedia/commons/a/a6/GuentherZ_2011-02-12_0025_Wien01_Minoritenkirche_Ottokar_Przemysl.jpg?uselang=cs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GuntherZ</a:t>
            </a:r>
            <a:endParaRPr lang="cs-CZ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093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Zahraniční politika:</a:t>
            </a:r>
          </a:p>
          <a:p>
            <a:pPr lvl="1"/>
            <a:r>
              <a:rPr lang="cs-CZ" sz="3000" dirty="0" smtClean="0">
                <a:solidFill>
                  <a:schemeClr val="bg1"/>
                </a:solidFill>
              </a:rPr>
              <a:t>zisk Chebska (věno jeho matky Kunhuty)</a:t>
            </a:r>
          </a:p>
          <a:p>
            <a:pPr lvl="1"/>
            <a:r>
              <a:rPr lang="cs-CZ" sz="3000" dirty="0" smtClean="0">
                <a:solidFill>
                  <a:schemeClr val="bg1"/>
                </a:solidFill>
              </a:rPr>
              <a:t>české království největší středoevropský stát</a:t>
            </a:r>
          </a:p>
          <a:p>
            <a:pPr lvl="1"/>
            <a:r>
              <a:rPr lang="cs-CZ" sz="3000" dirty="0" smtClean="0">
                <a:solidFill>
                  <a:schemeClr val="bg1"/>
                </a:solidFill>
              </a:rPr>
              <a:t>účast na křížové výpravě do Pruska, založil město Královec (Kaliningrad)</a:t>
            </a:r>
          </a:p>
          <a:p>
            <a:pPr lvl="1"/>
            <a:r>
              <a:rPr lang="cs-CZ" sz="3000" dirty="0" smtClean="0">
                <a:solidFill>
                  <a:schemeClr val="bg1"/>
                </a:solidFill>
              </a:rPr>
              <a:t>snaha i o vliv v Polsku a Uhrách</a:t>
            </a:r>
          </a:p>
          <a:p>
            <a:pPr lvl="1">
              <a:buNone/>
            </a:pPr>
            <a:endParaRPr lang="cs-CZ" sz="3000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Vnitřní politika:</a:t>
            </a:r>
          </a:p>
          <a:p>
            <a:pPr lvl="1"/>
            <a:r>
              <a:rPr lang="cs-CZ" sz="3000" dirty="0" smtClean="0">
                <a:solidFill>
                  <a:schemeClr val="bg1"/>
                </a:solidFill>
              </a:rPr>
              <a:t>povstání Záviše z Falkenštejna – potlačeno</a:t>
            </a:r>
          </a:p>
          <a:p>
            <a:pPr lvl="1" algn="just"/>
            <a:r>
              <a:rPr lang="cs-CZ" sz="3000" dirty="0" smtClean="0">
                <a:solidFill>
                  <a:schemeClr val="bg1"/>
                </a:solidFill>
              </a:rPr>
              <a:t>zakládání nových měst, podpora podnikání</a:t>
            </a:r>
          </a:p>
          <a:p>
            <a:pPr lvl="1" algn="just"/>
            <a:r>
              <a:rPr lang="cs-CZ" sz="3000" dirty="0" smtClean="0">
                <a:solidFill>
                  <a:schemeClr val="bg1"/>
                </a:solidFill>
              </a:rPr>
              <a:t>zdroj bohatství Jihlava – doly patřily králi</a:t>
            </a:r>
          </a:p>
          <a:p>
            <a:pPr lvl="1"/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</a:rPr>
              <a:t>snaha o trůn SŘŘ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obava německých panovníků ze silného vládce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zvolen Rudolf Habsburský 1273 bez hlasu českého krále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Rudolf odebral Přemyslovi všechna území mimo Čech a Moravy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1278 – bitva na Moravském poli (Dolní Rakousko), Přemysl v bitvě zahynul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území rozděleno: Rudolf na 5 let Moravu, Ota Braniborský Čechy, Kunhuta Opavsko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0" y="2780928"/>
            <a:ext cx="2203648" cy="102088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Bitva u </a:t>
            </a:r>
            <a:r>
              <a:rPr lang="cs-CZ" dirty="0" err="1" smtClean="0">
                <a:solidFill>
                  <a:schemeClr val="bg1"/>
                </a:solidFill>
              </a:rPr>
              <a:t>Kressenbrunnu</a:t>
            </a:r>
            <a:r>
              <a:rPr lang="cs-CZ" dirty="0" smtClean="0">
                <a:solidFill>
                  <a:schemeClr val="bg1"/>
                </a:solidFill>
              </a:rPr>
              <a:t>, rytíř, smrt na Moravském poli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486831"/>
            <a:ext cx="2699792" cy="3371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996952"/>
            <a:ext cx="5886354" cy="3818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059832" y="6642556"/>
            <a:ext cx="32941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http://upload.wikimedia.org/wikipedia/commons/b/be/Josef_Mathauser_-_P%C5%99emysl_Otakar_II._padl_u_Such%C3%BDch_Krut_v_den_sv._Rufa_1278.jpg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179512" y="6642556"/>
            <a:ext cx="235800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http://upload.wikimedia.org/wikipedia/commons/thumb/b/b4/Premysl2Gelnhausen.jpg/480px-Premysl2Gelnhausen.jpg</a:t>
            </a:r>
            <a:endParaRPr lang="cs-CZ" sz="400" dirty="0"/>
          </a:p>
        </p:txBody>
      </p:sp>
      <p:pic>
        <p:nvPicPr>
          <p:cNvPr id="9218" name="Picture 2" descr="File:Battle of Kressenbrunn Thurócz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0"/>
            <a:ext cx="5256584" cy="2910833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051720" y="278092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http://upload.wikimedia.org/wikipedia/commons/thumb/d/da/Battle_of_Kressenbrunn_Thur%C3%B3czy.JPG/800px-Battle_of_Kressenbrunn_Thur%C3%B3czy.JPG</a:t>
            </a:r>
            <a:endParaRPr lang="cs-CZ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„Zlá léta“ = Braniboři v </a:t>
            </a:r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dirty="0" smtClean="0">
                <a:solidFill>
                  <a:schemeClr val="bg1"/>
                </a:solidFill>
              </a:rPr>
              <a:t>echách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1278 – 1290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vojsko drancovalo zemi, zábory půdy, loupeže, hladomor, epidemie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snaha Rudolfa Habsburského rozbít Český stát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spojení českých měst a šlechty proti Otovi Braniborskému – vyplatili ho, odchod z Čech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Václav II.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94928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Mládí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vězněn na Bezdězu s matkou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rádcem Záviš z Falkenštejna (oženil se s Kunhutou)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proti Závišovi manželka Guta = Jitka (dcera Rudolfa Habsburského) – nakonec popraven před Hlubokou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Domácí politika: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diplomat, dobrý panovník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bohatství z Kutné Hory – objev stříbra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1300 – vydal Horní zákoník (</a:t>
            </a:r>
            <a:r>
              <a:rPr lang="cs-CZ" dirty="0" err="1" smtClean="0">
                <a:solidFill>
                  <a:schemeClr val="bg1"/>
                </a:solidFill>
              </a:rPr>
              <a:t>Ius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regale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montanorum</a:t>
            </a:r>
            <a:r>
              <a:rPr lang="cs-CZ" dirty="0" smtClean="0">
                <a:solidFill>
                  <a:schemeClr val="bg1"/>
                </a:solidFill>
              </a:rPr>
              <a:t>) – vzorem pro ostatní, doly, péče o horníky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1300 – nechal razit Pražský groš v Kutné hoře (mincovní reforma)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Zahraniční politika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po ztrátě alpských zemí, orientace na východ země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1300 – zisk polské koruny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2. manželka – Eliška </a:t>
            </a:r>
            <a:r>
              <a:rPr lang="cs-CZ" dirty="0" err="1" smtClean="0">
                <a:solidFill>
                  <a:schemeClr val="bg1"/>
                </a:solidFill>
              </a:rPr>
              <a:t>Rejčka</a:t>
            </a:r>
            <a:r>
              <a:rPr lang="cs-CZ" dirty="0" smtClean="0">
                <a:solidFill>
                  <a:schemeClr val="bg1"/>
                </a:solidFill>
              </a:rPr>
              <a:t> (</a:t>
            </a:r>
            <a:r>
              <a:rPr lang="cs-CZ" dirty="0" err="1" smtClean="0">
                <a:solidFill>
                  <a:schemeClr val="bg1"/>
                </a:solidFill>
              </a:rPr>
              <a:t>Richenza</a:t>
            </a:r>
            <a:r>
              <a:rPr lang="cs-CZ" dirty="0" smtClean="0">
                <a:solidFill>
                  <a:schemeClr val="bg1"/>
                </a:solidFill>
              </a:rPr>
              <a:t>) – velice mladá, neshody s Eliškou Přemyslovnou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1301 – snaha získat uherskou korunu pro syna Václava III. (1304 ztráta)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podpora umění a vědy, sám skládal milostné písně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zemřel na tuberkulózu, obavy z bouřek, koček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2998440" cy="4139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348880"/>
            <a:ext cx="2974058" cy="426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725144"/>
            <a:ext cx="3456384" cy="1733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0"/>
            <a:ext cx="348155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923928" y="4077072"/>
            <a:ext cx="20162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Václav  II. obklopen básníky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Pražský groš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Poprava Záviše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Eliška </a:t>
            </a:r>
            <a:r>
              <a:rPr lang="cs-CZ" dirty="0" err="1" smtClean="0">
                <a:solidFill>
                  <a:schemeClr val="bg1"/>
                </a:solidFill>
              </a:rPr>
              <a:t>Rejčka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4221088"/>
            <a:ext cx="286206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http://upload.wikimedia.org/wikipedia/commons/thumb/e/e7/Codex_Manesse_Wenzel_II._von_B%C3%B6hmen.jpg/394px-Codex_Manesse_Wenzel_II._von_B%C3%B6hmen.jpg</a:t>
            </a:r>
            <a:endParaRPr lang="cs-CZ" sz="400" dirty="0"/>
          </a:p>
        </p:txBody>
      </p:sp>
      <p:sp>
        <p:nvSpPr>
          <p:cNvPr id="10" name="Obdélník 9"/>
          <p:cNvSpPr/>
          <p:nvPr/>
        </p:nvSpPr>
        <p:spPr>
          <a:xfrm>
            <a:off x="3347864" y="3356992"/>
            <a:ext cx="329411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6"/>
              </a:rPr>
              <a:t>http://upload.wikimedia.org/wikipedia/commons/thumb/8/81/WenceslausIImap-cs.png/590px-WenceslausIImap-cs.png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Mozann</a:t>
            </a:r>
            <a:endParaRPr lang="cs-CZ" sz="400" dirty="0"/>
          </a:p>
        </p:txBody>
      </p:sp>
      <p:sp>
        <p:nvSpPr>
          <p:cNvPr id="11" name="Obdélník 10"/>
          <p:cNvSpPr/>
          <p:nvPr/>
        </p:nvSpPr>
        <p:spPr>
          <a:xfrm>
            <a:off x="467544" y="6309320"/>
            <a:ext cx="273630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7"/>
              </a:rPr>
              <a:t>http://upload.wikimedia.org/wikipedia/commons/4/4e/Grossi_pragenses_revers.jpg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mzopw</a:t>
            </a:r>
            <a:endParaRPr lang="cs-CZ" sz="400" dirty="0"/>
          </a:p>
        </p:txBody>
      </p:sp>
      <p:sp>
        <p:nvSpPr>
          <p:cNvPr id="12" name="Obdélník 11"/>
          <p:cNvSpPr/>
          <p:nvPr/>
        </p:nvSpPr>
        <p:spPr>
          <a:xfrm>
            <a:off x="6012160" y="6381328"/>
            <a:ext cx="22860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http://upload.wikimedia.org/wikipedia/commons/6/61/PopravaFalken%C5%A1tejna.jpg</a:t>
            </a:r>
            <a:endParaRPr lang="cs-CZ" sz="400" dirty="0"/>
          </a:p>
        </p:txBody>
      </p:sp>
      <p:pic>
        <p:nvPicPr>
          <p:cNvPr id="5122" name="Picture 2" descr="Soubor:Elisabeth Ryksa of Poland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0"/>
            <a:ext cx="1690396" cy="220486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7164288" y="1988840"/>
            <a:ext cx="156592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http://upload.wikimedia.org/wikipedia/commons/2/29/Elisabeth_Ryksa_of_Poland.jpg</a:t>
            </a:r>
            <a:endParaRPr lang="cs-CZ" sz="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Václav III.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 trůn jako chlapec  (16 let) – raději se věnoval zábavě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sňatek s Violou Těšínskou (z rodu </a:t>
            </a:r>
            <a:r>
              <a:rPr lang="cs-CZ" dirty="0" err="1" smtClean="0">
                <a:solidFill>
                  <a:schemeClr val="bg1"/>
                </a:solidFill>
              </a:rPr>
              <a:t>Piastovců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 ztrátě Uher obava ze ztráty Polska – povstání Vladislava </a:t>
            </a:r>
            <a:r>
              <a:rPr lang="cs-CZ" dirty="0" err="1" smtClean="0">
                <a:solidFill>
                  <a:schemeClr val="bg1"/>
                </a:solidFill>
              </a:rPr>
              <a:t>Lokýtka</a:t>
            </a:r>
            <a:r>
              <a:rPr lang="cs-CZ" dirty="0" smtClean="0">
                <a:solidFill>
                  <a:schemeClr val="bg1"/>
                </a:solidFill>
              </a:rPr>
              <a:t> – příprava tažení do Polska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1306 – na cestě do Polska byl v Olomouci zavražděn – vrah dodnes nevypátrán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rod Přemyslovců vymřel po meči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4389834" cy="5756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6237312"/>
            <a:ext cx="3740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Přemysl Otakar II., Václav II., Václav III.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580526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http://upload.wikimedia.org/wikipedia/commons/thumb/f/f1/Vasik3.jpg/204px-Vasik3.jpg</a:t>
            </a:r>
            <a:endParaRPr lang="cs-CZ" sz="500" dirty="0"/>
          </a:p>
        </p:txBody>
      </p:sp>
      <p:pic>
        <p:nvPicPr>
          <p:cNvPr id="3074" name="Picture 2" descr="Soubor:Vaclav3 prijez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836712"/>
            <a:ext cx="3581400" cy="43338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20072" y="5445224"/>
            <a:ext cx="2702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III. na cestě do Uher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76056" y="5013176"/>
            <a:ext cx="352839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http://upload.wikimedia.org/wikipedia/commons/f/f7/Vaclav3_prijezd.jpg</a:t>
            </a:r>
            <a:endParaRPr lang="cs-CZ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565212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Rudolf Habsburský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5040560" cy="414908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„král kaše“ – syn Albrechta Habsburského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sňatek s Eliškou </a:t>
            </a:r>
            <a:r>
              <a:rPr lang="cs-CZ" dirty="0" err="1" smtClean="0">
                <a:solidFill>
                  <a:schemeClr val="bg1"/>
                </a:solidFill>
              </a:rPr>
              <a:t>Rejčkou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1. Habsburk na českém trůně – neoblíbený, velice šetrný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zemřel v boji s českou šlechtou u Horažďovic – zemřel na úplavici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Soubor:Habsburger BSB Cod icon 330 fol 15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7825" y="404664"/>
            <a:ext cx="3686175" cy="570547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436096" y="5877273"/>
            <a:ext cx="370790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http://upload.wikimedia.org/wikipedia/commons/thumb/8/8d/Habsburger_BSB_Cod_icon_330_fol_15v.jpg/387px-Habsburger_BSB_Cod_icon_330_fol_15v.jpg</a:t>
            </a:r>
            <a:endParaRPr lang="cs-CZ" sz="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03032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Jindřich Korutanský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32037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manžel Anny Přemyslovny (dcera Václava II.)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slabý a neschopný panovník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pokles úrovně českého státu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 Čech ho vyhnal Jan Lucemburský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do konce života užíval titul českého krále (i když už na něj neměl nárok)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000" dirty="0" smtClean="0">
                <a:hlinkClick r:id="rId2"/>
              </a:rPr>
              <a:t>http://upload.wikimedia.org/wikipedia/commons/b/ba/Premek%282%29.jpg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http://upload.wikimedia.org/wikipedia/commons/4/4d/Josef_Douba_Sm%C3%ADr_P%C5%99emysla_Otakara_I._s_bratrem_Vladislavem_III.jpg?uselang=cs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http://upload.wikimedia.org/wikipedia/commons/5/5b/20_50_tschechische_kronen.jpg?uselang=cs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http://upload.wikimedia.org/wikipedia/commons/thumb/9/9d/Golden_Bull_of_Sicily.jpg/423px-Golden_Bull_of_Sicily.jpg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http://upload.wikimedia.org/wikipedia/commons/a/a7/V%C3%A1clav_I..jpg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http://upload.wikimedia.org/wikipedia/commons/thumb/d/d3/VaclavGelnhausenovekodexu.jpg/400px-VaclavGelnhausenovekodexu.jpg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http://upload.wikimedia.org/wikipedia/commons/1/1a/Codex_Manesse_Walther_von_der_Vogelweide.jpg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http://upload.wikimedia.org/wikipedia/commons/thumb/1/13/Agnes_of_Bohemia.jpg/384px-Agnes_of_Bohemia.jpg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http://upload.wikimedia.org/wikipedia/commons/thumb/3/30/Saint_Zdislava.jpg/417px-Saint_Zdislava.jpg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http://upload.wikimedia.org/wikipedia/commons/a/a6/GuentherZ_2011-02-12_0025_Wien01_Minoritenkirche_Ottokar_Przemysl.jpg?uselang=cs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GuntherZ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http://upload.wikimedia.org/wikipedia/commons/b/be/Josef_Mathauser_P%C5%99emysl_Otakar_II._padl_u_Such%C3%BDch_Krut_v_den_sv._Rufa_1278.jpg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http://upload.wikimedia.org/wikipedia/commons/thumb/b/b4/Premysl2Gelnhausen.jpg/480px-Premysl2Gelnhausen.jpg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http://upload.wikimedia.org/wikipedia/commons/thumb/d/da/Battle_of_Kressenbrunn_Thur%C3%B3czy.JPG/800px-Battle_of_Kressenbrunn_Thur%C3%B3czy.JPG</a:t>
            </a:r>
            <a:endParaRPr lang="cs-CZ" sz="1000" dirty="0" smtClean="0"/>
          </a:p>
          <a:p>
            <a:r>
              <a:rPr lang="cs-CZ" sz="1000" dirty="0" smtClean="0">
                <a:hlinkClick r:id="rId15"/>
              </a:rPr>
              <a:t>http://upload.wikimedia.org/wikipedia/commons/thumb/e/e7/Codex_Manesse_Wenzel_II._von_B%C3%B6hmen.jpg/394px-Codex_Manesse_Wenzel_II._von_B%C3%B6hmen.jpg</a:t>
            </a:r>
            <a:endParaRPr lang="cs-CZ" sz="1000" dirty="0" smtClean="0"/>
          </a:p>
          <a:p>
            <a:r>
              <a:rPr lang="cs-CZ" sz="1000" dirty="0" smtClean="0">
                <a:hlinkClick r:id="rId16"/>
              </a:rPr>
              <a:t>http://upload.wikimedia.org/wikipedia/commons/thumb/8/81/WenceslausIImap-cs.png/590px-WenceslausIImap-cs.png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Mozann</a:t>
            </a:r>
            <a:endParaRPr lang="cs-CZ" sz="1000" dirty="0" smtClean="0"/>
          </a:p>
          <a:p>
            <a:r>
              <a:rPr lang="cs-CZ" sz="1000" dirty="0" smtClean="0">
                <a:hlinkClick r:id="rId17"/>
              </a:rPr>
              <a:t>http://upload.wikimedia.org/wikipedia/commons/4/4e/Grossi_pragenses_revers.jpg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mzopw</a:t>
            </a:r>
            <a:endParaRPr lang="cs-CZ" sz="1000" dirty="0" smtClean="0"/>
          </a:p>
          <a:p>
            <a:r>
              <a:rPr lang="cs-CZ" sz="1000" dirty="0" smtClean="0">
                <a:hlinkClick r:id="rId18"/>
              </a:rPr>
              <a:t>http://upload.wikimedia.org/wikipedia/commons/6/61/PopravaFalken%C5%A1tejna.jpg</a:t>
            </a:r>
            <a:endParaRPr lang="cs-CZ" sz="1000" dirty="0" smtClean="0"/>
          </a:p>
          <a:p>
            <a:r>
              <a:rPr lang="cs-CZ" sz="1000" dirty="0" smtClean="0">
                <a:hlinkClick r:id="rId19"/>
              </a:rPr>
              <a:t>http://upload.wikimedia.org/wikipedia/commons/thumb/f/f1/Vasik3.jpg/204px-Vasik3.jpg</a:t>
            </a:r>
            <a:endParaRPr lang="cs-CZ" sz="1000" dirty="0" smtClean="0"/>
          </a:p>
          <a:p>
            <a:r>
              <a:rPr lang="cs-CZ" sz="1000" dirty="0" smtClean="0">
                <a:hlinkClick r:id="rId20"/>
              </a:rPr>
              <a:t>http://upload.wikimedia.org/wikipedia/commons/f/f7/Vaclav3_prijezd.jpg</a:t>
            </a:r>
            <a:endParaRPr lang="cs-CZ" sz="1000" dirty="0" smtClean="0"/>
          </a:p>
          <a:p>
            <a:r>
              <a:rPr lang="cs-CZ" sz="1000" dirty="0" smtClean="0">
                <a:hlinkClick r:id="rId21"/>
              </a:rPr>
              <a:t>http://upload.wikimedia.org/wikipedia/commons/thumb/8/8d/Habsburger_BSB_Cod_icon_330_fol_15v.jpg/387px-Habsburger_BSB_Cod_icon_330_fol_15v.jpg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56EA14C1-CAF7-4BAA-8C87-F17024B8B30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656</TotalTime>
  <Words>990</Words>
  <Application>Microsoft Office PowerPoint</Application>
  <PresentationFormat>Předvádění na obrazovce (4:3)</PresentationFormat>
  <Paragraphs>203</Paragraphs>
  <Slides>21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Český stát za posledních Přemyslovců</vt:lpstr>
      <vt:lpstr>Přemysl Otakar I.</vt:lpstr>
      <vt:lpstr>Snímek 5</vt:lpstr>
      <vt:lpstr>Václav I. (Jednooký)</vt:lpstr>
      <vt:lpstr>Rytířská kultura</vt:lpstr>
      <vt:lpstr>Sv. Anežka a sv. Zdislava</vt:lpstr>
      <vt:lpstr>Přemysl Otakar II.</vt:lpstr>
      <vt:lpstr>Snímek 10</vt:lpstr>
      <vt:lpstr>Snímek 11</vt:lpstr>
      <vt:lpstr>Snímek 12</vt:lpstr>
      <vt:lpstr>„Zlá léta“ = Braniboři v Čechách </vt:lpstr>
      <vt:lpstr>Václav II.</vt:lpstr>
      <vt:lpstr>Snímek 15</vt:lpstr>
      <vt:lpstr>Snímek 16</vt:lpstr>
      <vt:lpstr>Václav III.</vt:lpstr>
      <vt:lpstr>Snímek 18</vt:lpstr>
      <vt:lpstr>Rudolf Habsburský </vt:lpstr>
      <vt:lpstr>Jindřich Korutanský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88</cp:revision>
  <dcterms:created xsi:type="dcterms:W3CDTF">2012-01-10T18:34:24Z</dcterms:created>
  <dcterms:modified xsi:type="dcterms:W3CDTF">2013-04-25T05:32:41Z</dcterms:modified>
</cp:coreProperties>
</file>