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2"/>
  </p:sldMasterIdLst>
  <p:notesMasterIdLst>
    <p:notesMasterId r:id="rId23"/>
  </p:notesMasterIdLst>
  <p:sldIdLst>
    <p:sldId id="276" r:id="rId3"/>
    <p:sldId id="277" r:id="rId4"/>
    <p:sldId id="257" r:id="rId5"/>
    <p:sldId id="258" r:id="rId6"/>
    <p:sldId id="259" r:id="rId7"/>
    <p:sldId id="260" r:id="rId8"/>
    <p:sldId id="279" r:id="rId9"/>
    <p:sldId id="264" r:id="rId10"/>
    <p:sldId id="265" r:id="rId11"/>
    <p:sldId id="266" r:id="rId12"/>
    <p:sldId id="267" r:id="rId13"/>
    <p:sldId id="261" r:id="rId14"/>
    <p:sldId id="269" r:id="rId15"/>
    <p:sldId id="270" r:id="rId16"/>
    <p:sldId id="280" r:id="rId17"/>
    <p:sldId id="272" r:id="rId18"/>
    <p:sldId id="281" r:id="rId19"/>
    <p:sldId id="273" r:id="rId20"/>
    <p:sldId id="274" r:id="rId21"/>
    <p:sldId id="278" r:id="rId22"/>
  </p:sldIdLst>
  <p:sldSz cx="9144000" cy="6858000" type="screen4x3"/>
  <p:notesSz cx="6858000" cy="9144000"/>
  <p:custDataLst>
    <p:custData r:id="rId1"/>
  </p:custData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A645C4-17FC-4C10-8A66-D5AF0B172D8B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2F454-C372-47E4-82E7-E99BC8C822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3F5F7338-CDEF-4F12-98AE-401A9695B771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168680B-D621-469A-BFEC-D295FA28D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F7338-CDEF-4F12-98AE-401A9695B771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168680B-D621-469A-BFEC-D295FA28DD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F7338-CDEF-4F12-98AE-401A9695B771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9168680B-D621-469A-BFEC-D295FA28DD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F5F7338-CDEF-4F12-98AE-401A9695B771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9168680B-D621-469A-BFEC-D295FA28DD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F5F7338-CDEF-4F12-98AE-401A9695B771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9168680B-D621-469A-BFEC-D295FA28DD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F7338-CDEF-4F12-98AE-401A9695B771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168680B-D621-469A-BFEC-D295FA28D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F7338-CDEF-4F12-98AE-401A9695B771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168680B-D621-469A-BFEC-D295FA28D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F7338-CDEF-4F12-98AE-401A9695B771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168680B-D621-469A-BFEC-D295FA28DD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3F5F7338-CDEF-4F12-98AE-401A9695B771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9168680B-D621-469A-BFEC-D295FA28DD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F7338-CDEF-4F12-98AE-401A9695B771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8680B-D621-469A-BFEC-D295FA28D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3F5F7338-CDEF-4F12-98AE-401A9695B771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9168680B-D621-469A-BFEC-D295FA28D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F5F7338-CDEF-4F12-98AE-401A9695B771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168680B-D621-469A-BFEC-D295FA28D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2/24/Arms_of_the_Counts_of_Luxembourg.svg/300px-Arms_of_the_Counts_of_Luxembourg.svg.pn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Adelbrecht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a/ad/ElaPremyslovna_vit.jpg/398px-ElaPremyslovna_vit.jp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hyperlink" Target="http://upload.wikimedia.org/wikipedia/commons/thumb/3/31/Burgkarlstein02.jpg/619px-Burgkarlstein02.jpg" TargetMode="External"/><Relationship Id="rId7" Type="http://schemas.openxmlformats.org/officeDocument/2006/relationships/hyperlink" Target="http://upload.wikimedia.org/wikipedia/commons/thumb/e/e9/St_Vitus.jpg/800px-St_Vitus.jpg" TargetMode="External"/><Relationship Id="rId12" Type="http://schemas.openxmlformats.org/officeDocument/2006/relationships/hyperlink" Target="http://upload.wikimedia.org/wikipedia/commons/thumb/6/6e/Karl%C5%AFv_most-2.jpg/800px-Karl%C5%AFv_most-2.jpg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11" Type="http://schemas.openxmlformats.org/officeDocument/2006/relationships/image" Target="../media/image21.jpeg"/><Relationship Id="rId5" Type="http://schemas.openxmlformats.org/officeDocument/2006/relationships/hyperlink" Target="http://upload.wikimedia.org/wikipedia/commons/thumb/e/e5/Holy_Roman_Empire_crown_dsc02909.jpg/524px-Holy_Roman_Empire_crown_dsc02909.jpg" TargetMode="External"/><Relationship Id="rId10" Type="http://schemas.openxmlformats.org/officeDocument/2006/relationships/hyperlink" Target="http://cs.wikipedia.org/wiki/User:%C5%A0J%C5%AF" TargetMode="External"/><Relationship Id="rId4" Type="http://schemas.openxmlformats.org/officeDocument/2006/relationships/image" Target="../media/image18.jpeg"/><Relationship Id="rId9" Type="http://schemas.openxmlformats.org/officeDocument/2006/relationships/hyperlink" Target="http://upload.wikimedia.org/wikipedia/commons/thumb/4/46/Starom%C4%9Bstsk%C3%A1_mosteck%C3%A1_v%C4%9B%C5%BE.jpg/450px-Starom%C4%9Bstsk%C3%A1_mosteck%C3%A1_v%C4%9B%C5%BE.jpg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6/67/Head_of_statue_of_John_of_Nepomuk_in_T%C5%99eb%C3%AD%C4%8D,_Czech_Republic.jpg/800px-Head_of_statue_of_John_of_Nepomuk_in_T%C5%99eb%C3%AD%C4%8D,_Czech_Republic.jpg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d/d0/Krescak1346.jpg" TargetMode="External"/><Relationship Id="rId13" Type="http://schemas.openxmlformats.org/officeDocument/2006/relationships/hyperlink" Target="http://upload.wikimedia.org/wikipedia/commons/thumb/1/16/Charles_IV-John_Ocko_votive_picture-fragment.jpg/410px-Charles_IV-John_Ocko_votive_picture-fragment.jpg" TargetMode="External"/><Relationship Id="rId18" Type="http://schemas.openxmlformats.org/officeDocument/2006/relationships/hyperlink" Target="http://upload.wikimedia.org/wikipedia/commons/thumb/e/e5/Holy_Roman_Empire_crown_dsc02909.jpg/524px-Holy_Roman_Empire_crown_dsc02909.jpg" TargetMode="External"/><Relationship Id="rId3" Type="http://schemas.openxmlformats.org/officeDocument/2006/relationships/hyperlink" Target="http://commons.wikimedia.org/wiki/User:Adelbrecht" TargetMode="External"/><Relationship Id="rId7" Type="http://schemas.openxmlformats.org/officeDocument/2006/relationships/hyperlink" Target="http://upload.wikimedia.org/wikipedia/commons/2/24/Battle_of_crecy_froissart.jpg" TargetMode="External"/><Relationship Id="rId12" Type="http://schemas.openxmlformats.org/officeDocument/2006/relationships/hyperlink" Target="http://upload.wikimedia.org/wikipedia/commons/b/bd/Karolus_Moravius.jpg" TargetMode="External"/><Relationship Id="rId17" Type="http://schemas.openxmlformats.org/officeDocument/2006/relationships/hyperlink" Target="http://upload.wikimedia.org/wikipedia/commons/3/3a/VaclavIV.jpg" TargetMode="External"/><Relationship Id="rId2" Type="http://schemas.openxmlformats.org/officeDocument/2006/relationships/hyperlink" Target="http://upload.wikimedia.org/wikipedia/commons/thumb/2/24/Arms_of_the_Counts_of_Luxembourg.svg/300px-Arms_of_the_Counts_of_Luxembourg.svg.png" TargetMode="External"/><Relationship Id="rId16" Type="http://schemas.openxmlformats.org/officeDocument/2006/relationships/hyperlink" Target="http://upload.wikimedia.org/wikipedia/commons/thumb/6/67/Head_of_statue_of_John_of_Nepomuk_in_T%C5%99eb%C3%AD%C4%8D,_Czech_Republic.jpg/800px-Head_of_statue_of_John_of_Nepomuk_in_T%C5%99eb%C3%AD%C4%8D,_Czech_Republic.jpg" TargetMode="External"/><Relationship Id="rId20" Type="http://schemas.openxmlformats.org/officeDocument/2006/relationships/hyperlink" Target="http://upload.wikimedia.org/wikipedia/commons/thumb/6/6e/Karl%C5%AFv_most-2.jpg/800px-Karl%C5%AFv_most-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2/27/Mapa_-_%C4%8Cechy,_Morava,_Slezsko,_Lu%C5%BEice_-1747.jpg" TargetMode="External"/><Relationship Id="rId11" Type="http://schemas.openxmlformats.org/officeDocument/2006/relationships/hyperlink" Target="http://upload.wikimedia.org/wikipedia/commons/thumb/a/ad/ElaPremyslovna_vit.jpg/398px-ElaPremyslovna_vit.jpg" TargetMode="External"/><Relationship Id="rId5" Type="http://schemas.openxmlformats.org/officeDocument/2006/relationships/hyperlink" Target="http://upload.wikimedia.org/wikipedia/commons/thumb/7/7f/Zajeti-ceskych-panu.jpg/800px-Zajeti-ceskych-panu.jpg" TargetMode="External"/><Relationship Id="rId15" Type="http://schemas.openxmlformats.org/officeDocument/2006/relationships/hyperlink" Target="http://upload.wikimedia.org/wikipedia/commons/thumb/8/8a/Vaclav_IV.jpg/450px-Vaclav_IV.jpg" TargetMode="External"/><Relationship Id="rId10" Type="http://schemas.openxmlformats.org/officeDocument/2006/relationships/hyperlink" Target="http://upload.wikimedia.org/wikipedia/commons/thumb/7/7b/Pictures_of_English_History_Plate_XXX_-_The_Black_Prince_at_Crecy.jpg/547px-Pictures_of_English_History_Plate_XXX_-_The_Black_Prince_at_Crecy.jpg" TargetMode="External"/><Relationship Id="rId19" Type="http://schemas.openxmlformats.org/officeDocument/2006/relationships/hyperlink" Target="http://upload.wikimedia.org/wikipedia/commons/thumb/3/31/Burgkarlstein02.jpg/619px-Burgkarlstein02.jpg" TargetMode="External"/><Relationship Id="rId4" Type="http://schemas.openxmlformats.org/officeDocument/2006/relationships/hyperlink" Target="http://upload.wikimedia.org/wikipedia/commons/thumb/d/da/JenikLucvGelnhausenu.jpg/400px-JenikLucvGelnhausenu.jpg" TargetMode="External"/><Relationship Id="rId9" Type="http://schemas.openxmlformats.org/officeDocument/2006/relationships/hyperlink" Target="http://commons.wikimedia.org/wiki/User:Acoma" TargetMode="External"/><Relationship Id="rId14" Type="http://schemas.openxmlformats.org/officeDocument/2006/relationships/hyperlink" Target="http://upload.wikimedia.org/wikipedia/commons/a/ab/Karl_Fourth_Bohemia_Anna_Schweidnitz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VY_32_INOVACE_248.DEJ.01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Lucemburkové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57166"/>
            <a:ext cx="8401080" cy="6357982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b="1" u="sng" dirty="0" smtClean="0"/>
              <a:t>Číslo projektu:</a:t>
            </a:r>
            <a:r>
              <a:rPr lang="cs-CZ" dirty="0" smtClean="0"/>
              <a:t> CZ.1.07/1.5.00/34.0744</a:t>
            </a:r>
          </a:p>
          <a:p>
            <a:pPr algn="just"/>
            <a:r>
              <a:rPr lang="cs-CZ" b="1" u="sng" dirty="0" smtClean="0"/>
              <a:t>Šablona</a:t>
            </a:r>
            <a:r>
              <a:rPr lang="cs-CZ" dirty="0" smtClean="0"/>
              <a:t>: VY_32_INOVACE</a:t>
            </a:r>
          </a:p>
          <a:p>
            <a:pPr algn="just"/>
            <a:r>
              <a:rPr lang="cs-CZ" b="1" u="sng" dirty="0" smtClean="0"/>
              <a:t>Číslo DUMU</a:t>
            </a:r>
            <a:r>
              <a:rPr lang="cs-CZ" dirty="0" smtClean="0"/>
              <a:t>: 248. DEJ.01</a:t>
            </a:r>
          </a:p>
          <a:p>
            <a:pPr algn="just"/>
            <a:r>
              <a:rPr lang="cs-CZ" b="1" u="sng" dirty="0" smtClean="0"/>
              <a:t>Předmět</a:t>
            </a:r>
            <a:r>
              <a:rPr lang="cs-CZ" dirty="0" smtClean="0"/>
              <a:t>: Dějepis</a:t>
            </a:r>
          </a:p>
          <a:p>
            <a:pPr algn="just"/>
            <a:r>
              <a:rPr lang="cs-CZ" b="1" u="sng" dirty="0" smtClean="0"/>
              <a:t>Název materiálu</a:t>
            </a:r>
            <a:r>
              <a:rPr lang="cs-CZ" dirty="0" smtClean="0"/>
              <a:t>: Lucemburkové</a:t>
            </a:r>
          </a:p>
          <a:p>
            <a:pPr algn="just"/>
            <a:r>
              <a:rPr lang="cs-CZ" b="1" u="sng" dirty="0" smtClean="0"/>
              <a:t>Autor</a:t>
            </a:r>
            <a:r>
              <a:rPr lang="cs-CZ" dirty="0" smtClean="0"/>
              <a:t>: Mgr. Soňa Havlíková</a:t>
            </a:r>
          </a:p>
          <a:p>
            <a:pPr algn="just"/>
            <a:r>
              <a:rPr lang="cs-CZ" b="1" u="sng" dirty="0" smtClean="0"/>
              <a:t>Formát</a:t>
            </a:r>
            <a:r>
              <a:rPr lang="cs-CZ" dirty="0" smtClean="0"/>
              <a:t>: Prezentace Microsoft </a:t>
            </a:r>
            <a:r>
              <a:rPr lang="cs-CZ" dirty="0" err="1" smtClean="0"/>
              <a:t>Powerpoint</a:t>
            </a:r>
            <a:r>
              <a:rPr lang="cs-CZ" dirty="0" smtClean="0"/>
              <a:t> </a:t>
            </a:r>
          </a:p>
          <a:p>
            <a:pPr algn="just"/>
            <a:r>
              <a:rPr lang="cs-CZ" b="1" u="sng" dirty="0" smtClean="0"/>
              <a:t>Velikost</a:t>
            </a:r>
            <a:r>
              <a:rPr lang="cs-CZ" dirty="0" smtClean="0"/>
              <a:t>: 2,37 MB</a:t>
            </a:r>
          </a:p>
          <a:p>
            <a:pPr algn="just"/>
            <a:r>
              <a:rPr lang="cs-CZ" b="1" u="sng" dirty="0" smtClean="0"/>
              <a:t>Stupeň a typ vzdělávání</a:t>
            </a:r>
            <a:r>
              <a:rPr lang="cs-CZ" dirty="0" smtClean="0"/>
              <a:t>: SŠ – odborné vzdělávání</a:t>
            </a:r>
          </a:p>
          <a:p>
            <a:pPr algn="just"/>
            <a:r>
              <a:rPr lang="cs-CZ" b="1" u="sng" dirty="0" smtClean="0"/>
              <a:t>Licence k obrazovému materiálu</a:t>
            </a:r>
            <a:r>
              <a:rPr lang="cs-CZ" dirty="0" smtClean="0"/>
              <a:t>: CC BY, BY-SA</a:t>
            </a:r>
          </a:p>
          <a:p>
            <a:pPr algn="just"/>
            <a:r>
              <a:rPr lang="cs-CZ" b="1" u="sng" dirty="0" smtClean="0"/>
              <a:t>Datum vytvoření</a:t>
            </a:r>
            <a:r>
              <a:rPr lang="cs-CZ" dirty="0" smtClean="0"/>
              <a:t> :18.1.2012</a:t>
            </a:r>
          </a:p>
          <a:p>
            <a:pPr algn="just"/>
            <a:r>
              <a:rPr lang="cs-CZ" b="1" u="sng" dirty="0" smtClean="0"/>
              <a:t>Klíčová slova</a:t>
            </a:r>
            <a:r>
              <a:rPr lang="cs-CZ" dirty="0" smtClean="0"/>
              <a:t>: Jan Lucemburský, Eliška Přemyslovna, Karel IV.,            Václav IV., země Koruny české, gotika</a:t>
            </a:r>
          </a:p>
          <a:p>
            <a:pPr algn="just"/>
            <a:r>
              <a:rPr lang="cs-CZ" b="1" u="sng" dirty="0" smtClean="0"/>
              <a:t>Anotace</a:t>
            </a:r>
            <a:r>
              <a:rPr lang="cs-CZ" dirty="0" smtClean="0"/>
              <a:t>: Prezentace se postupně zaměřuje na jednotlivé panovníky z lucemburské dynastie. Popisuje jejich osobní život, domácí i zahraniční politiku. Žák by měl být schopen časově zařadit jednotlivé krále lucemburské dynastie a stručně pohovořit o jejich nejdůležitější činech z oblasti politiky i osobního života.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VZESTUP LUCEMBURKŮ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605901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vzestup dynastie za </a:t>
            </a:r>
            <a:r>
              <a:rPr lang="cs-CZ" b="1" dirty="0" smtClean="0"/>
              <a:t>Jindřicha VII.</a:t>
            </a:r>
            <a:r>
              <a:rPr lang="cs-CZ" dirty="0" smtClean="0"/>
              <a:t> (otec Jana) – císař SŘŘ</a:t>
            </a:r>
          </a:p>
          <a:p>
            <a:r>
              <a:rPr lang="cs-CZ" dirty="0" smtClean="0"/>
              <a:t>nespokojenost s </a:t>
            </a:r>
            <a:r>
              <a:rPr lang="cs-CZ" b="1" dirty="0" smtClean="0"/>
              <a:t>Jindřichem Korutanským</a:t>
            </a:r>
            <a:r>
              <a:rPr lang="cs-CZ" dirty="0" smtClean="0"/>
              <a:t> </a:t>
            </a:r>
          </a:p>
          <a:p>
            <a:r>
              <a:rPr lang="cs-CZ" b="1" dirty="0" smtClean="0"/>
              <a:t>sňatek Jana Lucemburského (14) a Elišky Přemyslovny (18)</a:t>
            </a:r>
          </a:p>
          <a:p>
            <a:r>
              <a:rPr lang="cs-CZ" dirty="0" smtClean="0"/>
              <a:t>Jindřich VII. obava o syna – Čechy pověst, že zabíjí své krále </a:t>
            </a:r>
            <a:endParaRPr lang="cs-CZ" dirty="0"/>
          </a:p>
        </p:txBody>
      </p:sp>
      <p:pic>
        <p:nvPicPr>
          <p:cNvPr id="32770" name="Picture 2" descr="Soubor:Arms of the Counts of Luxembourg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2214554"/>
            <a:ext cx="2234825" cy="2786082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6715140" y="1928802"/>
            <a:ext cx="2214578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http://upload.wikimedia.org/wikipedia/commons/thumb/2/24/Arms_of_the_Counts_of_Luxembourg.svg/300px-Arms_of_the_Counts_of_Luxembourg.svg.png</a:t>
            </a:r>
            <a:r>
              <a:rPr lang="cs-CZ" sz="500" dirty="0" smtClean="0"/>
              <a:t>, CC BY-</a:t>
            </a:r>
            <a:r>
              <a:rPr lang="cs-CZ" sz="500" dirty="0" err="1" smtClean="0"/>
              <a:t>Sa</a:t>
            </a:r>
            <a:r>
              <a:rPr lang="cs-CZ" sz="500" dirty="0" smtClean="0"/>
              <a:t>, autor:</a:t>
            </a:r>
            <a:r>
              <a:rPr lang="cs-CZ" sz="500" dirty="0" err="1" smtClean="0">
                <a:hlinkClick r:id="rId4" tooltip="User:Adelbrecht"/>
              </a:rPr>
              <a:t>Adelbrecht</a:t>
            </a:r>
            <a:endParaRPr lang="cs-CZ" sz="5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58082" y="5143512"/>
            <a:ext cx="14766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Znak Lucemburků</a:t>
            </a:r>
            <a:endParaRPr lang="cs-CZ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050904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JAN LUCEMBURSKÝ</a:t>
            </a:r>
            <a:br>
              <a:rPr lang="cs-CZ" b="1" dirty="0" smtClean="0"/>
            </a:br>
            <a:r>
              <a:rPr lang="cs-CZ" b="1" dirty="0" smtClean="0"/>
              <a:t> (1310-1346)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435280" cy="4853136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„král cizinec“, „král diplomat“</a:t>
            </a:r>
          </a:p>
          <a:p>
            <a:r>
              <a:rPr lang="cs-CZ" dirty="0" smtClean="0"/>
              <a:t>nesžil se s Čechy </a:t>
            </a:r>
          </a:p>
          <a:p>
            <a:r>
              <a:rPr lang="cs-CZ" dirty="0" smtClean="0"/>
              <a:t>válečník a rytíř, často v cizině</a:t>
            </a:r>
          </a:p>
          <a:p>
            <a:r>
              <a:rPr lang="cs-CZ" b="1" dirty="0" smtClean="0"/>
              <a:t>1310</a:t>
            </a:r>
            <a:r>
              <a:rPr lang="cs-CZ" dirty="0" smtClean="0"/>
              <a:t> – </a:t>
            </a:r>
            <a:r>
              <a:rPr lang="cs-CZ" b="1" dirty="0" smtClean="0"/>
              <a:t>český král</a:t>
            </a:r>
          </a:p>
          <a:p>
            <a:r>
              <a:rPr lang="cs-CZ" dirty="0" smtClean="0"/>
              <a:t>cizinci v Čechách</a:t>
            </a:r>
          </a:p>
          <a:p>
            <a:r>
              <a:rPr lang="cs-CZ" dirty="0" smtClean="0"/>
              <a:t>z Čech finance a vojsko proti česká šlechta</a:t>
            </a:r>
          </a:p>
          <a:p>
            <a:r>
              <a:rPr lang="cs-CZ" dirty="0" smtClean="0"/>
              <a:t>hádky s Eliškou</a:t>
            </a:r>
          </a:p>
          <a:p>
            <a:r>
              <a:rPr lang="cs-CZ" b="1" dirty="0" smtClean="0"/>
              <a:t>1310 – vydal Inaugurační diplom pro Čechy</a:t>
            </a:r>
            <a:r>
              <a:rPr lang="cs-CZ" dirty="0" smtClean="0"/>
              <a:t> (daně jen se souhlasem šlechty, šlechta nemusí posílat vojsko za hranice, cizinci nebudou v zemských úřadech)</a:t>
            </a:r>
            <a:endParaRPr lang="cs-CZ" dirty="0"/>
          </a:p>
        </p:txBody>
      </p:sp>
      <p:pic>
        <p:nvPicPr>
          <p:cNvPr id="31746" name="Picture 2" descr="Soubor:JenikLucvGelnhausen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357166"/>
            <a:ext cx="2190766" cy="328614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643702" y="3357562"/>
            <a:ext cx="2000248" cy="2473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http://upload.wikimedia.org/wikipedia/commons/thumb/d/da/JenikLucvGelnhausenu.jpg/400px-JenikLucvGelnhausenu.jpg</a:t>
            </a:r>
            <a:endParaRPr lang="cs-CZ" sz="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JINDŘICH Z LIPÉ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2996952"/>
            <a:ext cx="8640960" cy="3861048"/>
          </a:xfrm>
        </p:spPr>
        <p:txBody>
          <a:bodyPr/>
          <a:lstStyle/>
          <a:p>
            <a:r>
              <a:rPr lang="cs-CZ" dirty="0" smtClean="0"/>
              <a:t>český šlechtic, velice vlivný, ambiciózní</a:t>
            </a:r>
          </a:p>
          <a:p>
            <a:r>
              <a:rPr lang="cs-CZ" b="1" dirty="0" smtClean="0"/>
              <a:t>měl poměr s královnou vdovou Eliškou </a:t>
            </a:r>
            <a:r>
              <a:rPr lang="cs-CZ" b="1" dirty="0" err="1" smtClean="0"/>
              <a:t>Rejčkou</a:t>
            </a:r>
            <a:r>
              <a:rPr lang="cs-CZ" dirty="0" smtClean="0"/>
              <a:t> – nemohl se s ní oženit, protože neměli stejné společenské postavení</a:t>
            </a:r>
          </a:p>
          <a:p>
            <a:r>
              <a:rPr lang="cs-CZ" dirty="0" smtClean="0"/>
              <a:t>považován za nekorunovaného českého krále</a:t>
            </a:r>
          </a:p>
          <a:p>
            <a:r>
              <a:rPr lang="cs-CZ" dirty="0" smtClean="0"/>
              <a:t>proti Jindřichovi a Elišce byla </a:t>
            </a:r>
            <a:r>
              <a:rPr lang="cs-CZ" b="1" dirty="0" smtClean="0"/>
              <a:t>Eliška Přemyslovna</a:t>
            </a:r>
            <a:r>
              <a:rPr lang="cs-CZ" dirty="0" smtClean="0"/>
              <a:t> – osobní žárlivost a chtěla upevnit český stát </a:t>
            </a:r>
          </a:p>
          <a:p>
            <a:endParaRPr lang="cs-CZ" dirty="0"/>
          </a:p>
        </p:txBody>
      </p:sp>
      <p:pic>
        <p:nvPicPr>
          <p:cNvPr id="18434" name="Picture 2" descr="Soubor:Zajeti-ceskych-pan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60648"/>
            <a:ext cx="3912369" cy="264085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076056" y="2636912"/>
            <a:ext cx="300608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http://upload.wikimedia.org/wikipedia/commons/thumb/7/7f/Zajeti-ceskych-panu.jpg/800px-Zajeti-ceskych-panu.jpg</a:t>
            </a:r>
            <a:endParaRPr lang="cs-CZ" sz="500" dirty="0"/>
          </a:p>
        </p:txBody>
      </p:sp>
      <p:sp>
        <p:nvSpPr>
          <p:cNvPr id="7" name="Obdélník 6"/>
          <p:cNvSpPr/>
          <p:nvPr/>
        </p:nvSpPr>
        <p:spPr>
          <a:xfrm>
            <a:off x="5004048" y="2852936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Zajetí pánů českých v klášteře Sedleckém (E. </a:t>
            </a:r>
            <a:r>
              <a:rPr lang="cs-CZ" sz="1000" dirty="0" err="1" smtClean="0"/>
              <a:t>Zillich</a:t>
            </a:r>
            <a:r>
              <a:rPr lang="cs-CZ" sz="1000" dirty="0" smtClean="0"/>
              <a:t>)</a:t>
            </a:r>
            <a:endParaRPr lang="cs-CZ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Zahraniční politika krále Jana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601416"/>
            <a:ext cx="8153400" cy="525658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mezinárodní politice velice uznávaný – </a:t>
            </a:r>
            <a:r>
              <a:rPr lang="cs-CZ" b="1" dirty="0" smtClean="0"/>
              <a:t>„bez českého krále nikdo nevyřeší svou věc“</a:t>
            </a:r>
          </a:p>
          <a:p>
            <a:r>
              <a:rPr lang="cs-CZ" b="1" dirty="0" smtClean="0"/>
              <a:t>rozšířil území českého státu – natrvalo Chebsko, připojena Horní Lužice a Slezsko</a:t>
            </a:r>
          </a:p>
          <a:p>
            <a:r>
              <a:rPr lang="cs-CZ" b="1" dirty="0" smtClean="0"/>
              <a:t>český stát = Země Koruny české</a:t>
            </a:r>
          </a:p>
          <a:p>
            <a:r>
              <a:rPr lang="cs-CZ" dirty="0" smtClean="0"/>
              <a:t>pevné </a:t>
            </a:r>
            <a:r>
              <a:rPr lang="cs-CZ" b="1" dirty="0" smtClean="0"/>
              <a:t>vztahy s Francií</a:t>
            </a:r>
            <a:endParaRPr lang="cs-CZ" dirty="0" smtClean="0"/>
          </a:p>
          <a:p>
            <a:r>
              <a:rPr lang="cs-CZ" dirty="0" smtClean="0"/>
              <a:t>spoluvláda se synem Karlem, ale neshody</a:t>
            </a:r>
          </a:p>
          <a:p>
            <a:r>
              <a:rPr lang="cs-CZ" b="1" dirty="0" smtClean="0"/>
              <a:t>1346</a:t>
            </a:r>
            <a:r>
              <a:rPr lang="cs-CZ" dirty="0" smtClean="0"/>
              <a:t> – dokázal zajistit synovi titul krále SŘŘ</a:t>
            </a:r>
          </a:p>
          <a:p>
            <a:r>
              <a:rPr lang="cs-CZ" b="1" dirty="0" smtClean="0"/>
              <a:t>1346</a:t>
            </a:r>
            <a:r>
              <a:rPr lang="cs-CZ" dirty="0" smtClean="0"/>
              <a:t> – </a:t>
            </a:r>
            <a:r>
              <a:rPr lang="cs-CZ" b="1" dirty="0" smtClean="0"/>
              <a:t>padl v bitvě u Kresčaku</a:t>
            </a:r>
            <a:endParaRPr lang="cs-CZ" dirty="0" smtClean="0"/>
          </a:p>
          <a:p>
            <a:r>
              <a:rPr lang="cs-CZ" dirty="0" smtClean="0"/>
              <a:t>po jeho smrti byly jeho ostatky vystavovány – symbol rytířství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Battle of crecy froissa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5295900" cy="4572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79512" y="4581128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http://upload.wikimedia.org/wikipedia/commons/2/24/Battle_of_crecy_froissart.jpg</a:t>
            </a:r>
            <a:endParaRPr lang="cs-CZ" sz="500" dirty="0"/>
          </a:p>
        </p:txBody>
      </p:sp>
      <p:pic>
        <p:nvPicPr>
          <p:cNvPr id="1030" name="Picture 6" descr="File:Krescak134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3501008"/>
            <a:ext cx="3995936" cy="3170109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148064" y="6534835"/>
            <a:ext cx="399593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http://upload.wikimedia.org/wikipedia/commons/thumb/7/7b/Pictures_of_English_History_Plate_XXX_-_The_Black_Prince_at_Crecy.jpg/547px-Pictures_of_English_History_Plate_XXX_-_The_Black_Prince_at_Crecy.jpg</a:t>
            </a:r>
            <a:endParaRPr lang="cs-CZ" sz="500" dirty="0"/>
          </a:p>
        </p:txBody>
      </p:sp>
      <p:pic>
        <p:nvPicPr>
          <p:cNvPr id="1032" name="Picture 8" descr="File:Pictures of English History Plate XXX - The Black Prince at Crec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188640"/>
            <a:ext cx="2888481" cy="3168352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6012160" y="3068960"/>
            <a:ext cx="2718048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http://upload.wikimedia.org/wikipedia/commons/thumb/7/7b/Pictures_of_English_History_Plate_XXX_-_The_Black_Prince_at_Crecy.jpg/547px-Pictures_of_English_History_Plate_XXX_-_The_Black_Prince_at_Crecy.jpg</a:t>
            </a:r>
            <a:endParaRPr lang="cs-CZ" sz="5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5517232"/>
            <a:ext cx="31792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Bitva u Kresčaku </a:t>
            </a:r>
            <a:endParaRPr lang="cs-CZ" sz="2400" b="1" dirty="0">
              <a:latin typeface="Arial Black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649106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Dětství a mládí Karla IV. (1346-1378)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2132856"/>
            <a:ext cx="8153400" cy="4495800"/>
          </a:xfrm>
        </p:spPr>
        <p:txBody>
          <a:bodyPr>
            <a:normAutofit/>
          </a:bodyPr>
          <a:lstStyle/>
          <a:p>
            <a:r>
              <a:rPr lang="cs-CZ" dirty="0" smtClean="0"/>
              <a:t>po hádce rodičů nejprve s matkou</a:t>
            </a:r>
          </a:p>
          <a:p>
            <a:r>
              <a:rPr lang="cs-CZ" dirty="0" smtClean="0"/>
              <a:t>pak na Lokti a Křivoklátě</a:t>
            </a:r>
          </a:p>
          <a:p>
            <a:r>
              <a:rPr lang="cs-CZ" b="1" dirty="0" smtClean="0"/>
              <a:t>v 7 letech odvezen do Francie na výchovu</a:t>
            </a:r>
          </a:p>
          <a:p>
            <a:r>
              <a:rPr lang="cs-CZ" dirty="0" smtClean="0"/>
              <a:t>přijal místo jména Václav po francouzském králi jméno </a:t>
            </a:r>
            <a:r>
              <a:rPr lang="cs-CZ" b="1" dirty="0" smtClean="0"/>
              <a:t>Karel</a:t>
            </a:r>
          </a:p>
          <a:p>
            <a:r>
              <a:rPr lang="cs-CZ" dirty="0" smtClean="0"/>
              <a:t>studoval v Paříži</a:t>
            </a:r>
          </a:p>
          <a:p>
            <a:r>
              <a:rPr lang="cs-CZ" dirty="0" smtClean="0"/>
              <a:t>v 15 letech poslán do severní Itálie rozšiřovat lucemburská území – zisk prvních zkušeností</a:t>
            </a:r>
            <a:endParaRPr lang="cs-CZ" dirty="0"/>
          </a:p>
        </p:txBody>
      </p:sp>
      <p:pic>
        <p:nvPicPr>
          <p:cNvPr id="14338" name="Picture 2" descr="http://upload.wikimedia.org/wikipedia/commons/thumb/a/ad/ElaPremyslovna_vit.jpg/220px-ElaPremyslovna_v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0"/>
            <a:ext cx="2095500" cy="315277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6876256" y="2924944"/>
            <a:ext cx="2069976" cy="24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http://upload.wikimedia.org/wikipedia/commons/thumb/a/ad/ElaPremyslovna_vit.jpg/398px-ElaPremyslovna_vit.jpg</a:t>
            </a:r>
            <a:r>
              <a:rPr lang="cs-CZ" sz="500" dirty="0" smtClean="0"/>
              <a:t>, CC BY-SA, autor: </a:t>
            </a:r>
            <a:r>
              <a:rPr lang="cs-CZ" sz="500" dirty="0" err="1" smtClean="0"/>
              <a:t>ascoma</a:t>
            </a:r>
            <a:endParaRPr lang="cs-CZ" sz="5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42326" y="0"/>
            <a:ext cx="1901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Eliška Přemyslovna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Návrat do vlasti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916832"/>
            <a:ext cx="6624736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oženil se s francouzskou princeznou                         </a:t>
            </a:r>
            <a:r>
              <a:rPr lang="cs-CZ" b="1" dirty="0" smtClean="0"/>
              <a:t>Blankou z </a:t>
            </a:r>
            <a:r>
              <a:rPr lang="cs-CZ" b="1" dirty="0" err="1" smtClean="0"/>
              <a:t>Valois</a:t>
            </a:r>
            <a:endParaRPr lang="cs-CZ" b="1" dirty="0" smtClean="0"/>
          </a:p>
          <a:p>
            <a:r>
              <a:rPr lang="cs-CZ" b="1" dirty="0" smtClean="0"/>
              <a:t>1333 – návrat do Čech jako markrabě moravský</a:t>
            </a:r>
          </a:p>
          <a:p>
            <a:r>
              <a:rPr lang="cs-CZ" dirty="0" smtClean="0"/>
              <a:t>Čechy našel zpustošené a zadlužené</a:t>
            </a:r>
          </a:p>
          <a:p>
            <a:r>
              <a:rPr lang="cs-CZ" dirty="0" smtClean="0"/>
              <a:t>všechny královské hrady zastavené</a:t>
            </a:r>
          </a:p>
          <a:p>
            <a:r>
              <a:rPr lang="cs-CZ" dirty="0" smtClean="0"/>
              <a:t>tvrdě zasáhl proti odpůrcům</a:t>
            </a:r>
          </a:p>
          <a:p>
            <a:r>
              <a:rPr lang="cs-CZ" b="1" dirty="0" smtClean="0"/>
              <a:t>spolupráce s církví </a:t>
            </a:r>
            <a:r>
              <a:rPr lang="cs-CZ" dirty="0" smtClean="0"/>
              <a:t>(papežem Kliment VI., bývalý učitel Karla)</a:t>
            </a:r>
          </a:p>
          <a:p>
            <a:r>
              <a:rPr lang="cs-CZ" dirty="0" smtClean="0"/>
              <a:t>naklonil si většinu šlechty</a:t>
            </a:r>
            <a:endParaRPr lang="cs-CZ" dirty="0"/>
          </a:p>
        </p:txBody>
      </p:sp>
      <p:pic>
        <p:nvPicPr>
          <p:cNvPr id="13314" name="Picture 2" descr="http://upload.wikimedia.org/wikipedia/commons/b/bd/Karolus_Moravi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32656"/>
            <a:ext cx="1990725" cy="609600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6660232" y="6453336"/>
            <a:ext cx="201622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http://upload.wikimedia.org/wikipedia/commons/b/bd/Karolus_Moravius.jpg</a:t>
            </a:r>
            <a:endParaRPr lang="cs-CZ" sz="5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260648"/>
            <a:ext cx="177324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Karel jako markrabě moravský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842992" cy="1143000"/>
          </a:xfrm>
        </p:spPr>
        <p:txBody>
          <a:bodyPr/>
          <a:lstStyle/>
          <a:p>
            <a:r>
              <a:rPr lang="cs-CZ" b="1" dirty="0" smtClean="0"/>
              <a:t>Spoluvláda s otcem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neshody ohledně vlády v Čechách</a:t>
            </a:r>
          </a:p>
          <a:p>
            <a:r>
              <a:rPr lang="cs-CZ" b="1" dirty="0" smtClean="0"/>
              <a:t>1344 – založeno arcibiskupství v Praze </a:t>
            </a:r>
          </a:p>
          <a:p>
            <a:r>
              <a:rPr lang="cs-CZ" b="1" dirty="0" smtClean="0"/>
              <a:t>1. arcibiskup Arnošt z Pardubic</a:t>
            </a:r>
          </a:p>
          <a:p>
            <a:r>
              <a:rPr lang="cs-CZ" b="1" dirty="0" smtClean="0"/>
              <a:t>1346 – zvolen králem SŘŘ</a:t>
            </a:r>
            <a:r>
              <a:rPr lang="cs-CZ" dirty="0" smtClean="0"/>
              <a:t> </a:t>
            </a:r>
          </a:p>
          <a:p>
            <a:r>
              <a:rPr lang="cs-CZ" dirty="0" smtClean="0"/>
              <a:t>bez podpory všech kurfiřtů, ale 1347 zemřel jeho protivník, 1349 uznán všemi kurfiřty</a:t>
            </a:r>
          </a:p>
          <a:p>
            <a:r>
              <a:rPr lang="cs-CZ" b="1" dirty="0" smtClean="0"/>
              <a:t>1355 – korunován císařem SŘŘ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-1"/>
            <a:ext cx="2051720" cy="2799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7092280" y="2420888"/>
            <a:ext cx="2051720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http://upload.wikimedia.org/wikipedia/commons/thumb/1/16/Charles_IV-John_Ocko_votive_picture-fragment.jpg/410px-Charles_IV-John_Ocko_votive_picture-fragment.jpg</a:t>
            </a:r>
            <a:endParaRPr lang="cs-CZ" sz="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Země koruny české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Čechy součást SŘŘ</a:t>
            </a:r>
            <a:r>
              <a:rPr lang="cs-CZ" dirty="0" smtClean="0"/>
              <a:t> – nejstabilnější území</a:t>
            </a:r>
          </a:p>
          <a:p>
            <a:r>
              <a:rPr lang="cs-CZ" b="1" dirty="0" smtClean="0"/>
              <a:t>Země Koruny české</a:t>
            </a:r>
            <a:r>
              <a:rPr lang="cs-CZ" dirty="0" smtClean="0"/>
              <a:t> = Čechy, Morava, Slezsko, Horní a Dolní Lužice, Braniborsko, Horní Falc, Lucembursko</a:t>
            </a:r>
          </a:p>
          <a:p>
            <a:r>
              <a:rPr lang="cs-CZ" b="1" dirty="0" smtClean="0"/>
              <a:t>1356 – vydán říšský zákoník Zlatá bula</a:t>
            </a:r>
            <a:r>
              <a:rPr lang="cs-CZ" dirty="0" smtClean="0"/>
              <a:t> </a:t>
            </a:r>
          </a:p>
          <a:p>
            <a:r>
              <a:rPr lang="cs-CZ" dirty="0" smtClean="0"/>
              <a:t>výsadní postavení českého státu v říši</a:t>
            </a:r>
          </a:p>
          <a:p>
            <a:r>
              <a:rPr lang="cs-CZ" dirty="0" smtClean="0"/>
              <a:t>český král první mezi kurfiřty</a:t>
            </a:r>
          </a:p>
          <a:p>
            <a:r>
              <a:rPr lang="cs-CZ" dirty="0" smtClean="0"/>
              <a:t>kurfiřti se měli učit cizí jazyky země i češtinu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12160" y="274638"/>
            <a:ext cx="3131840" cy="3946450"/>
          </a:xfrm>
        </p:spPr>
        <p:txBody>
          <a:bodyPr>
            <a:normAutofit/>
          </a:bodyPr>
          <a:lstStyle/>
          <a:p>
            <a:r>
              <a:rPr lang="cs-CZ" dirty="0" smtClean="0"/>
              <a:t>Země Koruny české za Lucemburků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04800"/>
            <a:ext cx="5715000" cy="655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79512" y="260648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http://upload.wikimedia.org/wikipedia/commons/2/27/Mapa_-_%C4%8Cechy%2C_Morava%2C_Slezsko%2C_Lu%C5%BEice_-1747.jpg</a:t>
            </a:r>
            <a:endParaRPr lang="cs-CZ" sz="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Domácí politika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2362200"/>
            <a:ext cx="8136904" cy="44958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hospodářská prosperita země</a:t>
            </a:r>
          </a:p>
          <a:p>
            <a:r>
              <a:rPr lang="cs-CZ" dirty="0" smtClean="0"/>
              <a:t>Čechám se vyhnula morová epidemie</a:t>
            </a:r>
          </a:p>
          <a:p>
            <a:r>
              <a:rPr lang="cs-CZ" dirty="0" smtClean="0"/>
              <a:t>podpora podnikání, dolování stříbra, Praha obchodní centrum</a:t>
            </a:r>
          </a:p>
          <a:p>
            <a:r>
              <a:rPr lang="cs-CZ" dirty="0" smtClean="0"/>
              <a:t>období míru – diplomacie místo válek</a:t>
            </a:r>
          </a:p>
          <a:p>
            <a:r>
              <a:rPr lang="cs-CZ" dirty="0" smtClean="0"/>
              <a:t>politika SŘŘ podobně jako v Čechách </a:t>
            </a:r>
          </a:p>
          <a:p>
            <a:r>
              <a:rPr lang="cs-CZ" dirty="0" smtClean="0"/>
              <a:t>opora o církev</a:t>
            </a:r>
          </a:p>
          <a:p>
            <a:r>
              <a:rPr lang="cs-CZ" dirty="0" smtClean="0"/>
              <a:t>územní zisky díky manželstvím</a:t>
            </a:r>
          </a:p>
          <a:p>
            <a:r>
              <a:rPr lang="cs-CZ" dirty="0" err="1" smtClean="0"/>
              <a:t>bohemocentrismus</a:t>
            </a:r>
            <a:r>
              <a:rPr lang="cs-CZ" dirty="0" smtClean="0"/>
              <a:t> = Čechy centrem SŘŘ</a:t>
            </a:r>
            <a:endParaRPr lang="cs-CZ" dirty="0"/>
          </a:p>
        </p:txBody>
      </p:sp>
      <p:pic>
        <p:nvPicPr>
          <p:cNvPr id="9218" name="Picture 2" descr="Soubor:Kaja4Gelnhausenkode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88640"/>
            <a:ext cx="2371725" cy="320992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444208" y="3212976"/>
            <a:ext cx="2358008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http://upload.wikimedia.org/wikipedia/commons/c/c7/Kaja4Gelnhausenkodex.jpg</a:t>
            </a:r>
            <a:endParaRPr lang="cs-CZ" sz="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Děti a manželky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4 x ženatý – </a:t>
            </a:r>
            <a:r>
              <a:rPr lang="cs-CZ" b="1" dirty="0" smtClean="0"/>
              <a:t>Blanka z </a:t>
            </a:r>
            <a:r>
              <a:rPr lang="cs-CZ" b="1" dirty="0" err="1" smtClean="0"/>
              <a:t>Valois</a:t>
            </a:r>
            <a:r>
              <a:rPr lang="cs-CZ" b="1" dirty="0" smtClean="0"/>
              <a:t>, Anna Falcká, Anna </a:t>
            </a:r>
            <a:r>
              <a:rPr lang="cs-CZ" b="1" dirty="0" err="1" smtClean="0"/>
              <a:t>Svídnická</a:t>
            </a:r>
            <a:r>
              <a:rPr lang="cs-CZ" b="1" dirty="0" smtClean="0"/>
              <a:t>, Alžběta (Eliška) Pomořanská</a:t>
            </a:r>
          </a:p>
          <a:p>
            <a:r>
              <a:rPr lang="cs-CZ" dirty="0" smtClean="0"/>
              <a:t>synové: </a:t>
            </a:r>
            <a:r>
              <a:rPr lang="cs-CZ" b="1" dirty="0" smtClean="0"/>
              <a:t>Václav IV. </a:t>
            </a:r>
            <a:r>
              <a:rPr lang="cs-CZ" dirty="0" smtClean="0"/>
              <a:t>(syn Anny </a:t>
            </a:r>
            <a:r>
              <a:rPr lang="cs-CZ" dirty="0" err="1" smtClean="0"/>
              <a:t>Svídnické</a:t>
            </a:r>
            <a:r>
              <a:rPr lang="cs-CZ" dirty="0" smtClean="0"/>
              <a:t>),</a:t>
            </a:r>
            <a:r>
              <a:rPr lang="cs-CZ" b="1" dirty="0" smtClean="0"/>
              <a:t> Zikmund a Jan Zhořelecký</a:t>
            </a:r>
            <a:r>
              <a:rPr lang="cs-CZ" dirty="0" smtClean="0"/>
              <a:t> (synové Alžběty Pomořanské)</a:t>
            </a:r>
          </a:p>
          <a:p>
            <a:r>
              <a:rPr lang="cs-CZ" dirty="0" smtClean="0"/>
              <a:t>rozdělení území:</a:t>
            </a:r>
          </a:p>
          <a:p>
            <a:pPr>
              <a:buNone/>
            </a:pPr>
            <a:r>
              <a:rPr lang="cs-CZ" dirty="0" smtClean="0"/>
              <a:t>	Václav – český král a král SŘŘ</a:t>
            </a:r>
          </a:p>
          <a:p>
            <a:pPr>
              <a:buNone/>
            </a:pPr>
            <a:r>
              <a:rPr lang="cs-CZ" dirty="0" smtClean="0"/>
              <a:t>	Zikmund – Braniborsko a uherský král</a:t>
            </a:r>
          </a:p>
          <a:p>
            <a:pPr>
              <a:buNone/>
            </a:pPr>
            <a:r>
              <a:rPr lang="cs-CZ" dirty="0" smtClean="0"/>
              <a:t>	Jan – </a:t>
            </a:r>
            <a:r>
              <a:rPr lang="cs-CZ" dirty="0" err="1" smtClean="0"/>
              <a:t>Zhořelecko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Jan Jindřich (bratr Karla IV.), markrabě moravský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Soubor:Karl Fourth Bohemia Anna Schweidnitz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8813396" cy="496855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79512" y="5157192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http://upload.wikimedia.org/wikipedia/commons/a/ab/Karl_Fourth_Bohemia_Anna_Schweidnitz.jpeg</a:t>
            </a:r>
            <a:endParaRPr lang="cs-CZ" sz="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5661248"/>
            <a:ext cx="2614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Karel IV. a Anna </a:t>
            </a:r>
            <a:r>
              <a:rPr lang="cs-CZ" dirty="0" err="1" smtClean="0"/>
              <a:t>Svídnická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Zakladatelská činnost a kultura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8229600" cy="5661248"/>
          </a:xfrm>
        </p:spPr>
        <p:txBody>
          <a:bodyPr>
            <a:normAutofit/>
          </a:bodyPr>
          <a:lstStyle/>
          <a:p>
            <a:r>
              <a:rPr lang="cs-CZ" b="1" dirty="0" smtClean="0"/>
              <a:t>1348 – založena Karlova univerzita </a:t>
            </a:r>
            <a:endParaRPr lang="cs-CZ" dirty="0" smtClean="0"/>
          </a:p>
          <a:p>
            <a:r>
              <a:rPr lang="cs-CZ" dirty="0" smtClean="0"/>
              <a:t>založeno </a:t>
            </a:r>
            <a:r>
              <a:rPr lang="cs-CZ" b="1" dirty="0" smtClean="0"/>
              <a:t>Nové Město pražské</a:t>
            </a:r>
          </a:p>
          <a:p>
            <a:r>
              <a:rPr lang="cs-CZ" dirty="0" smtClean="0"/>
              <a:t>úprava Pražského hradu a </a:t>
            </a:r>
            <a:r>
              <a:rPr lang="cs-CZ" b="1" dirty="0" smtClean="0"/>
              <a:t>stavba katedrály sv. Víta</a:t>
            </a:r>
            <a:r>
              <a:rPr lang="cs-CZ" dirty="0" smtClean="0"/>
              <a:t> (Matyáš z </a:t>
            </a:r>
            <a:r>
              <a:rPr lang="cs-CZ" dirty="0" err="1" smtClean="0"/>
              <a:t>Arrasu</a:t>
            </a:r>
            <a:r>
              <a:rPr lang="cs-CZ" dirty="0" smtClean="0"/>
              <a:t> a Petr </a:t>
            </a:r>
            <a:r>
              <a:rPr lang="cs-CZ" dirty="0" err="1" smtClean="0"/>
              <a:t>Parléř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Karlův most</a:t>
            </a:r>
            <a:r>
              <a:rPr lang="cs-CZ" dirty="0" smtClean="0"/>
              <a:t> (1357) – </a:t>
            </a:r>
            <a:r>
              <a:rPr lang="cs-CZ" sz="2000" dirty="0" smtClean="0"/>
              <a:t>spojoval Staré a Nové Město pražské</a:t>
            </a:r>
            <a:endParaRPr lang="cs-CZ" dirty="0" smtClean="0"/>
          </a:p>
          <a:p>
            <a:r>
              <a:rPr lang="cs-CZ" b="1" dirty="0" smtClean="0"/>
              <a:t>Staroměstská mostecká věž, Karlštejn, Staroměstská radnice, Hladová zeď</a:t>
            </a:r>
          </a:p>
          <a:p>
            <a:r>
              <a:rPr lang="cs-CZ" b="1" dirty="0" smtClean="0"/>
              <a:t>vrcholná gotika</a:t>
            </a:r>
            <a:r>
              <a:rPr lang="cs-CZ" dirty="0" smtClean="0"/>
              <a:t> – „lucemburská gotika“ </a:t>
            </a:r>
          </a:p>
          <a:p>
            <a:r>
              <a:rPr lang="cs-CZ" dirty="0" smtClean="0"/>
              <a:t>podpora vzdělanosti, zakládání škol </a:t>
            </a:r>
          </a:p>
          <a:p>
            <a:r>
              <a:rPr lang="cs-CZ" b="1" dirty="0" smtClean="0"/>
              <a:t>VITA CAROLI </a:t>
            </a:r>
            <a:r>
              <a:rPr lang="cs-CZ" dirty="0" smtClean="0"/>
              <a:t>(životopis Karla IV.)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Soubor:Burgkarlstein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3348552" cy="324036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0" y="3068960"/>
            <a:ext cx="334786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http://upload.wikimedia.org/wikipedia/commons/thumb/3/31/Burgkarlstein02.jpg/619px-Burgkarlstein02.jpg</a:t>
            </a:r>
            <a:r>
              <a:rPr lang="cs-CZ" sz="500" dirty="0" smtClean="0"/>
              <a:t>, CC BY-SA, autor: Olaf1541</a:t>
            </a:r>
            <a:endParaRPr lang="cs-CZ" sz="500" dirty="0"/>
          </a:p>
        </p:txBody>
      </p:sp>
      <p:pic>
        <p:nvPicPr>
          <p:cNvPr id="39942" name="Picture 6" descr="Soubor:Holy Roman Empire crown dsc0290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329608"/>
            <a:ext cx="3086606" cy="352839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0" y="6611779"/>
            <a:ext cx="305983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5"/>
              </a:rPr>
              <a:t>http://upload.wikimedia.org/wikipedia/commons/thumb/e/e5/Holy_Roman_Empire_crown_dsc02909.jpg/524px-Holy_Roman_Empire_crown_dsc02909.jpg</a:t>
            </a:r>
            <a:r>
              <a:rPr lang="cs-CZ" sz="500" dirty="0" smtClean="0"/>
              <a:t>, CC BY-SA, autor: </a:t>
            </a:r>
            <a:r>
              <a:rPr lang="cs-CZ" sz="500" dirty="0" err="1" smtClean="0"/>
              <a:t>David.Monniaux</a:t>
            </a:r>
            <a:endParaRPr lang="cs-CZ" sz="500" dirty="0"/>
          </a:p>
        </p:txBody>
      </p:sp>
      <p:pic>
        <p:nvPicPr>
          <p:cNvPr id="39944" name="Picture 8" descr="Soubor:St Vitus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40024" y="0"/>
            <a:ext cx="5403976" cy="3600400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3707904" y="3429000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>
                <a:hlinkClick r:id="rId7"/>
              </a:rPr>
              <a:t>http://upload.wikimedia.org/wikipedia/commons/thumb/e/e9/St_Vitus.jpg/800px-St_Vitus.jpg</a:t>
            </a:r>
            <a:r>
              <a:rPr lang="cs-CZ" sz="500" dirty="0" smtClean="0"/>
              <a:t>, CC BY-SA, autor: </a:t>
            </a:r>
            <a:r>
              <a:rPr lang="cs-CZ" sz="500" dirty="0" err="1" smtClean="0"/>
              <a:t>Jost</a:t>
            </a:r>
            <a:r>
              <a:rPr lang="cs-CZ" sz="500" dirty="0" smtClean="0"/>
              <a:t> </a:t>
            </a:r>
            <a:r>
              <a:rPr lang="cs-CZ" sz="500" dirty="0" err="1" smtClean="0"/>
              <a:t>Tauchen</a:t>
            </a:r>
            <a:endParaRPr lang="cs-CZ" sz="500" dirty="0"/>
          </a:p>
        </p:txBody>
      </p:sp>
      <p:pic>
        <p:nvPicPr>
          <p:cNvPr id="39946" name="Picture 10" descr="File:Starom&amp;ecaron;stská mostecká v&amp;ecaron;&amp;zcaron;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03848" y="3645024"/>
            <a:ext cx="2376264" cy="3168352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3203848" y="6457890"/>
            <a:ext cx="237626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9"/>
              </a:rPr>
              <a:t>http://upload.wikimedia.org/wikipedia/commons/thumb/4/46/Starom%C4%9Bstsk%C3%A1_mosteck%C3%A1_v%C4%9B%C5%BE.jpg/450px-Starom%C4%9Bstsk%C3%A1_mosteck%C3%A1_v%C4%9B%C5%BE.jpg</a:t>
            </a:r>
            <a:r>
              <a:rPr lang="cs-CZ" sz="500" dirty="0" smtClean="0"/>
              <a:t>, CC BY-SA, autor: </a:t>
            </a:r>
            <a:r>
              <a:rPr lang="cs-CZ" sz="500" dirty="0" err="1" smtClean="0">
                <a:hlinkClick r:id="rId10" tooltip="cs:User:ŠJů"/>
              </a:rPr>
              <a:t>cs</a:t>
            </a:r>
            <a:r>
              <a:rPr lang="cs-CZ" sz="500" dirty="0" smtClean="0">
                <a:hlinkClick r:id="rId10" tooltip="cs:User:ŠJů"/>
              </a:rPr>
              <a:t>:</a:t>
            </a:r>
            <a:r>
              <a:rPr lang="cs-CZ" sz="500" dirty="0" err="1" smtClean="0">
                <a:hlinkClick r:id="rId10" tooltip="cs:User:ŠJů"/>
              </a:rPr>
              <a:t>ŠJů</a:t>
            </a:r>
            <a:endParaRPr lang="cs-CZ" sz="500" dirty="0"/>
          </a:p>
        </p:txBody>
      </p:sp>
      <p:pic>
        <p:nvPicPr>
          <p:cNvPr id="39948" name="Picture 12" descr="Soubor:Karl&amp;uring;v most-2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518423" y="3717032"/>
            <a:ext cx="3625577" cy="1944216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5508104" y="5373216"/>
            <a:ext cx="363589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12"/>
              </a:rPr>
              <a:t>http://upload.wikimedia.org/wikipedia/commons/thumb/6/6e/Karl%C5%AFv_most-2.jpg/800px-Karl%C5%AFv_most-2.jpg</a:t>
            </a:r>
            <a:r>
              <a:rPr lang="cs-CZ" sz="500" dirty="0" smtClean="0"/>
              <a:t>, CC BY-SA, autor: </a:t>
            </a:r>
            <a:r>
              <a:rPr lang="cs-CZ" sz="500" dirty="0" err="1" smtClean="0"/>
              <a:t>Chosovi</a:t>
            </a:r>
            <a:r>
              <a:rPr lang="cs-CZ" sz="500" dirty="0" smtClean="0"/>
              <a:t>, </a:t>
            </a:r>
            <a:r>
              <a:rPr lang="cs-CZ" sz="500" dirty="0" err="1" smtClean="0"/>
              <a:t>Diligent</a:t>
            </a:r>
            <a:endParaRPr lang="cs-CZ" sz="5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5934670"/>
            <a:ext cx="3563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Karlštejn, Chrám sv. Víta, Korunovační klenoty, Staroměstská mostecká věž, Karlův most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Václav IV. </a:t>
            </a:r>
            <a:br>
              <a:rPr lang="cs-CZ" b="1" dirty="0" smtClean="0"/>
            </a:br>
            <a:r>
              <a:rPr lang="cs-CZ" b="1" dirty="0" smtClean="0"/>
              <a:t>(</a:t>
            </a:r>
            <a:r>
              <a:rPr lang="cs-CZ" sz="3600" b="1" dirty="0" smtClean="0"/>
              <a:t>1378-1419</a:t>
            </a:r>
            <a:r>
              <a:rPr lang="cs-CZ" b="1" dirty="0" smtClean="0"/>
              <a:t>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772816"/>
            <a:ext cx="8153400" cy="44958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dlouho očekávaný syn Karla IV.</a:t>
            </a:r>
          </a:p>
          <a:p>
            <a:r>
              <a:rPr lang="cs-CZ" b="1" dirty="0" smtClean="0"/>
              <a:t>český král a král SŘŘ</a:t>
            </a:r>
          </a:p>
          <a:p>
            <a:r>
              <a:rPr lang="cs-CZ" dirty="0" smtClean="0"/>
              <a:t>velké očekávání a nároky na jeho vládu </a:t>
            </a:r>
          </a:p>
          <a:p>
            <a:r>
              <a:rPr lang="cs-CZ" dirty="0" smtClean="0"/>
              <a:t>nebyl stejně úspěšný, výbušné povahy</a:t>
            </a:r>
          </a:p>
          <a:p>
            <a:r>
              <a:rPr lang="cs-CZ" dirty="0" smtClean="0"/>
              <a:t>měl rád lov a kulturu</a:t>
            </a:r>
          </a:p>
          <a:p>
            <a:r>
              <a:rPr lang="cs-CZ" b="1" dirty="0" smtClean="0"/>
              <a:t>pokles hospodářství, vzrůst sociálního napětí, zločinnosti, pokles českého groše, morová epidemie, úbytek obyvatelstva</a:t>
            </a:r>
          </a:p>
          <a:p>
            <a:r>
              <a:rPr lang="cs-CZ" b="1" dirty="0" smtClean="0"/>
              <a:t>odboj šlechty proti králi</a:t>
            </a:r>
            <a:r>
              <a:rPr lang="cs-CZ" dirty="0" smtClean="0"/>
              <a:t> </a:t>
            </a:r>
          </a:p>
          <a:p>
            <a:r>
              <a:rPr lang="cs-CZ" dirty="0" smtClean="0"/>
              <a:t>útoky šlechty – zajat a vězněn na hradě Žebrák (pomoc bratra Jana Zhořeleckého)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 descr="Soubor:Vaclav I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88640"/>
            <a:ext cx="2592288" cy="345638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372200" y="3501008"/>
            <a:ext cx="277180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http://upload.wikimedia.org/wikipedia/commons/thumb/8/8a/Vaclav_IV.jpg/450px-Vaclav_IV.jpg</a:t>
            </a:r>
            <a:endParaRPr lang="cs-CZ" sz="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707088" cy="1143000"/>
          </a:xfrm>
        </p:spPr>
        <p:txBody>
          <a:bodyPr/>
          <a:lstStyle/>
          <a:p>
            <a:r>
              <a:rPr lang="cs-CZ" b="1" dirty="0" smtClean="0"/>
              <a:t>Václav IV.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2060848"/>
            <a:ext cx="8064896" cy="4525963"/>
          </a:xfrm>
        </p:spPr>
        <p:txBody>
          <a:bodyPr>
            <a:normAutofit/>
          </a:bodyPr>
          <a:lstStyle/>
          <a:p>
            <a:r>
              <a:rPr lang="cs-CZ" b="1" dirty="0" smtClean="0"/>
              <a:t>konflikty s církví – s arcibiskupem Janem z </a:t>
            </a:r>
            <a:r>
              <a:rPr lang="cs-CZ" b="1" dirty="0" err="1" smtClean="0"/>
              <a:t>Jenštejna</a:t>
            </a:r>
            <a:r>
              <a:rPr lang="cs-CZ" dirty="0" smtClean="0"/>
              <a:t> </a:t>
            </a:r>
          </a:p>
          <a:p>
            <a:r>
              <a:rPr lang="cs-CZ" dirty="0" smtClean="0"/>
              <a:t>vyvrcholilo zatčením jednoho z kněží - </a:t>
            </a:r>
            <a:r>
              <a:rPr lang="cs-CZ" b="1" dirty="0" smtClean="0"/>
              <a:t>Jana z </a:t>
            </a:r>
            <a:r>
              <a:rPr lang="cs-CZ" b="1" dirty="0" err="1" smtClean="0"/>
              <a:t>Pomuku</a:t>
            </a:r>
            <a:r>
              <a:rPr lang="cs-CZ" b="1" dirty="0" smtClean="0"/>
              <a:t> </a:t>
            </a:r>
            <a:r>
              <a:rPr lang="cs-CZ" dirty="0" smtClean="0"/>
              <a:t>– mučen a zemřel – svržen do Vltavy (v baroku oslavován jako světec Jan Nepomucký, legenda o zpovědi královny Žofie)</a:t>
            </a:r>
          </a:p>
          <a:p>
            <a:r>
              <a:rPr lang="cs-CZ" dirty="0" smtClean="0"/>
              <a:t>nakonec donucen přijmout požadavky šlechty</a:t>
            </a:r>
          </a:p>
          <a:p>
            <a:r>
              <a:rPr lang="cs-CZ" b="1" dirty="0" smtClean="0"/>
              <a:t>sesazen z římského trůnu </a:t>
            </a:r>
            <a:r>
              <a:rPr lang="cs-CZ" dirty="0" smtClean="0"/>
              <a:t>(1400) </a:t>
            </a:r>
          </a:p>
          <a:p>
            <a:r>
              <a:rPr lang="cs-CZ" dirty="0" smtClean="0"/>
              <a:t>1411 korunován Zikmund králem SŘŘ</a:t>
            </a:r>
          </a:p>
        </p:txBody>
      </p:sp>
      <p:pic>
        <p:nvPicPr>
          <p:cNvPr id="4098" name="Picture 2" descr="http://upload.wikimedia.org/wikipedia/commons/3/3a/VaclavI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3757" y="4077072"/>
            <a:ext cx="1260242" cy="2542028"/>
          </a:xfrm>
          <a:prstGeom prst="rect">
            <a:avLst/>
          </a:prstGeom>
          <a:noFill/>
        </p:spPr>
      </p:pic>
      <p:pic>
        <p:nvPicPr>
          <p:cNvPr id="4100" name="Picture 4" descr="Soubor:Head of statue of John of Nepomuk in T&amp;rcaron;ebí&amp;ccaron;, Czech Republi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69446" y="0"/>
            <a:ext cx="3174554" cy="2115047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6012160" y="1916832"/>
            <a:ext cx="3131840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hlinkClick r:id="rId4"/>
              </a:rPr>
              <a:t>http://upload.wikimedia.org/wikipedia/commons/thumb/6/67/Head_of_statue_of_John_of_Nepomuk_in_T%C5%99eb%C3%AD%C4%8D%2C_Czech_Republic.jpg/800px-Head_of_statue_of_John_of_Nepomuk_in_T%C5%99eb%C3%AD%C4%8D%2C_Czech_Republic.jpg</a:t>
            </a:r>
            <a:r>
              <a:rPr lang="cs-CZ" sz="300" dirty="0" smtClean="0"/>
              <a:t>, CC BY-</a:t>
            </a:r>
            <a:r>
              <a:rPr lang="cs-CZ" sz="300" dirty="0" err="1" smtClean="0"/>
              <a:t>Sa</a:t>
            </a:r>
            <a:r>
              <a:rPr lang="cs-CZ" sz="300" dirty="0" smtClean="0"/>
              <a:t>, autor: </a:t>
            </a:r>
            <a:r>
              <a:rPr lang="cs-CZ" sz="300" dirty="0" err="1" smtClean="0"/>
              <a:t>Frettie</a:t>
            </a:r>
            <a:endParaRPr lang="cs-CZ" sz="300" dirty="0"/>
          </a:p>
        </p:txBody>
      </p:sp>
      <p:sp>
        <p:nvSpPr>
          <p:cNvPr id="8" name="Obdélník 7"/>
          <p:cNvSpPr/>
          <p:nvPr/>
        </p:nvSpPr>
        <p:spPr>
          <a:xfrm>
            <a:off x="7866112" y="6381328"/>
            <a:ext cx="127788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http://upload.wikimedia.org/wikipedia/commons/3/3a/VaclavIV.jpg</a:t>
            </a:r>
            <a:endParaRPr lang="cs-CZ" sz="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/>
          </a:bodyPr>
          <a:lstStyle/>
          <a:p>
            <a:r>
              <a:rPr lang="cs-CZ" sz="1000" dirty="0" smtClean="0">
                <a:hlinkClick r:id="rId2"/>
              </a:rPr>
              <a:t>http://upload.wikimedia.org/wikipedia/commons/thumb/2/24/Arms_of_the_Counts_of_Luxembourg.svg/300px-Arms_of_the_Counts_of_Luxembourg.svg.png</a:t>
            </a:r>
            <a:r>
              <a:rPr lang="cs-CZ" sz="1000" dirty="0" smtClean="0"/>
              <a:t>, CC BY-</a:t>
            </a:r>
            <a:r>
              <a:rPr lang="cs-CZ" sz="1000" dirty="0" err="1" smtClean="0"/>
              <a:t>Sa</a:t>
            </a:r>
            <a:r>
              <a:rPr lang="cs-CZ" sz="1000" dirty="0" smtClean="0"/>
              <a:t>, autor:</a:t>
            </a:r>
            <a:r>
              <a:rPr lang="cs-CZ" sz="1000" dirty="0" err="1" smtClean="0">
                <a:hlinkClick r:id="rId3" tooltip="User:Adelbrecht"/>
              </a:rPr>
              <a:t>Adelbrecht</a:t>
            </a:r>
            <a:endParaRPr lang="cs-CZ" sz="1000" dirty="0" smtClean="0"/>
          </a:p>
          <a:p>
            <a:r>
              <a:rPr lang="cs-CZ" sz="1000" dirty="0" smtClean="0">
                <a:hlinkClick r:id="rId4"/>
              </a:rPr>
              <a:t>http://upload.wikimedia.org/wikipedia/commons/thumb/d/da/JenikLucvGelnhausenu.jpg/400px-JenikLucvGelnhausenu.jpg</a:t>
            </a:r>
            <a:endParaRPr lang="cs-CZ" sz="1000" dirty="0" smtClean="0"/>
          </a:p>
          <a:p>
            <a:r>
              <a:rPr lang="cs-CZ" sz="1000" dirty="0" smtClean="0">
                <a:hlinkClick r:id="rId5"/>
              </a:rPr>
              <a:t>http://upload.wikimedia.org/wikipedia/commons/thumb/7/7f/Zajeti-ceskych-panu.jpg/800px-Zajeti-ceskych-panu.jpg</a:t>
            </a:r>
            <a:endParaRPr lang="cs-CZ" sz="1000" dirty="0" smtClean="0"/>
          </a:p>
          <a:p>
            <a:r>
              <a:rPr lang="cs-CZ" sz="1000" dirty="0" smtClean="0">
                <a:hlinkClick r:id="rId6"/>
              </a:rPr>
              <a:t>http://upload.wikimedia.org/wikipedia/commons/2/27/Mapa_-_%C4%8Cechy%2C_Morava%2C_Slezsko%2C_Lu%C5%BEice_-1747.jpg</a:t>
            </a:r>
            <a:endParaRPr lang="cs-CZ" sz="1000" dirty="0" smtClean="0"/>
          </a:p>
          <a:p>
            <a:r>
              <a:rPr lang="cs-CZ" sz="1000" dirty="0" smtClean="0">
                <a:hlinkClick r:id="rId7"/>
              </a:rPr>
              <a:t>http://upload.wikimedia.org/wikipedia/commons/2/24/Battle_of_crecy_froissart.jpg</a:t>
            </a:r>
            <a:endParaRPr lang="cs-CZ" sz="1000" dirty="0" smtClean="0"/>
          </a:p>
          <a:p>
            <a:r>
              <a:rPr lang="cs-CZ" sz="1000" dirty="0" smtClean="0">
                <a:hlinkClick r:id="rId8"/>
              </a:rPr>
              <a:t>http://upload.wikimedia.org/wikipedia/commons/d/d0/Krescak1346.jpg</a:t>
            </a:r>
            <a:r>
              <a:rPr lang="cs-CZ" sz="1000" dirty="0" smtClean="0"/>
              <a:t>, CC BY-SA, autor: </a:t>
            </a:r>
            <a:r>
              <a:rPr lang="cs-CZ" sz="1000" dirty="0" err="1" smtClean="0">
                <a:hlinkClick r:id="rId9" tooltip="User:Acoma"/>
              </a:rPr>
              <a:t>Acoma</a:t>
            </a:r>
            <a:endParaRPr lang="cs-CZ" sz="1000" dirty="0" smtClean="0"/>
          </a:p>
          <a:p>
            <a:r>
              <a:rPr lang="cs-CZ" sz="1000" dirty="0" smtClean="0">
                <a:hlinkClick r:id="rId10"/>
              </a:rPr>
              <a:t>http://upload.wikimedia.org/wikipedia/commons/thumb/7/7b/Pictures_of_English_History_Plate_XXX_-_The_Black_Prince_at_Crecy.jpg/547px-Pictures_of_English_History_Plate_XXX_-_The_Black_Prince_at_Crecy.jpg</a:t>
            </a:r>
            <a:endParaRPr lang="cs-CZ" sz="1000" dirty="0" smtClean="0"/>
          </a:p>
          <a:p>
            <a:r>
              <a:rPr lang="cs-CZ" sz="1000" dirty="0" smtClean="0">
                <a:hlinkClick r:id="rId11"/>
              </a:rPr>
              <a:t>http://upload.wikimedia.org/wikipedia/commons/thumb/a/ad/ElaPremyslovna_vit.jpg/398px-ElaPremyslovna_vit.jpg</a:t>
            </a:r>
            <a:r>
              <a:rPr lang="cs-CZ" sz="1000" dirty="0" smtClean="0"/>
              <a:t>, CC BY-SA, autor: </a:t>
            </a:r>
            <a:r>
              <a:rPr lang="cs-CZ" sz="1000" dirty="0" err="1" smtClean="0"/>
              <a:t>ascoma</a:t>
            </a:r>
            <a:endParaRPr lang="cs-CZ" sz="1000" dirty="0" smtClean="0"/>
          </a:p>
          <a:p>
            <a:r>
              <a:rPr lang="cs-CZ" sz="1000" dirty="0" smtClean="0">
                <a:hlinkClick r:id="rId12"/>
              </a:rPr>
              <a:t>http://upload.wikimedia.org/wikipedia/commons/b/bd/Karolus_Moravius.jpg</a:t>
            </a:r>
            <a:endParaRPr lang="cs-CZ" sz="1000" dirty="0" smtClean="0"/>
          </a:p>
          <a:p>
            <a:r>
              <a:rPr lang="cs-CZ" sz="1000" dirty="0" smtClean="0">
                <a:hlinkClick r:id="rId13"/>
              </a:rPr>
              <a:t>http://upload.wikimedia.org/wikipedia/commons/thumb/1/16/Charles_IV-John_Ocko_votive_picture-fragment.jpg/410px-Charles_IV-John_Ocko_votive_picture-fragment.jpg</a:t>
            </a:r>
            <a:endParaRPr lang="cs-CZ" sz="1000" dirty="0" smtClean="0"/>
          </a:p>
          <a:p>
            <a:r>
              <a:rPr lang="cs-CZ" sz="1000" dirty="0" smtClean="0">
                <a:hlinkClick r:id="rId14"/>
              </a:rPr>
              <a:t>http://upload.wikimedia.org/wikipedia/commons/a/ab/Karl_Fourth_Bohemia_Anna_Schweidnitz.jpeg</a:t>
            </a:r>
            <a:endParaRPr lang="cs-CZ" sz="1000" dirty="0" smtClean="0"/>
          </a:p>
          <a:p>
            <a:r>
              <a:rPr lang="cs-CZ" sz="1000" dirty="0" smtClean="0">
                <a:hlinkClick r:id="rId15"/>
              </a:rPr>
              <a:t>http://upload.wikimedia.org/wikipedia/commons/thumb/8/8a/Vaclav_IV.jpg/450px-Vaclav_IV.jpg</a:t>
            </a:r>
            <a:endParaRPr lang="cs-CZ" sz="1000" dirty="0" smtClean="0"/>
          </a:p>
          <a:p>
            <a:r>
              <a:rPr lang="cs-CZ" sz="1000" dirty="0" smtClean="0">
                <a:hlinkClick r:id="rId16"/>
              </a:rPr>
              <a:t>http://upload.wikimedia.org/wikipedia/commons/thumb/6/67/Head_of_statue_of_John_of_Nepomuk_in_T%C5%99eb%C3%AD%C4%8D%2C_Czech_Republic.jpg/800px-Head_of_statue_of_John_of_Nepomuk_in_T%C5%99eb%C3%AD%C4%8D%2C_Czech_Republic.jpg</a:t>
            </a:r>
            <a:r>
              <a:rPr lang="cs-CZ" sz="1000" dirty="0" smtClean="0"/>
              <a:t>, CC BY-</a:t>
            </a:r>
            <a:r>
              <a:rPr lang="cs-CZ" sz="1000" dirty="0" err="1" smtClean="0"/>
              <a:t>Sa</a:t>
            </a:r>
            <a:r>
              <a:rPr lang="cs-CZ" sz="1000" dirty="0" smtClean="0"/>
              <a:t>, autor: </a:t>
            </a:r>
            <a:r>
              <a:rPr lang="cs-CZ" sz="1000" dirty="0" err="1" smtClean="0"/>
              <a:t>Frettie</a:t>
            </a:r>
            <a:endParaRPr lang="cs-CZ" sz="1000" dirty="0" smtClean="0"/>
          </a:p>
          <a:p>
            <a:r>
              <a:rPr lang="cs-CZ" sz="1000" dirty="0" smtClean="0">
                <a:hlinkClick r:id="rId17"/>
              </a:rPr>
              <a:t>http://upload.wikimedia.org/wikipedia/commons/3/3a/VaclavIV.jpg</a:t>
            </a:r>
            <a:endParaRPr lang="cs-CZ" sz="1000" dirty="0" smtClean="0"/>
          </a:p>
          <a:p>
            <a:r>
              <a:rPr lang="cs-CZ" sz="1000" dirty="0" smtClean="0">
                <a:hlinkClick r:id="rId18"/>
              </a:rPr>
              <a:t>http://upload.wikimedia.org/wikipedia/commons/thumb/e/e5/Holy_Roman_Empire_crown_dsc02909.jpg/524px-Holy_Roman_Empire_crown_dsc02909.jpg</a:t>
            </a:r>
            <a:r>
              <a:rPr lang="cs-CZ" sz="1000" dirty="0" smtClean="0"/>
              <a:t>, CC BY-SA, autor: </a:t>
            </a:r>
            <a:r>
              <a:rPr lang="cs-CZ" sz="1000" dirty="0" err="1" smtClean="0"/>
              <a:t>David.Monniaux</a:t>
            </a:r>
            <a:endParaRPr lang="cs-CZ" sz="1000" dirty="0" smtClean="0"/>
          </a:p>
          <a:p>
            <a:r>
              <a:rPr lang="cs-CZ" sz="1000" dirty="0" smtClean="0">
                <a:hlinkClick r:id="rId19"/>
              </a:rPr>
              <a:t>http://upload.wikimedia.org/wikipedia/commons/thumb/3/31/Burgkarlstein02.jpg/619px-Burgkarlstein02.jpg</a:t>
            </a:r>
            <a:r>
              <a:rPr lang="cs-CZ" sz="1000" dirty="0" smtClean="0"/>
              <a:t>, CC BY-SA, autor: Olaf1541</a:t>
            </a:r>
          </a:p>
          <a:p>
            <a:r>
              <a:rPr lang="cs-CZ" sz="1000" dirty="0" smtClean="0"/>
              <a:t>http://upload.wikimedia.org/wikipedia/commons/thumb/e/e9/St_Vitus.jpg/800px-St_Vitus.jpg</a:t>
            </a:r>
          </a:p>
          <a:p>
            <a:r>
              <a:rPr lang="cs-CZ" sz="1000" dirty="0" smtClean="0">
                <a:hlinkClick r:id="rId20"/>
              </a:rPr>
              <a:t>http://upload.wikimedia.org/wikipedia/commons/thumb/6/6e/Karl%C5%AFv_most-2.jpg/800px-Karl%C5%AFv_most-2.jpg</a:t>
            </a:r>
            <a:r>
              <a:rPr lang="cs-CZ" sz="1000" dirty="0" smtClean="0"/>
              <a:t>, CC BY-SA, autor: </a:t>
            </a:r>
            <a:r>
              <a:rPr lang="cs-CZ" sz="1000" dirty="0" err="1" smtClean="0"/>
              <a:t>Chosovi</a:t>
            </a:r>
            <a:r>
              <a:rPr lang="cs-CZ" sz="1000" dirty="0" smtClean="0"/>
              <a:t>, </a:t>
            </a:r>
            <a:r>
              <a:rPr lang="cs-CZ" sz="1000" dirty="0" err="1" smtClean="0"/>
              <a:t>Diligent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version>
  <revision id="1.0.37047.0"/>
</version>
</file>

<file path=customXml/itemProps1.xml><?xml version="1.0" encoding="utf-8"?>
<ds:datastoreItem xmlns:ds="http://schemas.openxmlformats.org/officeDocument/2006/customXml" ds:itemID="{8E3BB8CB-BB6C-4CA1-8651-F0C10C51B9E9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131</TotalTime>
  <Words>1035</Words>
  <Application>Microsoft Office PowerPoint</Application>
  <PresentationFormat>Předvádění na obrazovce (4:3)</PresentationFormat>
  <Paragraphs>177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Medián</vt:lpstr>
      <vt:lpstr>Snímek 1</vt:lpstr>
      <vt:lpstr>Snímek 2</vt:lpstr>
      <vt:lpstr>VZESTUP LUCEMBURKŮ</vt:lpstr>
      <vt:lpstr>JAN LUCEMBURSKÝ  (1310-1346)</vt:lpstr>
      <vt:lpstr>JINDŘICH Z LIPÉ</vt:lpstr>
      <vt:lpstr>Zahraniční politika krále Jana</vt:lpstr>
      <vt:lpstr>Snímek 7</vt:lpstr>
      <vt:lpstr>Dětství a mládí Karla IV. (1346-1378)</vt:lpstr>
      <vt:lpstr>Návrat do vlasti</vt:lpstr>
      <vt:lpstr>Spoluvláda s otcem</vt:lpstr>
      <vt:lpstr>Země koruny české</vt:lpstr>
      <vt:lpstr>Země Koruny české za Lucemburků</vt:lpstr>
      <vt:lpstr>Domácí politika</vt:lpstr>
      <vt:lpstr>Děti a manželky</vt:lpstr>
      <vt:lpstr>Snímek 15</vt:lpstr>
      <vt:lpstr>Zakladatelská činnost a kultura</vt:lpstr>
      <vt:lpstr>Snímek 17</vt:lpstr>
      <vt:lpstr>Václav IV.  (1378-1419)</vt:lpstr>
      <vt:lpstr>Václav IV.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hasli</dc:creator>
  <cp:lastModifiedBy>Soňa</cp:lastModifiedBy>
  <cp:revision>30</cp:revision>
  <dcterms:created xsi:type="dcterms:W3CDTF">2012-12-17T16:49:40Z</dcterms:created>
  <dcterms:modified xsi:type="dcterms:W3CDTF">2013-04-25T05:33:25Z</dcterms:modified>
</cp:coreProperties>
</file>