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75" r:id="rId2"/>
    <p:sldId id="276" r:id="rId3"/>
    <p:sldId id="256" r:id="rId4"/>
    <p:sldId id="278" r:id="rId5"/>
    <p:sldId id="257" r:id="rId6"/>
    <p:sldId id="258" r:id="rId7"/>
    <p:sldId id="259" r:id="rId8"/>
    <p:sldId id="260" r:id="rId9"/>
    <p:sldId id="261" r:id="rId10"/>
    <p:sldId id="279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81" r:id="rId19"/>
    <p:sldId id="270" r:id="rId20"/>
    <p:sldId id="271" r:id="rId21"/>
    <p:sldId id="272" r:id="rId22"/>
    <p:sldId id="273" r:id="rId23"/>
    <p:sldId id="274" r:id="rId24"/>
    <p:sldId id="277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62" autoAdjust="0"/>
    <p:restoredTop sz="94614" autoAdjust="0"/>
  </p:normalViewPr>
  <p:slideViewPr>
    <p:cSldViewPr>
      <p:cViewPr>
        <p:scale>
          <a:sx n="66" d="100"/>
          <a:sy n="66" d="100"/>
        </p:scale>
        <p:origin x="-170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92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C1AF52-6BDD-4221-B154-DAA35BC90026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50421E-44DE-446D-95B7-6DD5FCF55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0421E-44DE-446D-95B7-6DD5FCF552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Kopule (chrám sv. Petra</a:t>
            </a:r>
            <a:r>
              <a:rPr lang="cs-CZ" baseline="0" dirty="0" smtClean="0"/>
              <a:t> v Římě), měšťanské domy (Telč), zámek (Červená Lhota), štukování, kazetový strop, sgrafito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0421E-44DE-446D-95B7-6DD5FCF552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50421E-44DE-446D-95B7-6DD5FCF552B0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89646-07D0-46EE-B4E4-A82992E784A0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D3E73-7739-4018-9012-20B8236177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thumb/6/63/Michelangelos_David.jpg/450px-Michelangelos_David.jpg" TargetMode="External"/><Relationship Id="rId11" Type="http://schemas.openxmlformats.org/officeDocument/2006/relationships/hyperlink" Target="http://www.hans-weingartz.de/" TargetMode="External"/><Relationship Id="rId5" Type="http://schemas.openxmlformats.org/officeDocument/2006/relationships/image" Target="../media/image6.jpeg"/><Relationship Id="rId10" Type="http://schemas.openxmlformats.org/officeDocument/2006/relationships/hyperlink" Target="http://upload.wikimedia.org/wikipedia/commons/thumb/4/40/Telc109.jpg/799px-Telc109.jpg" TargetMode="External"/><Relationship Id="rId4" Type="http://schemas.openxmlformats.org/officeDocument/2006/relationships/image" Target="../media/image5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f/PlafondCharles_Quint.JPG/800px-PlafondCharles_Quint.JPG" TargetMode="External"/><Relationship Id="rId3" Type="http://schemas.openxmlformats.org/officeDocument/2006/relationships/image" Target="../media/image25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4/40/Telc109.jpg/799px-Telc109.jpg" TargetMode="External"/><Relationship Id="rId11" Type="http://schemas.openxmlformats.org/officeDocument/2006/relationships/hyperlink" Target="http://upload.wikimedia.org/wikipedia/commons/thumb/0/01/Cervena_Lhota,_Czech_Republic.jpg/800px-Cervena_Lhota,_Czech_Republic.jpg" TargetMode="External"/><Relationship Id="rId5" Type="http://schemas.openxmlformats.org/officeDocument/2006/relationships/image" Target="../media/image8.jpeg"/><Relationship Id="rId10" Type="http://schemas.openxmlformats.org/officeDocument/2006/relationships/image" Target="../media/image29.jpeg"/><Relationship Id="rId4" Type="http://schemas.openxmlformats.org/officeDocument/2006/relationships/image" Target="../media/image26.jpeg"/><Relationship Id="rId9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7" Type="http://schemas.openxmlformats.org/officeDocument/2006/relationships/hyperlink" Target="http://upload.wikimedia.org/wikipedia/commons/thumb/6/6a/Schwarzenbersk%C3%BD_pal%C3%A1c_1.JPG/200px-Schwarzenbersk%C3%BD_pal%C3%A1c_1.JPG,CC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hyperlink" Target="http://upload.wikimedia.org/wikipedia/commons/thumb/4/40/LetohradekHvezda2.jpg/800px-LetohradekHvezda2.jpg" TargetMode="External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thumb/f/f0/Donatello_-_David_-_Floren%C3%A7a.jpg/372px-Donatello_-_David_-_Floren%C3%A7a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f/Michelangelo's_Pieta_5450_cropncleaned_edit.jpg/572px-Michelangelo's_Pieta_5450_cropncleaned_edit.jpg" TargetMode="Externa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6/63/Michelangelos_David.jpg/450px-Michelangelos_David.jpg" TargetMode="Externa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d/db/Lightmatter_Sistine_Chapel_ceiling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ans-weingartz.de/" TargetMode="External"/><Relationship Id="rId13" Type="http://schemas.openxmlformats.org/officeDocument/2006/relationships/hyperlink" Target="http://upload.wikimedia.org/wikipedia/commons/thumb/a/a6/Tychonian_system.svg/576px-Tychonian_system.svg.png" TargetMode="External"/><Relationship Id="rId18" Type="http://schemas.openxmlformats.org/officeDocument/2006/relationships/hyperlink" Target="http://upload.wikimedia.org/wikipedia/commons/9/90/Breznice_PB_CZ_chateau_sgraffito_detail_605.jpg" TargetMode="External"/><Relationship Id="rId3" Type="http://schemas.openxmlformats.org/officeDocument/2006/relationships/hyperlink" Target="http://upload.wikimedia.org/wikipedia/commons/a/af/Darnley_stage_3.jpg" TargetMode="External"/><Relationship Id="rId7" Type="http://schemas.openxmlformats.org/officeDocument/2006/relationships/hyperlink" Target="http://upload.wikimedia.org/wikipedia/commons/thumb/4/40/Telc109.jpg/799px-Telc109.jpg" TargetMode="External"/><Relationship Id="rId12" Type="http://schemas.openxmlformats.org/officeDocument/2006/relationships/hyperlink" Target="http://upload.wikimedia.org/wikipedia/commons/2/2b/Tycho_Brahe.JPG" TargetMode="External"/><Relationship Id="rId17" Type="http://schemas.openxmlformats.org/officeDocument/2006/relationships/hyperlink" Target="http://upload.wikimedia.org/wikipedia/commons/c/ce/Johan_amos_comenius_1592-1671.jpg" TargetMode="External"/><Relationship Id="rId2" Type="http://schemas.openxmlformats.org/officeDocument/2006/relationships/hyperlink" Target="http://upload.wikimedia.org/wikipedia/commons/e/ec/Mona_Lisa,_by_Leonardo_da_Vinci,_from_C2RMF_retouched.jpg" TargetMode="External"/><Relationship Id="rId16" Type="http://schemas.openxmlformats.org/officeDocument/2006/relationships/hyperlink" Target="http://upload.wikimedia.org/wikipedia/commons/2/27/Santi_di_Tito_-_Niccolo_Machiavelli's_portrait_headcro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11" Type="http://schemas.openxmlformats.org/officeDocument/2006/relationships/hyperlink" Target="http://upload.wikimedia.org/wikipedia/commons/thumb/d/d4/Johannes_Kepler_1610.jpg/436px-Johannes_Kepler_1610.jpg" TargetMode="External"/><Relationship Id="rId5" Type="http://schemas.openxmlformats.org/officeDocument/2006/relationships/hyperlink" Target="http://upload.wikimedia.org/wikipedia/commons/thumb/6/63/Michelangelos_David.jpg/450px-Michelangelos_David.jpg" TargetMode="External"/><Relationship Id="rId15" Type="http://schemas.openxmlformats.org/officeDocument/2006/relationships/hyperlink" Target="http://upload.wikimedia.org/wikipedia/commons/8/88/Galileo_facing_the_Roman_Inquisition.jpg" TargetMode="External"/><Relationship Id="rId10" Type="http://schemas.openxmlformats.org/officeDocument/2006/relationships/hyperlink" Target="http://upload.wikimedia.org/wikipedia/commons/5/57/Heliocentric.jpg" TargetMode="External"/><Relationship Id="rId19" Type="http://schemas.openxmlformats.org/officeDocument/2006/relationships/hyperlink" Target="http://upload.wikimedia.org/wikipedia/commons/thumb/0/01/Cervena_Lhota,_Czech_Republic.jpg/800px-Cervena_Lhota,_Czech_Republic.jpg" TargetMode="External"/><Relationship Id="rId4" Type="http://schemas.openxmlformats.org/officeDocument/2006/relationships/hyperlink" Target="http://upload.wikimedia.org/wikipedia/commons/thumb/6/68/Raffael_058.jpg/800px-Raffael_058.jpg" TargetMode="External"/><Relationship Id="rId9" Type="http://schemas.openxmlformats.org/officeDocument/2006/relationships/hyperlink" Target="http://upload.wikimedia.org/wikipedia/commons/a/a0/Buchdrucker-1568.png" TargetMode="External"/><Relationship Id="rId14" Type="http://schemas.openxmlformats.org/officeDocument/2006/relationships/hyperlink" Target="http://upload.wikimedia.org/wikipedia/commons/thumb/6/6e/Galileo_by_Passignano.jpg/482px-Galileo_by_Passignano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7/Lady_with_an_Ermine.jpg/439px-Lady_with_an_Ermine.jpg" TargetMode="External"/><Relationship Id="rId13" Type="http://schemas.openxmlformats.org/officeDocument/2006/relationships/hyperlink" Target="http://upload.wikimedia.org/wikipedia/commons/thumb/2/24/Rome_Sistine_Chapel_01.jpg/456px-Rome_Sistine_Chapel_01.jpg" TargetMode="External"/><Relationship Id="rId18" Type="http://schemas.openxmlformats.org/officeDocument/2006/relationships/hyperlink" Target="http://upload.wikimedia.org/wikipedia/commons/thumb/d/d2/Arcimboldovertemnus.jpeg/488px-Arcimboldovertemnus.jpeg" TargetMode="External"/><Relationship Id="rId3" Type="http://schemas.openxmlformats.org/officeDocument/2006/relationships/hyperlink" Target="http://upload.wikimedia.org/wikipedia/commons/thumb/6/6a/Schwarzenbersk%C3%BD_pal%C3%A1c_1.JPG/200px-Schwarzenbersk%C3%BD_pal%C3%A1c_1.JPG,CC" TargetMode="External"/><Relationship Id="rId7" Type="http://schemas.openxmlformats.org/officeDocument/2006/relationships/hyperlink" Target="http://upload.wikimedia.org/wikipedia/commons/thumb/2/22/Da_Vinci_Vitruve_Luc_Viatour.jpg/441px-Da_Vinci_Vitruve_Luc_Viatour.jpg" TargetMode="External"/><Relationship Id="rId12" Type="http://schemas.openxmlformats.org/officeDocument/2006/relationships/hyperlink" Target="http://upload.wikimedia.org/wikipedia/commons/thumb/6/63/Michelangelos_David.jpg/450px-Michelangelos_David.jpg" TargetMode="External"/><Relationship Id="rId17" Type="http://schemas.openxmlformats.org/officeDocument/2006/relationships/hyperlink" Target="http://upload.wikimedia.org/wikipedia/commons/thumb/f/f0/Hans_Holbein_d._J._065.jpg/476px-Hans_Holbein_d._J._065.jpg" TargetMode="External"/><Relationship Id="rId2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16" Type="http://schemas.openxmlformats.org/officeDocument/2006/relationships/hyperlink" Target="http://upload.wikimedia.org/wikipedia/commons/thumb/8/8a/Hans_Holbein_d._J._074.jpg/490px-Hans_Holbein_d._J._07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8/Leonardo_da_Vinci_(1452-1519)_-_The_Last_Supper_(1495-1498).jpg/800px-Leonardo_da_Vinci_(1452-1519)_-_The_Last_Supper_(1495-1498).jpg" TargetMode="External"/><Relationship Id="rId11" Type="http://schemas.openxmlformats.org/officeDocument/2006/relationships/hyperlink" Target="http://upload.wikimedia.org/wikipedia/commons/thumb/1/1f/Michelangelo's_Pieta_5450_cropncleaned_edit.jpg/572px-Michelangelo's_Pieta_5450_cropncleaned_edit.jpg" TargetMode="External"/><Relationship Id="rId5" Type="http://schemas.openxmlformats.org/officeDocument/2006/relationships/hyperlink" Target="http://upload.wikimedia.org/wikipedia/commons/thumb/f/f0/Donatello_-_David_-_Floren%C3%A7a.jpg/372px-Donatello_-_David_-_Floren%C3%A7a.jpg" TargetMode="External"/><Relationship Id="rId15" Type="http://schemas.openxmlformats.org/officeDocument/2006/relationships/hyperlink" Target="http://upload.wikimedia.org/wikipedia/commons/thumb/7/70/Albrecht_D%C3%BCrer_099.jpg/714px-Albrecht_D%C3%BCrer_099.jpg" TargetMode="External"/><Relationship Id="rId10" Type="http://schemas.openxmlformats.org/officeDocument/2006/relationships/hyperlink" Target="http://upload.wikimedia.org/wikipedia/commons/thumb/9/94/Sanzio_01.jpg/773px-Sanzio_01.jpg" TargetMode="External"/><Relationship Id="rId19" Type="http://schemas.openxmlformats.org/officeDocument/2006/relationships/hyperlink" Target="http://upload.wikimedia.org/wikipedia/commons/2/2a/Hw-shakespeare.png" TargetMode="External"/><Relationship Id="rId4" Type="http://schemas.openxmlformats.org/officeDocument/2006/relationships/hyperlink" Target="http://upload.wikimedia.org/wikipedia/commons/thumb/a/af/St_George_Donatello_Orsanmichele_n1.jpg/239px-St_George_Donatello_Orsanmichele_n1.jpg" TargetMode="External"/><Relationship Id="rId9" Type="http://schemas.openxmlformats.org/officeDocument/2006/relationships/hyperlink" Target="http://upload.wikimedia.org/wikipedia/commons/thumb/6/6a/Mona_Lisa.jpg/396px-Mona_Lisa.jpg" TargetMode="External"/><Relationship Id="rId14" Type="http://schemas.openxmlformats.org/officeDocument/2006/relationships/hyperlink" Target="http://upload.wikimedia.org/wikipedia/commons/d/db/Lightmatter_Sistine_Chapel_ceil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VY_32_INOVACE_249.DEJ.01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Renesance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249.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Renesance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7,18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3.1.2013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renesance, umění, věda, architektura,</a:t>
            </a:r>
            <a:r>
              <a:rPr lang="cs-CZ" baseline="0" dirty="0" smtClean="0"/>
              <a:t> literatura</a:t>
            </a:r>
            <a:endParaRPr lang="cs-CZ" dirty="0" smtClean="0"/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hlavně na umění</a:t>
            </a:r>
            <a:r>
              <a:rPr lang="cs-CZ" baseline="0" dirty="0" smtClean="0"/>
              <a:t> renesance, které představují jednotlivé významné osobnosti této doby. </a:t>
            </a:r>
            <a:r>
              <a:rPr lang="cs-CZ" dirty="0" smtClean="0"/>
              <a:t>Žák by měl být schopen poznat některá světová díla, pohovořit</a:t>
            </a:r>
            <a:r>
              <a:rPr lang="cs-CZ" baseline="0" dirty="0" smtClean="0"/>
              <a:t> o jejich autorech, poznat znaky renesance a vysvětlit používané pojmy.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933056"/>
            <a:ext cx="2190885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/>
          <a:lstStyle/>
          <a:p>
            <a:r>
              <a:rPr lang="cs-CZ" sz="6600" b="1" dirty="0" smtClean="0">
                <a:latin typeface="Copperplate Gothic Bold" pitchFamily="34" charset="0"/>
              </a:rPr>
              <a:t>RENESANCE</a:t>
            </a:r>
            <a:endParaRPr lang="cs-CZ" b="1" dirty="0">
              <a:latin typeface="Copperplate Gothic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1835696" cy="279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0" y="2420888"/>
            <a:ext cx="17099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http://upload.wikimedia.org/wikipedia/commons/thumb/6/68/Raffael_058.jpg/800px-Raffael_058.jpg</a:t>
            </a:r>
            <a:endParaRPr lang="cs-CZ" sz="500" dirty="0"/>
          </a:p>
        </p:txBody>
      </p:sp>
      <p:pic>
        <p:nvPicPr>
          <p:cNvPr id="24578" name="Picture 2" descr="Soubor:Darnley stage 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0"/>
            <a:ext cx="1919013" cy="280831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339752" y="2564904"/>
            <a:ext cx="19442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http://upload.wikimedia.org/wikipedia/commons/a/af/Darnley_stage_3.jpg</a:t>
            </a:r>
            <a:endParaRPr lang="cs-CZ" sz="500" dirty="0"/>
          </a:p>
        </p:txBody>
      </p:sp>
      <p:pic>
        <p:nvPicPr>
          <p:cNvPr id="24580" name="Picture 4" descr="File:Raffael 05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73190" y="0"/>
            <a:ext cx="4370810" cy="278092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4788024" y="263691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http://upload.wikimedia.org/wikipedia/commons/thumb/6/68/Raffael_058.jpg/800px-Raffael_058.jpg</a:t>
            </a:r>
            <a:endParaRPr lang="cs-CZ" sz="500" dirty="0"/>
          </a:p>
        </p:txBody>
      </p:sp>
      <p:sp>
        <p:nvSpPr>
          <p:cNvPr id="15" name="Obdélník 14"/>
          <p:cNvSpPr/>
          <p:nvPr/>
        </p:nvSpPr>
        <p:spPr>
          <a:xfrm>
            <a:off x="3779912" y="6597352"/>
            <a:ext cx="23042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http://upload.wikimedia.org/wikipedia/commons/thumb/6/63/Michelangelos_David.jpg/450px-Michelangelos_David.jpg</a:t>
            </a:r>
            <a:r>
              <a:rPr lang="cs-CZ" sz="500" dirty="0" smtClean="0"/>
              <a:t>, CC BY-SA, autor: David </a:t>
            </a:r>
            <a:r>
              <a:rPr lang="cs-CZ" sz="500" dirty="0" err="1" smtClean="0"/>
              <a:t>Gaya</a:t>
            </a:r>
            <a:endParaRPr lang="cs-CZ" sz="500" dirty="0"/>
          </a:p>
        </p:txBody>
      </p:sp>
      <p:pic>
        <p:nvPicPr>
          <p:cNvPr id="24582" name="Picture 6" descr="Soubor:Pra&amp;zcaron;ský hrad, Letohrádek královny Anny 0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34710" y="3573016"/>
            <a:ext cx="3009289" cy="201622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6156176" y="5301208"/>
            <a:ext cx="29878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8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r>
              <a:rPr lang="cs-CZ" sz="500" dirty="0" smtClean="0"/>
              <a:t>, CC BY-SA, autor: </a:t>
            </a:r>
            <a:r>
              <a:rPr lang="cs-CZ" sz="500" dirty="0" err="1" smtClean="0"/>
              <a:t>Karen</a:t>
            </a:r>
            <a:r>
              <a:rPr lang="cs-CZ" sz="500" dirty="0" smtClean="0"/>
              <a:t> Blaha</a:t>
            </a:r>
            <a:endParaRPr lang="cs-CZ" sz="500" dirty="0"/>
          </a:p>
        </p:txBody>
      </p:sp>
      <p:pic>
        <p:nvPicPr>
          <p:cNvPr id="24584" name="Picture 8" descr="Soubor:Telc109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" y="3789040"/>
            <a:ext cx="3923574" cy="1872208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0" y="5445224"/>
            <a:ext cx="392392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10"/>
              </a:rPr>
              <a:t>http://upload.wikimedia.org/wikipedia/commons/thumb/4/40/Telc109.jpg/799px-Telc109.jpg</a:t>
            </a:r>
            <a:r>
              <a:rPr lang="cs-CZ" sz="500" dirty="0" smtClean="0"/>
              <a:t>, CC BY-SA, autor: </a:t>
            </a:r>
            <a:r>
              <a:rPr lang="cs-CZ" sz="500" dirty="0" smtClean="0">
                <a:hlinkClick r:id="rId11"/>
              </a:rPr>
              <a:t>Hans </a:t>
            </a:r>
            <a:r>
              <a:rPr lang="cs-CZ" sz="500" dirty="0" err="1" smtClean="0">
                <a:hlinkClick r:id="rId11"/>
              </a:rPr>
              <a:t>Weingartz</a:t>
            </a:r>
            <a:endParaRPr lang="cs-CZ" sz="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ZNAKY RENESANCE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obrat od Boha k člověku</a:t>
            </a:r>
          </a:p>
          <a:p>
            <a:r>
              <a:rPr lang="cs-CZ" dirty="0" smtClean="0"/>
              <a:t>návrat k antice</a:t>
            </a:r>
          </a:p>
          <a:p>
            <a:r>
              <a:rPr lang="cs-CZ" dirty="0" smtClean="0"/>
              <a:t>vzestup vzdělanosti</a:t>
            </a:r>
          </a:p>
          <a:p>
            <a:r>
              <a:rPr lang="cs-CZ" dirty="0" smtClean="0"/>
              <a:t>antropocentrismus</a:t>
            </a:r>
          </a:p>
          <a:p>
            <a:r>
              <a:rPr lang="cs-CZ" dirty="0" smtClean="0"/>
              <a:t>humanismus</a:t>
            </a:r>
          </a:p>
          <a:p>
            <a:r>
              <a:rPr lang="cs-CZ" dirty="0" smtClean="0"/>
              <a:t>počátek v Itálii (14. - 16.století)</a:t>
            </a:r>
          </a:p>
          <a:p>
            <a:r>
              <a:rPr lang="cs-CZ" dirty="0" smtClean="0"/>
              <a:t>zámořské objevy, rozvoj vědy, umění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Knihtisk- 1450 – </a:t>
            </a:r>
            <a:r>
              <a:rPr lang="cs-CZ" b="1" dirty="0" err="1" smtClean="0"/>
              <a:t>Johannes</a:t>
            </a:r>
            <a:r>
              <a:rPr lang="cs-CZ" b="1" dirty="0" smtClean="0"/>
              <a:t> </a:t>
            </a:r>
            <a:r>
              <a:rPr lang="cs-CZ" b="1" dirty="0" err="1" smtClean="0"/>
              <a:t>Gutenberg</a:t>
            </a:r>
            <a:endParaRPr lang="cs-CZ" b="1" dirty="0"/>
          </a:p>
        </p:txBody>
      </p:sp>
      <p:pic>
        <p:nvPicPr>
          <p:cNvPr id="23554" name="Picture 2" descr="Soubor:Buchdrucker-156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143000"/>
            <a:ext cx="4391025" cy="57150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211960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http://upload.wikimedia.org/wikipedia/commons/a/a0/Buchdrucker-1568.png</a:t>
            </a:r>
            <a:endParaRPr lang="cs-CZ" sz="500" dirty="0"/>
          </a:p>
        </p:txBody>
      </p:sp>
      <p:pic>
        <p:nvPicPr>
          <p:cNvPr id="23556" name="Picture 4" descr="http://upload.wikimedia.org/wikipedia/commons/3/33/Gutenber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340768"/>
            <a:ext cx="1872208" cy="240283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79512" y="357301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http://upload.wikimedia.org/wikipedia/commons/3/33/Gutenberg.jpg</a:t>
            </a:r>
            <a:endParaRPr lang="cs-CZ" sz="500" dirty="0"/>
          </a:p>
        </p:txBody>
      </p:sp>
      <p:pic>
        <p:nvPicPr>
          <p:cNvPr id="23560" name="Picture 8" descr="Soubor:Buchdruck-15-jahrhundert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356983"/>
            <a:ext cx="2664296" cy="350101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475656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http://upload.wikimedia.org/wikipedia/commons/a/af/Buchdruck-15-jahrhundert_1.jpg</a:t>
            </a:r>
            <a:endParaRPr lang="cs-CZ" sz="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Mikuláš </a:t>
            </a:r>
            <a:r>
              <a:rPr lang="cs-CZ" sz="3600" dirty="0" err="1" smtClean="0"/>
              <a:t>Koperník</a:t>
            </a:r>
            <a:r>
              <a:rPr lang="cs-CZ" sz="3600" dirty="0" smtClean="0"/>
              <a:t>, Jan </a:t>
            </a:r>
            <a:r>
              <a:rPr lang="cs-CZ" sz="3600" dirty="0" err="1" smtClean="0"/>
              <a:t>Kepler</a:t>
            </a:r>
            <a:r>
              <a:rPr lang="cs-CZ" sz="3600" dirty="0" smtClean="0"/>
              <a:t>, </a:t>
            </a:r>
            <a:r>
              <a:rPr lang="cs-CZ" sz="3600" dirty="0" err="1" smtClean="0"/>
              <a:t>Tycho</a:t>
            </a:r>
            <a:r>
              <a:rPr lang="cs-CZ" sz="3600" dirty="0" smtClean="0"/>
              <a:t> de </a:t>
            </a:r>
            <a:r>
              <a:rPr lang="cs-CZ" sz="3600" dirty="0" err="1" smtClean="0"/>
              <a:t>Brahe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57984"/>
            <a:ext cx="2987824" cy="2500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196753"/>
            <a:ext cx="1728192" cy="2307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352925"/>
            <a:ext cx="1819275" cy="250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124744"/>
            <a:ext cx="1224136" cy="1815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467544" y="3212976"/>
            <a:ext cx="17281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http://upload.wikimedia.org/wikipedia/commons/f/f2/Nikolaus_Kopernikus.jpg</a:t>
            </a:r>
            <a:endParaRPr lang="cs-CZ" sz="500" dirty="0"/>
          </a:p>
        </p:txBody>
      </p:sp>
      <p:sp>
        <p:nvSpPr>
          <p:cNvPr id="10" name="Obdélník 9"/>
          <p:cNvSpPr/>
          <p:nvPr/>
        </p:nvSpPr>
        <p:spPr>
          <a:xfrm>
            <a:off x="0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http://upload.wikimedia.org/wikipedia/commons/5/57/Heliocentric.jpg</a:t>
            </a:r>
            <a:endParaRPr lang="cs-CZ" sz="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789040"/>
            <a:ext cx="1678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heliocentrismus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79912" y="6534835"/>
            <a:ext cx="170993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http://upload.wikimedia.org/wikipedia/commons/thumb/d/d4/Johannes_Kepler_1610.jpg/436px-Johannes_Kepler_1610.jpg</a:t>
            </a:r>
            <a:endParaRPr lang="cs-CZ" sz="500" dirty="0"/>
          </a:p>
        </p:txBody>
      </p:sp>
      <p:pic>
        <p:nvPicPr>
          <p:cNvPr id="22530" name="Picture 2" descr="http://upload.wikimedia.org/wikipedia/commons/1/19/Kepler-solar-system-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1052736"/>
            <a:ext cx="2520280" cy="2771443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419872" y="3573017"/>
            <a:ext cx="252028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http://upload.wikimedia.org/wikipedia/commons/1/19/Kepler-solar-system-1.png</a:t>
            </a:r>
            <a:endParaRPr lang="cs-CZ" sz="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3861048"/>
            <a:ext cx="335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Keplerův</a:t>
            </a:r>
            <a:r>
              <a:rPr lang="cs-CZ" dirty="0" smtClean="0"/>
              <a:t> model sluneční soustavy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876256" y="2564904"/>
            <a:ext cx="108012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http://upload.wikimedia.org/wikipedia/commons/2/2b/Tycho_Brahe.JPG</a:t>
            </a:r>
            <a:endParaRPr lang="cs-CZ" sz="500" dirty="0"/>
          </a:p>
        </p:txBody>
      </p:sp>
      <p:pic>
        <p:nvPicPr>
          <p:cNvPr id="22532" name="Picture 4" descr="File:Tychonian system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3833664"/>
            <a:ext cx="3024336" cy="302433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6209928" y="6612359"/>
            <a:ext cx="2934072" cy="24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http://upload.wikimedia.org/wikipedia/commons/thumb/a/a6/Tychonian_system.svg/576px-Tychonian_system.svg.png</a:t>
            </a:r>
            <a:endParaRPr lang="cs-CZ" sz="5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35688" y="335699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Kolem Země obíhá Slunce a Měsíc a ostatní planety obíhají kolem Slunce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Galileo Galilei, </a:t>
            </a:r>
            <a:r>
              <a:rPr lang="cs-CZ" dirty="0" err="1" smtClean="0"/>
              <a:t>Giordano</a:t>
            </a:r>
            <a:r>
              <a:rPr lang="cs-CZ" dirty="0" smtClean="0"/>
              <a:t> Bruno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2808312" cy="2269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899592" y="3212976"/>
            <a:ext cx="28083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http://upload.wikimedia.org/wikipedia/commons/thumb/6/6e/Galileo_by_Passignano.jpg/482px-Galileo_by_Passignano.jpg</a:t>
            </a:r>
            <a:endParaRPr lang="cs-CZ" sz="500" dirty="0"/>
          </a:p>
        </p:txBody>
      </p:sp>
      <p:pic>
        <p:nvPicPr>
          <p:cNvPr id="21506" name="Picture 2" descr="http://upload.wikimedia.org/wikipedia/commons/8/88/Galileo_facing_the_Roman_Inquisi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809181"/>
            <a:ext cx="3995936" cy="3048819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6688723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http://upload.wikimedia.org/wikipedia/commons/8/88/Galileo_facing_the_Roman_Inquisition.jpg</a:t>
            </a:r>
            <a:endParaRPr lang="cs-CZ" sz="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429000"/>
            <a:ext cx="1631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přece se točí!</a:t>
            </a:r>
            <a:endParaRPr lang="cs-CZ" dirty="0"/>
          </a:p>
        </p:txBody>
      </p:sp>
      <p:pic>
        <p:nvPicPr>
          <p:cNvPr id="21508" name="Picture 4" descr="Soubor:Relief Bruno Campo dei Fiori 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58633" y="3861048"/>
            <a:ext cx="4485367" cy="278092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716016" y="645333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http://upload.wikimedia.org/wikipedia/commons/b/ba/Relief_Bruno_Campo_dei_Fiori_n1.jpg</a:t>
            </a:r>
            <a:endParaRPr lang="cs-CZ" sz="500" dirty="0"/>
          </a:p>
        </p:txBody>
      </p:sp>
      <p:pic>
        <p:nvPicPr>
          <p:cNvPr id="21510" name="Picture 6" descr="Soubor:Giordano Brun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196752"/>
            <a:ext cx="2306023" cy="259228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572000" y="3573016"/>
            <a:ext cx="223224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http://upload.wikimedia.org/wikipedia/commons/1/15/Giordano_Bruno.jpg</a:t>
            </a:r>
            <a:endParaRPr lang="cs-CZ" sz="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1772816"/>
            <a:ext cx="2190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Vesmír je nekonečný!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93576" y="3429000"/>
            <a:ext cx="15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Inkviziční soud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Niccolo</a:t>
            </a:r>
            <a:r>
              <a:rPr lang="cs-CZ" dirty="0" smtClean="0"/>
              <a:t> Machiavelli, </a:t>
            </a:r>
            <a:r>
              <a:rPr lang="cs-CZ" dirty="0" err="1" smtClean="0"/>
              <a:t>Erasmus</a:t>
            </a:r>
            <a:r>
              <a:rPr lang="cs-CZ" dirty="0" smtClean="0"/>
              <a:t> Rotterdamský, Jan Ámos Komenský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250152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5536" y="4437112"/>
            <a:ext cx="252028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http://upload.wikimedia.org/wikipedia/commons/2/27/Santi_di_Tito_-_Niccolo_Machiavelli%27s_portrait_headcrop.jpg</a:t>
            </a:r>
            <a:endParaRPr lang="cs-CZ" sz="500" dirty="0"/>
          </a:p>
        </p:txBody>
      </p:sp>
      <p:pic>
        <p:nvPicPr>
          <p:cNvPr id="16386" name="Picture 2" descr="Soubor:Holbein-era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80928"/>
            <a:ext cx="2736304" cy="3874814"/>
          </a:xfrm>
          <a:prstGeom prst="rect">
            <a:avLst/>
          </a:prstGeom>
          <a:noFill/>
        </p:spPr>
      </p:pic>
      <p:pic>
        <p:nvPicPr>
          <p:cNvPr id="16388" name="Picture 4" descr="http://upload.wikimedia.org/wikipedia/commons/c/ce/Johan_amos_comenius_1592-167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61369" y="1628800"/>
            <a:ext cx="3055326" cy="345638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940152" y="4869160"/>
            <a:ext cx="2790056" cy="1736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http://upload.wikimedia.org/wikipedia/commons/c/ce/Johan_amos_comenius_1592-1671.jpg</a:t>
            </a:r>
            <a:endParaRPr lang="cs-CZ" sz="500" dirty="0"/>
          </a:p>
        </p:txBody>
      </p:sp>
      <p:sp>
        <p:nvSpPr>
          <p:cNvPr id="7" name="Obdélník 6"/>
          <p:cNvSpPr/>
          <p:nvPr/>
        </p:nvSpPr>
        <p:spPr>
          <a:xfrm>
            <a:off x="2987824" y="6381328"/>
            <a:ext cx="27900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http://upload.wikimedia.org/wikipedia/commons/thumb/3/30/Holbein-erasmus.jpg/423px-Holbein-erasmus.jpg</a:t>
            </a:r>
            <a:endParaRPr lang="cs-CZ" sz="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Znaky architektury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284984"/>
            <a:ext cx="16764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6876256" y="4293096"/>
            <a:ext cx="170993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http://upload.wikimedia.org/wikipedia/commons/9/90/Breznice_PB_CZ_chateau_sgraffito_detail_605.jpg</a:t>
            </a:r>
            <a:endParaRPr lang="cs-CZ" sz="400" dirty="0"/>
          </a:p>
        </p:txBody>
      </p:sp>
      <p:pic>
        <p:nvPicPr>
          <p:cNvPr id="15362" name="Picture 2" descr="Soubor:Petersdom von Engelsburg geseh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980728"/>
            <a:ext cx="3984377" cy="2988283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0" y="3717032"/>
            <a:ext cx="392392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http://upload.wikimedia.org/wikipedia/commons/thumb/1/15/Petersdom_von_Engelsburg_gesehen.jpg/800px-Petersdom_von_Engelsburg_gesehen.jpg</a:t>
            </a:r>
            <a:endParaRPr lang="cs-CZ" sz="500" dirty="0"/>
          </a:p>
        </p:txBody>
      </p:sp>
      <p:pic>
        <p:nvPicPr>
          <p:cNvPr id="3" name="Picture 2" descr="Soubor:Telc1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37399" y="908720"/>
            <a:ext cx="5106601" cy="216024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995936" y="2996952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6"/>
              </a:rPr>
              <a:t>http://upload.wikimedia.org/wikipedia/commons/thumb/4/40/Telc109.jpg/799px-Telc109.jpg</a:t>
            </a:r>
            <a:r>
              <a:rPr lang="cs-CZ" sz="500" dirty="0" smtClean="0"/>
              <a:t>, CC BY_SA, autor: Hans </a:t>
            </a:r>
            <a:r>
              <a:rPr lang="cs-CZ" sz="500" dirty="0" err="1" smtClean="0"/>
              <a:t>Weingartz</a:t>
            </a:r>
            <a:endParaRPr lang="cs-CZ" sz="500" dirty="0"/>
          </a:p>
        </p:txBody>
      </p:sp>
      <p:pic>
        <p:nvPicPr>
          <p:cNvPr id="15364" name="Picture 4" descr="File:PlafondCharles Quin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751766"/>
            <a:ext cx="2808312" cy="2106234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156176" y="6642556"/>
            <a:ext cx="28083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8"/>
              </a:rPr>
              <a:t>http://upload.wikimedia.org/wikipedia/commons/thumb/5/5f/PlafondCharles_Quint.JPG/800px-PlafondCharles_Quint.JPG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jebulon</a:t>
            </a:r>
            <a:endParaRPr lang="cs-CZ" sz="400" dirty="0"/>
          </a:p>
        </p:txBody>
      </p:sp>
      <p:pic>
        <p:nvPicPr>
          <p:cNvPr id="15366" name="Picture 6" descr="Soubor:The D&amp;aogon;bski Palace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3573016"/>
            <a:ext cx="2232248" cy="2976331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3707904" y="6381328"/>
            <a:ext cx="223224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http://upload.wikimedia.org/wikipedia/commons/8/86/The_D%C4%85bski_Palace1.JPG</a:t>
            </a:r>
            <a:endParaRPr lang="cs-CZ" sz="400" dirty="0"/>
          </a:p>
        </p:txBody>
      </p:sp>
      <p:pic>
        <p:nvPicPr>
          <p:cNvPr id="15368" name="Picture 8" descr="Soubor:Cervena Lhota, Czech Republic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4077072"/>
            <a:ext cx="3312368" cy="248427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79512" y="6381328"/>
            <a:ext cx="331236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11"/>
              </a:rPr>
              <a:t>http://upload.wikimedia.org/wikipedia/commons/thumb/0/01/Cervena_Lhota%2C_Czech_Republic.jpg/800px-Cervena_Lhota%2C_Czech_Republic.jpg</a:t>
            </a:r>
            <a:r>
              <a:rPr lang="cs-CZ" sz="400" dirty="0" smtClean="0"/>
              <a:t>, CC BY-SA, autor Zdeněk Svoboda</a:t>
            </a:r>
            <a:endParaRPr lang="cs-CZ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4860032" cy="1143000"/>
          </a:xfrm>
        </p:spPr>
        <p:txBody>
          <a:bodyPr/>
          <a:lstStyle/>
          <a:p>
            <a:r>
              <a:rPr lang="cs-CZ" dirty="0" smtClean="0"/>
              <a:t>Další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horizontální stavby</a:t>
            </a:r>
          </a:p>
          <a:p>
            <a:r>
              <a:rPr lang="cs-CZ" dirty="0" smtClean="0"/>
              <a:t>světské stavby (zámek, měšťanské domy, paláce, kašny, radnice, jízdárny, letohrádky)</a:t>
            </a:r>
          </a:p>
          <a:p>
            <a:r>
              <a:rPr lang="cs-CZ" dirty="0" smtClean="0"/>
              <a:t>velká pravoúhlá okna</a:t>
            </a:r>
          </a:p>
          <a:p>
            <a:r>
              <a:rPr lang="cs-CZ" dirty="0" smtClean="0"/>
              <a:t>světlost</a:t>
            </a:r>
          </a:p>
          <a:p>
            <a:r>
              <a:rPr lang="cs-CZ" dirty="0" smtClean="0"/>
              <a:t>arkády</a:t>
            </a:r>
          </a:p>
          <a:p>
            <a:r>
              <a:rPr lang="cs-CZ" dirty="0" smtClean="0"/>
              <a:t>antické vzory</a:t>
            </a:r>
            <a:endParaRPr lang="cs-CZ" dirty="0"/>
          </a:p>
        </p:txBody>
      </p:sp>
      <p:pic>
        <p:nvPicPr>
          <p:cNvPr id="39938" name="Picture 2" descr="File:GT056-Antigua SchlKid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4664"/>
            <a:ext cx="4240960" cy="259228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788024" y="2852936"/>
            <a:ext cx="4355976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http://upload.wikimedia.org/wikipedia/commons/a/a2/GT056-Antigua_SchlKids.jpeg</a:t>
            </a:r>
            <a:endParaRPr lang="cs-CZ" sz="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0"/>
            <a:ext cx="3031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Arkády a pravoúhlá velká okna</a:t>
            </a:r>
            <a:endParaRPr lang="cs-CZ" dirty="0"/>
          </a:p>
        </p:txBody>
      </p:sp>
      <p:pic>
        <p:nvPicPr>
          <p:cNvPr id="39940" name="Picture 4" descr="Soubor:Rucella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068960"/>
            <a:ext cx="2808312" cy="362362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16016" y="6453336"/>
            <a:ext cx="214198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http://upload.wikimedia.org/wikipedia/commons/thumb/c/cc/Rucellai.jpg/465px-Rucellai.jpg</a:t>
            </a:r>
            <a:endParaRPr lang="cs-CZ" sz="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7" y="3501008"/>
            <a:ext cx="15476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Palác má v každém patře jiné antické sloupy</a:t>
            </a:r>
          </a:p>
          <a:p>
            <a:r>
              <a:rPr lang="cs-CZ" dirty="0" smtClean="0"/>
              <a:t>Přízemí – dórský, 1.patro – iónský,           2. patro  - korintský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Stavby v českých zemích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861048"/>
            <a:ext cx="2614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Letohrádek královny Anny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301208"/>
            <a:ext cx="1973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Letohrádek Hvězda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4077072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Schwarzenberský</a:t>
            </a:r>
            <a:r>
              <a:rPr lang="cs-CZ" dirty="0" smtClean="0"/>
              <a:t> (Lobkovický) palác na Hradčanském náměstí</a:t>
            </a:r>
            <a:endParaRPr lang="cs-CZ" dirty="0"/>
          </a:p>
        </p:txBody>
      </p:sp>
      <p:pic>
        <p:nvPicPr>
          <p:cNvPr id="13314" name="Picture 2" descr="Soubor:Pra&amp;zcaron;ský hrad, Letohrádek královny Anny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4211960" cy="282201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0" y="3501008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Karen</a:t>
            </a:r>
            <a:r>
              <a:rPr lang="cs-CZ" sz="400" dirty="0" smtClean="0"/>
              <a:t> Blaha</a:t>
            </a:r>
            <a:endParaRPr lang="cs-CZ" sz="400" dirty="0"/>
          </a:p>
        </p:txBody>
      </p:sp>
      <p:pic>
        <p:nvPicPr>
          <p:cNvPr id="13316" name="Picture 4" descr="Soubor:LetohradekHvezd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3861048"/>
            <a:ext cx="4191510" cy="280831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555776" y="652534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5"/>
              </a:rPr>
              <a:t>http://upload.wikimedia.org/wikipedia/commons/thumb/4/40/LetohradekHvezda2.jpg/800px-LetohradekHvezda2.jpg</a:t>
            </a:r>
            <a:r>
              <a:rPr lang="cs-CZ" sz="400" dirty="0" smtClean="0"/>
              <a:t>, CC BY-SA, autor: Adam </a:t>
            </a:r>
            <a:r>
              <a:rPr lang="cs-CZ" sz="400" dirty="0" err="1" smtClean="0"/>
              <a:t>Zivner</a:t>
            </a:r>
            <a:endParaRPr lang="cs-CZ" sz="400" dirty="0"/>
          </a:p>
        </p:txBody>
      </p:sp>
      <p:pic>
        <p:nvPicPr>
          <p:cNvPr id="13318" name="Picture 6" descr="Soubor:Schwarzenberský palác 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836712"/>
            <a:ext cx="3909120" cy="293184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499992" y="3501008"/>
            <a:ext cx="3816424" cy="216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7"/>
              </a:rPr>
              <a:t>http://upload.wikimedia.org/wikipedia/commons/thumb/6/6a/Schwarzenbersk%C3%BD_pal%C3%A1c_1.JPG/200px-Schwarzenbersk%C3%BD_pal%C3%A1c_1.JPG,CC</a:t>
            </a:r>
            <a:r>
              <a:rPr lang="cs-CZ" sz="400" dirty="0" smtClean="0"/>
              <a:t> BY-SA, autor: </a:t>
            </a:r>
            <a:r>
              <a:rPr lang="cs-CZ" sz="400" dirty="0" err="1" smtClean="0"/>
              <a:t>VitVit</a:t>
            </a:r>
            <a:endParaRPr lang="cs-CZ" sz="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980728"/>
            <a:ext cx="2520280" cy="2376264"/>
          </a:xfrm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/>
              <a:t>Donatello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400" b="1" dirty="0" smtClean="0"/>
              <a:t>- </a:t>
            </a:r>
            <a:r>
              <a:rPr lang="cs-CZ" sz="2700" b="1" dirty="0" smtClean="0"/>
              <a:t>florentský sochař</a:t>
            </a:r>
            <a:br>
              <a:rPr lang="cs-CZ" sz="2700" b="1" dirty="0" smtClean="0"/>
            </a:br>
            <a:r>
              <a:rPr lang="cs-CZ" sz="2700" b="1" dirty="0" smtClean="0"/>
              <a:t>- sochařské portréty</a:t>
            </a:r>
            <a:endParaRPr lang="cs-CZ" sz="27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488668"/>
            <a:ext cx="1627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Bronzový David</a:t>
            </a:r>
            <a:endParaRPr lang="cs-CZ" dirty="0"/>
          </a:p>
        </p:txBody>
      </p:sp>
      <p:pic>
        <p:nvPicPr>
          <p:cNvPr id="12290" name="Picture 2" descr="Soubor:St George Donatello Orsanmichele 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91686"/>
            <a:ext cx="2664296" cy="666631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084168" y="6642556"/>
            <a:ext cx="221399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http://upload.wikimedia.org/wikipedia/commons/thumb/a/af/St_George_Donatello_Orsanmichele_n1.jpg/239px-St_George_Donatello_Orsanmichele_n1.jpg</a:t>
            </a:r>
            <a:endParaRPr lang="cs-CZ" sz="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0"/>
            <a:ext cx="1337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sv. Jiří</a:t>
            </a:r>
            <a:endParaRPr lang="cs-CZ" dirty="0"/>
          </a:p>
        </p:txBody>
      </p:sp>
      <p:pic>
        <p:nvPicPr>
          <p:cNvPr id="12292" name="Picture 4" descr="File:Donatello - David - Florenç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664"/>
            <a:ext cx="3543300" cy="571500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0" y="5877272"/>
            <a:ext cx="27900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http://upload.wikimedia.org/wikipedia/commons/thumb/f/f0/Donatello_-_David_-_Floren%C3%A7a.jpg/372px-Donatello_-_David_-_Floren%C3%A7a.jpg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Patrick</a:t>
            </a:r>
            <a:r>
              <a:rPr lang="cs-CZ" sz="400" dirty="0" smtClean="0"/>
              <a:t> </a:t>
            </a:r>
            <a:r>
              <a:rPr lang="cs-CZ" sz="400" dirty="0" err="1" smtClean="0"/>
              <a:t>A</a:t>
            </a:r>
            <a:r>
              <a:rPr lang="cs-CZ" sz="400" dirty="0" smtClean="0"/>
              <a:t>.</a:t>
            </a:r>
            <a:r>
              <a:rPr lang="cs-CZ" sz="400" dirty="0" err="1" smtClean="0"/>
              <a:t>Rodgers</a:t>
            </a:r>
            <a:endParaRPr lang="cs-CZ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r>
              <a:rPr lang="cs-CZ" dirty="0" smtClean="0"/>
              <a:t>Sandro </a:t>
            </a:r>
            <a:r>
              <a:rPr lang="cs-CZ" dirty="0" err="1" smtClean="0"/>
              <a:t>Boticelli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1600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Zrození Venuše</a:t>
            </a:r>
            <a:endParaRPr lang="cs-CZ" dirty="0"/>
          </a:p>
        </p:txBody>
      </p:sp>
      <p:pic>
        <p:nvPicPr>
          <p:cNvPr id="11266" name="Picture 2" descr="File:Sandro Botticelli - La nascita di Venere - Google Art Project - edit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8712968" cy="546738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51520" y="6381328"/>
            <a:ext cx="889248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http://upload.wikimedia.org/wikipedia/commons/thumb/0/0b/Sandro_Botticelli_-_La_nascita_di_Venere_-_Google_Art_Project_-_edited.jpg/800px-Sandro_Botticelli_-_La_nascita_di_Venere_-_Google_Art_Project_-_edited.jpg</a:t>
            </a:r>
            <a:endParaRPr lang="cs-CZ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File:Mona Li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408" y="0"/>
            <a:ext cx="3028592" cy="45811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0"/>
            <a:ext cx="3024336" cy="2492896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Leonardo</a:t>
            </a:r>
            <a:r>
              <a:rPr lang="cs-CZ" b="1" dirty="0" smtClean="0"/>
              <a:t> </a:t>
            </a:r>
            <a:r>
              <a:rPr lang="cs-CZ" b="1" dirty="0" err="1" smtClean="0"/>
              <a:t>da</a:t>
            </a:r>
            <a:r>
              <a:rPr lang="cs-CZ" b="1" dirty="0" smtClean="0"/>
              <a:t> Vinci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malíř, sochař, vynálezce, přírodovědec, architekt</a:t>
            </a:r>
            <a:endParaRPr lang="cs-CZ" sz="2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733256"/>
            <a:ext cx="2106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Dáma s hranostajem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4653136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endParaRPr lang="cs-CZ" dirty="0"/>
          </a:p>
        </p:txBody>
      </p:sp>
      <p:pic>
        <p:nvPicPr>
          <p:cNvPr id="10242" name="Picture 2" descr="http://upload.wikimedia.org/wikipedia/commons/thumb/5/57/Lady_with_an_Ermine.jpg/220px-Lady_with_an_Ermi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980727"/>
            <a:ext cx="2880321" cy="392771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51520" y="4725144"/>
            <a:ext cx="243001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http://upload.wikimedia.org/wikipedia/commons/thumb/5/57/Lady_with_an_Ermine.jpg/439px-Lady_with_an_Ermine.jpg</a:t>
            </a:r>
            <a:endParaRPr lang="cs-CZ" sz="400" dirty="0"/>
          </a:p>
        </p:txBody>
      </p:sp>
      <p:pic>
        <p:nvPicPr>
          <p:cNvPr id="10244" name="Picture 4" descr="Soubor:Da Vinci Vitruve Luc Viatou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651117"/>
            <a:ext cx="3096344" cy="421271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131840" y="6597352"/>
            <a:ext cx="316835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http://upload.wikimedia.org/wikipedia/commons/thumb/2/22/Da_Vinci_Vitruve_Luc_Viatour.jpg/441px-Da_Vinci_Vitruve_Luc_Viatour.jpg</a:t>
            </a:r>
            <a:endParaRPr lang="cs-CZ" sz="400" dirty="0"/>
          </a:p>
        </p:txBody>
      </p:sp>
      <p:sp>
        <p:nvSpPr>
          <p:cNvPr id="13" name="Obdélník 12"/>
          <p:cNvSpPr/>
          <p:nvPr/>
        </p:nvSpPr>
        <p:spPr>
          <a:xfrm>
            <a:off x="6156176" y="4509120"/>
            <a:ext cx="22860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http://upload.wikimedia.org/wikipedia/commons/thumb/6/6a/Mona_Lisa.jpg/396px-Mona_Lisa.jpg</a:t>
            </a:r>
            <a:endParaRPr lang="cs-CZ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476672"/>
            <a:ext cx="2173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Poslední večeře páně</a:t>
            </a:r>
            <a:endParaRPr lang="cs-CZ" dirty="0"/>
          </a:p>
        </p:txBody>
      </p:sp>
      <p:pic>
        <p:nvPicPr>
          <p:cNvPr id="9218" name="Picture 2" descr="Soubor:Leonardo da Vinci (1452-1519) - The Last Supper (1495-1498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052736"/>
            <a:ext cx="8873357" cy="45365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1520" y="5517232"/>
            <a:ext cx="648072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http://upload.wikimedia.org/wikipedia/commons/thumb/0/08/Leonardo_da_Vinci_%281452-1519%29_-_The_Last_Supper_%281495-1498%29.jpg/800px-Leonardo_da_Vinci_%281452-1519%29_-_The_Last_Supper_%281495-1498%29.jpg</a:t>
            </a:r>
            <a:endParaRPr lang="cs-CZ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620688"/>
            <a:ext cx="3131840" cy="1143000"/>
          </a:xfrm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/>
              <a:t>Raffael</a:t>
            </a:r>
            <a:r>
              <a:rPr lang="cs-CZ" b="1" dirty="0" smtClean="0"/>
              <a:t> </a:t>
            </a:r>
            <a:r>
              <a:rPr lang="cs-CZ" b="1" dirty="0" err="1" smtClean="0"/>
              <a:t>Santi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malíř, sochař</a:t>
            </a:r>
            <a:endParaRPr lang="cs-CZ" sz="27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3" y="3790706"/>
            <a:ext cx="2952328" cy="3067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4221088"/>
            <a:ext cx="1572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Athénská škola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9200"/>
            <a:ext cx="102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grácie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2636912"/>
            <a:ext cx="1819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Sixtinská madona</a:t>
            </a:r>
            <a:endParaRPr lang="cs-CZ" dirty="0"/>
          </a:p>
        </p:txBody>
      </p:sp>
      <p:pic>
        <p:nvPicPr>
          <p:cNvPr id="8194" name="Picture 2" descr="Soubor:Sanzio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5076056" cy="394001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0" y="3789040"/>
            <a:ext cx="3150096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http://upload.wikimedia.org/wikipedia/commons/thumb/9/94/Sanzio_01.jpg/773px-Sanzio_01.jpg</a:t>
            </a:r>
            <a:endParaRPr lang="cs-CZ" sz="400" dirty="0"/>
          </a:p>
        </p:txBody>
      </p:sp>
      <p:pic>
        <p:nvPicPr>
          <p:cNvPr id="8196" name="Picture 4" descr="RAFAEL - Madonna Sixtina (Gemäldegalerie Alter Meister, Dresde, 1513-14. Óleo sobre lienzo, 265 x 196 cm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00" y="2943224"/>
            <a:ext cx="2857500" cy="39147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444208" y="6669360"/>
            <a:ext cx="26997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http://upload.wikimedia.org/wikipedia/commons/thumb/e/ea/Raffael_051.jpg/440px-Raffael_051.jpg</a:t>
            </a:r>
            <a:endParaRPr lang="cs-CZ" sz="400" dirty="0"/>
          </a:p>
        </p:txBody>
      </p:sp>
      <p:sp>
        <p:nvSpPr>
          <p:cNvPr id="14" name="Obdélník 13"/>
          <p:cNvSpPr/>
          <p:nvPr/>
        </p:nvSpPr>
        <p:spPr>
          <a:xfrm>
            <a:off x="1619672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http://upload.wikimedia.org/wikipedia/commons/thumb/9/94/Sanzio_00.jpg/444px-Sanzio_00.jpg</a:t>
            </a:r>
            <a:endParaRPr lang="cs-CZ" sz="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84984" y="0"/>
            <a:ext cx="6059016" cy="1143000"/>
          </a:xfrm>
        </p:spPr>
        <p:txBody>
          <a:bodyPr/>
          <a:lstStyle/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5157192"/>
            <a:ext cx="7922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David</a:t>
            </a:r>
          </a:p>
          <a:p>
            <a:r>
              <a:rPr lang="cs-CZ" dirty="0" smtClean="0"/>
              <a:t>Pieta</a:t>
            </a:r>
          </a:p>
          <a:p>
            <a:r>
              <a:rPr lang="cs-CZ" dirty="0" smtClean="0"/>
              <a:t>Mojžíš</a:t>
            </a:r>
            <a:endParaRPr lang="cs-CZ" dirty="0"/>
          </a:p>
        </p:txBody>
      </p:sp>
      <p:pic>
        <p:nvPicPr>
          <p:cNvPr id="7170" name="Picture 2" descr="Soubor:Michelangelo's Pieta 5450 cropncleaned 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3624337" cy="379541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0" y="4365104"/>
            <a:ext cx="23580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http://upload.wikimedia.org/wikipedia/commons/thumb/1/1f/Michelangelo%27s_Pieta_5450_cropncleaned_edit.jpg/572px-Michelangelo%27s_Pieta_5450_cropncleaned_edit.jpg</a:t>
            </a:r>
            <a:r>
              <a:rPr lang="cs-CZ" sz="400" dirty="0" smtClean="0"/>
              <a:t>, CC BY-SA, autor: Stanislav </a:t>
            </a:r>
            <a:r>
              <a:rPr lang="cs-CZ" sz="400" dirty="0" err="1" smtClean="0"/>
              <a:t>Traykov</a:t>
            </a:r>
            <a:endParaRPr lang="cs-CZ" sz="400" dirty="0"/>
          </a:p>
        </p:txBody>
      </p:sp>
      <p:pic>
        <p:nvPicPr>
          <p:cNvPr id="7172" name="Picture 4" descr="Soubor:San Pietro in Vincoli Rome 2011 1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744820"/>
            <a:ext cx="2664296" cy="4113179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75856" y="6642556"/>
            <a:ext cx="257403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http://upload.wikimedia.org/wikipedia/commons/thumb/8/88/San_Pietro_in_Vincoli_Rome_2011_14.jpg/388px-San_Pietro_in_Vincoli_Rome_2011_14.jpg</a:t>
            </a:r>
            <a:endParaRPr lang="cs-CZ" sz="400" dirty="0"/>
          </a:p>
        </p:txBody>
      </p:sp>
      <p:pic>
        <p:nvPicPr>
          <p:cNvPr id="7174" name="Picture 6" descr="Soubor:Michelangelos Davi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908720"/>
            <a:ext cx="3078342" cy="410445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137920" y="4725144"/>
            <a:ext cx="300608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6"/>
              </a:rPr>
              <a:t>http://upload.wikimedia.org/wikipedia/commons/thumb/6/63/Michelangelos_David.jpg/450px-Michelangelos_David.jpg</a:t>
            </a:r>
            <a:r>
              <a:rPr lang="cs-CZ" sz="400" dirty="0" smtClean="0"/>
              <a:t>, CC BY-SA, autor: David </a:t>
            </a:r>
            <a:r>
              <a:rPr lang="cs-CZ" sz="400" dirty="0" err="1" smtClean="0"/>
              <a:t>Gaya</a:t>
            </a:r>
            <a:endParaRPr lang="cs-CZ" sz="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1196752"/>
            <a:ext cx="147546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sochař</a:t>
            </a:r>
          </a:p>
          <a:p>
            <a:r>
              <a:rPr lang="cs-CZ" sz="2800" dirty="0" smtClean="0"/>
              <a:t>malíř</a:t>
            </a:r>
          </a:p>
          <a:p>
            <a:r>
              <a:rPr lang="cs-CZ" sz="2800" dirty="0" smtClean="0"/>
              <a:t>architekt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372200" y="274638"/>
            <a:ext cx="2314600" cy="114300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Sixtinská kaple</a:t>
            </a:r>
            <a:br>
              <a:rPr lang="cs-CZ" sz="2000" dirty="0" smtClean="0"/>
            </a:br>
            <a:r>
              <a:rPr lang="cs-CZ" sz="2000" dirty="0" smtClean="0"/>
              <a:t>(Poslední soud)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Strop Sixtinské kaple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0" y="486916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http://upload.wikimedia.org/wikipedia/commons/thumb/2/24/Rome_Sistine_Chapel_01.jpg/456px-Rome_Sistine_Chapel_01.jpg</a:t>
            </a:r>
            <a:endParaRPr lang="cs-CZ" sz="400" dirty="0"/>
          </a:p>
        </p:txBody>
      </p:sp>
      <p:pic>
        <p:nvPicPr>
          <p:cNvPr id="43014" name="Picture 6" descr="Soubor:Lightmatter Sistine Chapel ceil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08920"/>
            <a:ext cx="6084167" cy="4030522"/>
          </a:xfrm>
          <a:prstGeom prst="rect">
            <a:avLst/>
          </a:prstGeom>
          <a:noFill/>
        </p:spPr>
      </p:pic>
      <p:pic>
        <p:nvPicPr>
          <p:cNvPr id="43012" name="Picture 4" descr="Soubor:Rome Sistine Chapel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8640"/>
            <a:ext cx="3727586" cy="489654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059832" y="6365557"/>
            <a:ext cx="457200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http://upload.wikimedia.org/wikipedia/commons/d/db/Lightmatter_Sistine_Chapel_ceiling.jpg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Aaron</a:t>
            </a:r>
            <a:r>
              <a:rPr lang="cs-CZ" sz="400" dirty="0" smtClean="0"/>
              <a:t> Logan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274638"/>
            <a:ext cx="2808312" cy="1143000"/>
          </a:xfrm>
        </p:spPr>
        <p:txBody>
          <a:bodyPr>
            <a:normAutofit/>
          </a:bodyPr>
          <a:lstStyle/>
          <a:p>
            <a:r>
              <a:rPr lang="cs-CZ" sz="5400" b="1" dirty="0" err="1" smtClean="0"/>
              <a:t>Tizian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1052736"/>
            <a:ext cx="1746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Venuše </a:t>
            </a:r>
            <a:r>
              <a:rPr lang="cs-CZ" dirty="0" err="1" smtClean="0"/>
              <a:t>Urbinská</a:t>
            </a:r>
            <a:endParaRPr lang="cs-CZ" dirty="0"/>
          </a:p>
        </p:txBody>
      </p:sp>
      <p:pic>
        <p:nvPicPr>
          <p:cNvPr id="6146" name="Picture 2" descr="File:Tizian 1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8206" y="1352096"/>
            <a:ext cx="7620000" cy="5476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0"/>
            <a:ext cx="288032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Manýrismus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92696"/>
            <a:ext cx="2387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Albrecht </a:t>
            </a:r>
            <a:r>
              <a:rPr lang="cs-CZ" sz="2800" b="1" dirty="0" err="1" smtClean="0"/>
              <a:t>Dürer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1052736"/>
            <a:ext cx="199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Růžencová slavnost</a:t>
            </a:r>
            <a:endParaRPr lang="cs-CZ" dirty="0"/>
          </a:p>
        </p:txBody>
      </p:sp>
      <p:pic>
        <p:nvPicPr>
          <p:cNvPr id="5122" name="Picture 2" descr="File:Albrecht Dürer, Selbstbildnis mit 26 Jahren (Prado, Madrid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52524"/>
            <a:ext cx="2993811" cy="393266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79512" y="4797152"/>
            <a:ext cx="264604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http://upload.wikimedia.org/wikipedia/commons/thumb/8/88/Albrecht_D%C3%BCrer%2C_Selbstbildnis_mit_26_Jahren_%28Prado%2C_Madrid%29.jpg/456px-Albrecht_D%C3%BCrer%2C_Selbstbildnis_mit_26_Jahren_%28Prado%2C_Madrid%29.jpg</a:t>
            </a:r>
            <a:endParaRPr lang="cs-CZ" sz="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301208"/>
            <a:ext cx="1857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podobizna</a:t>
            </a:r>
            <a:endParaRPr lang="cs-CZ" dirty="0"/>
          </a:p>
        </p:txBody>
      </p:sp>
      <p:pic>
        <p:nvPicPr>
          <p:cNvPr id="5124" name="Picture 4" descr="Soubor:Albrecht Dürer 0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805764"/>
            <a:ext cx="6012160" cy="505223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13184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http://upload.wikimedia.org/wikipedia/commons/thumb/7/70/Albrecht_D%C3%BCrer_099.jpg/714px-Albrecht_D%C3%BCrer_099.jpg</a:t>
            </a:r>
            <a:endParaRPr lang="cs-CZ" sz="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Hans </a:t>
            </a:r>
            <a:r>
              <a:rPr lang="cs-CZ" dirty="0" err="1" smtClean="0"/>
              <a:t>Holbein</a:t>
            </a:r>
            <a:r>
              <a:rPr lang="cs-CZ" dirty="0" smtClean="0"/>
              <a:t> ml.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483768" cy="3511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" y="3429000"/>
            <a:ext cx="2339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Portrét </a:t>
            </a:r>
            <a:r>
              <a:rPr lang="cs-CZ" dirty="0" err="1" smtClean="0"/>
              <a:t>Erasma</a:t>
            </a:r>
            <a:r>
              <a:rPr lang="cs-CZ" dirty="0" smtClean="0"/>
              <a:t> </a:t>
            </a:r>
            <a:r>
              <a:rPr lang="cs-CZ" dirty="0" err="1" smtClean="0"/>
              <a:t>Rottredamského</a:t>
            </a:r>
            <a:endParaRPr lang="cs-CZ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46900" y="2708920"/>
            <a:ext cx="3297099" cy="41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654297" y="2348880"/>
            <a:ext cx="1489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Thomas More</a:t>
            </a:r>
            <a:endParaRPr lang="cs-CZ" dirty="0"/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700808"/>
            <a:ext cx="3384376" cy="4138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563888" y="5805264"/>
            <a:ext cx="1322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Jindřich VIII.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0" y="3140968"/>
            <a:ext cx="241176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http://upload.wikimedia.org/wikipedia/commons/thumb/3/30/Holbein-erasmus.jpg/423px-Holbein-erasmus.jpg</a:t>
            </a:r>
            <a:endParaRPr lang="cs-CZ" sz="400" dirty="0"/>
          </a:p>
        </p:txBody>
      </p:sp>
      <p:sp>
        <p:nvSpPr>
          <p:cNvPr id="11" name="Obdélník 10"/>
          <p:cNvSpPr/>
          <p:nvPr/>
        </p:nvSpPr>
        <p:spPr>
          <a:xfrm>
            <a:off x="2483768" y="5589240"/>
            <a:ext cx="279005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http://upload.wikimedia.org/wikipedia/commons/thumb/8/8a/Hans_Holbein_d._J._074.jpg/490px-Hans_Holbein_d._J._074.jpg</a:t>
            </a:r>
            <a:endParaRPr lang="cs-CZ" sz="400" dirty="0"/>
          </a:p>
        </p:txBody>
      </p:sp>
      <p:sp>
        <p:nvSpPr>
          <p:cNvPr id="12" name="Obdélník 11"/>
          <p:cNvSpPr/>
          <p:nvPr/>
        </p:nvSpPr>
        <p:spPr>
          <a:xfrm>
            <a:off x="5868144" y="6704112"/>
            <a:ext cx="307808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http://upload.wikimedia.org/wikipedia/commons/thumb/f/f0/Hans_Holbein_d._J._065.jpg/476px-Hans_Holbein_d._J._065.jpg</a:t>
            </a:r>
            <a:endParaRPr lang="cs-CZ" sz="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0"/>
            <a:ext cx="4572000" cy="1143000"/>
          </a:xfrm>
        </p:spPr>
        <p:txBody>
          <a:bodyPr/>
          <a:lstStyle/>
          <a:p>
            <a:r>
              <a:rPr lang="cs-CZ" dirty="0" err="1" smtClean="0"/>
              <a:t>Arcimboldo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1268760"/>
            <a:ext cx="567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pic>
        <p:nvPicPr>
          <p:cNvPr id="3074" name="Picture 2" descr="Soubor:Arcimboldovertemnu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648200" cy="57150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587727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http://upload.wikimedia.org/wikipedia/commons/thumb/d/d2/Arcimboldovertemnus.jpeg/488px-Arcimboldovertemnus.jpeg</a:t>
            </a:r>
            <a:endParaRPr lang="cs-CZ" sz="400" dirty="0"/>
          </a:p>
        </p:txBody>
      </p:sp>
      <p:pic>
        <p:nvPicPr>
          <p:cNvPr id="3076" name="Picture 4" descr="Soubor:Giuseppe Arcimboldo - Spring, 15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19486" y="1916832"/>
            <a:ext cx="4124513" cy="494116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004048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http://upload.wikimedia.org/wikipedia/commons/a/a5/Giuseppe_Arcimboldo_-_Spring%2C_1573.jpg</a:t>
            </a:r>
            <a:endParaRPr lang="cs-CZ" sz="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6165304"/>
            <a:ext cx="102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Rudolf II.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Literatura</a:t>
            </a:r>
            <a:br>
              <a:rPr lang="cs-CZ" dirty="0" smtClean="0"/>
            </a:br>
            <a:r>
              <a:rPr lang="cs-CZ" sz="2700" dirty="0" smtClean="0"/>
              <a:t>Shakespeare, </a:t>
            </a:r>
            <a:r>
              <a:rPr lang="cs-CZ" sz="2700" dirty="0" err="1" smtClean="0"/>
              <a:t>Boccaccio</a:t>
            </a:r>
            <a:r>
              <a:rPr lang="cs-CZ" sz="2700" dirty="0" smtClean="0"/>
              <a:t>, Dante </a:t>
            </a:r>
            <a:r>
              <a:rPr lang="cs-CZ" sz="2700" dirty="0" err="1" smtClean="0"/>
              <a:t>Alighieri</a:t>
            </a:r>
            <a:endParaRPr lang="cs-CZ" dirty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784405"/>
            <a:ext cx="3168352" cy="4073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124744"/>
            <a:ext cx="3347864" cy="510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Soubor:Hw-shakespear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052736"/>
            <a:ext cx="3724275" cy="526732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55576" y="5589240"/>
            <a:ext cx="22139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http://upload.wikimedia.org/wikipedia/commons/2/2a/Hw-shakespeare.png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27718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http://upload.wikimedia.org/wikipedia/commons/2/26/Giovanni_Boccaccio_01.jpg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5796136" y="6021288"/>
            <a:ext cx="264604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http://upload.wikimedia.org/wikipedia/commons/6/6f/Portrait_de_Dante.jpg</a:t>
            </a:r>
            <a:endParaRPr lang="cs-CZ" sz="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6453336"/>
            <a:ext cx="2960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Portrét od Sandra Botticelliho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http://upload.wikimedia.org/wikipedia/commons/e/ec/Mona_Lisa%2C_by_Leonardo_da_Vinci%2C_from_C2RMF_retouched.jpg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http://upload.wikimedia.org/wikipedia/commons/a/af/Darnley_stage_3.jpg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http://upload.wikimedia.org/wikipedia/commons/thumb/6/68/Raffael_058.jpg/800px-Raffael_058.jpg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http://upload.wikimedia.org/wikipedia/commons/thumb/6/63/Michelangelos_David.jpg/450px-Michelangelos_David.jpg</a:t>
            </a:r>
            <a:r>
              <a:rPr lang="cs-CZ" sz="1000" dirty="0" smtClean="0"/>
              <a:t>, CC BY-SA, autor: David </a:t>
            </a:r>
            <a:r>
              <a:rPr lang="cs-CZ" sz="1000" dirty="0" err="1" smtClean="0"/>
              <a:t>Gaya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Karen</a:t>
            </a:r>
            <a:r>
              <a:rPr lang="cs-CZ" sz="1000" dirty="0" smtClean="0"/>
              <a:t> Blaha</a:t>
            </a:r>
          </a:p>
          <a:p>
            <a:r>
              <a:rPr lang="cs-CZ" sz="1000" dirty="0" smtClean="0">
                <a:hlinkClick r:id="rId7"/>
              </a:rPr>
              <a:t>http://upload.wikimedia.org/wikipedia/commons/thumb/4/40/Telc109.jpg/799px-Telc109.jpg</a:t>
            </a:r>
            <a:r>
              <a:rPr lang="cs-CZ" sz="1000" dirty="0" smtClean="0"/>
              <a:t>, CC BY-SA, autor: </a:t>
            </a:r>
            <a:r>
              <a:rPr lang="cs-CZ" sz="1000" dirty="0" smtClean="0">
                <a:hlinkClick r:id="rId8"/>
              </a:rPr>
              <a:t>Hans </a:t>
            </a:r>
            <a:r>
              <a:rPr lang="cs-CZ" sz="1000" dirty="0" err="1" smtClean="0">
                <a:hlinkClick r:id="rId8"/>
              </a:rPr>
              <a:t>Weingartz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http://upload.wikimedia.org/wikipedia/commons/a/a0/Buchdrucker-1568.png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http://upload.wikimedia.org/wikipedia/commons/a/af/Buchdruck-15-jahrhundert_1.jpg</a:t>
            </a:r>
          </a:p>
          <a:p>
            <a:r>
              <a:rPr lang="cs-CZ" sz="700" dirty="0" smtClean="0"/>
              <a:t>http://upload.wikimedia.org/wikipedia/commons/3/33/Gutenberg.jpg</a:t>
            </a:r>
          </a:p>
          <a:p>
            <a:r>
              <a:rPr lang="cs-CZ" sz="1000" dirty="0" smtClean="0"/>
              <a:t>http://upload.wikimedia.org/wikipedia/commons/f/f2/Nikolaus_Kopernikus.jpg</a:t>
            </a:r>
          </a:p>
          <a:p>
            <a:r>
              <a:rPr lang="cs-CZ" sz="1000" dirty="0" smtClean="0">
                <a:hlinkClick r:id="rId10"/>
              </a:rPr>
              <a:t>http://upload.wikimedia.org/wikipedia/commons/5/57/Heliocentric.jpg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http://upload.wikimedia.org/wikipedia/commons/thumb/d/d4/Johannes_Kepler_1610.jpg/436px-Johannes_Kepler_1610.jpg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http://upload.wikimedia.org/wikipedia/commons/1/19/Kepler-solar-system-1.png</a:t>
            </a:r>
          </a:p>
          <a:p>
            <a:r>
              <a:rPr lang="cs-CZ" sz="1000" dirty="0" smtClean="0">
                <a:hlinkClick r:id="rId12"/>
              </a:rPr>
              <a:t>http://upload.wikimedia.org/wikipedia/commons/2/2b/Tycho_Brahe.JPG</a:t>
            </a:r>
            <a:endParaRPr lang="cs-CZ" sz="1000" dirty="0" smtClean="0"/>
          </a:p>
          <a:p>
            <a:r>
              <a:rPr lang="cs-CZ" sz="700" dirty="0" smtClean="0">
                <a:hlinkClick r:id="rId13"/>
              </a:rPr>
              <a:t>http://upload.wikimedia.org/wikipedia/commons/thumb/a/a6/Tychonian_system.svg/576px-Tychonian_system.svg.png</a:t>
            </a:r>
            <a:endParaRPr lang="cs-CZ" sz="7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http://upload.wikimedia.org/wikipedia/commons/thumb/6/6e/Galileo_by_Passignano.jpg/482px-Galileo_by_Passignano.jpg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http://upload.wikimedia.org/wikipedia/commons/8/88/Galileo_facing_the_Roman_Inquisition.jpg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http://upload.wikimedia.org/wikipedia/commons/b/ba/Relief_Bruno_Campo_dei_Fiori_n1.jpg</a:t>
            </a:r>
          </a:p>
          <a:p>
            <a:r>
              <a:rPr lang="cs-CZ" sz="1000" dirty="0" smtClean="0"/>
              <a:t>http://upload.wikimedia.org/wikipedia/commons/1/15/Giordano_Bruno.jpg</a:t>
            </a:r>
          </a:p>
          <a:p>
            <a:r>
              <a:rPr lang="cs-CZ" sz="1000" dirty="0" smtClean="0">
                <a:hlinkClick r:id="rId16"/>
              </a:rPr>
              <a:t>http://upload.wikimedia.org/wikipedia/commons/2/27/Santi_di_Tito_-_Niccolo_Machiavelli%27s_portrait_headcrop.jpg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http://upload.wikimedia.org/wikipedia/commons/thumb/3/30/Holbein-erasmus.jpg/423px-Holbein-erasmus.jpg</a:t>
            </a:r>
          </a:p>
          <a:p>
            <a:r>
              <a:rPr lang="cs-CZ" sz="1000" dirty="0" smtClean="0">
                <a:hlinkClick r:id="rId17"/>
              </a:rPr>
              <a:t>http://upload.wikimedia.org/wikipedia/commons/c/ce/Johan_amos_comenius_1592-1671.jpg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http://upload.wikimedia.org/wikipedia/commons/9/90/Breznice_PB_CZ_chateau_sgraffito_detail_605.jpg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http://upload.wikimedia.org/wikipedia/commons/thumb/1/15/Petersdom_von_Engelsburg_gesehen.jpg/800px-Petersdom_von_Engelsburg_gesehen.jpg</a:t>
            </a:r>
          </a:p>
          <a:p>
            <a:r>
              <a:rPr lang="cs-CZ" sz="1000" dirty="0" smtClean="0">
                <a:hlinkClick r:id="rId7"/>
              </a:rPr>
              <a:t>http://upload.wikimedia.org/wikipedia/commons/thumb/4/40/Telc109.jpg/799px-Telc109.jpg</a:t>
            </a:r>
            <a:r>
              <a:rPr lang="cs-CZ" sz="1000" dirty="0" smtClean="0"/>
              <a:t>, CC BY_SA, autor: Hans </a:t>
            </a:r>
            <a:r>
              <a:rPr lang="cs-CZ" sz="1000" dirty="0" err="1" smtClean="0"/>
              <a:t>Weingartz</a:t>
            </a:r>
            <a:endParaRPr lang="cs-CZ" sz="1000" dirty="0" smtClean="0"/>
          </a:p>
          <a:p>
            <a:r>
              <a:rPr lang="cs-CZ" sz="1000" dirty="0" err="1" smtClean="0"/>
              <a:t>upload.wikimedia.org</a:t>
            </a:r>
            <a:r>
              <a:rPr lang="cs-CZ" sz="1000" dirty="0" smtClean="0"/>
              <a:t>/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/</a:t>
            </a:r>
            <a:r>
              <a:rPr lang="cs-CZ" sz="1000" dirty="0" err="1" smtClean="0"/>
              <a:t>commons</a:t>
            </a:r>
            <a:r>
              <a:rPr lang="cs-CZ" sz="1000" dirty="0" smtClean="0"/>
              <a:t>/8/86/</a:t>
            </a:r>
            <a:r>
              <a:rPr lang="cs-CZ" sz="1000" dirty="0" err="1" smtClean="0"/>
              <a:t>The</a:t>
            </a:r>
            <a:r>
              <a:rPr lang="cs-CZ" sz="1000" dirty="0" smtClean="0"/>
              <a:t>_D%C4%85bski_Palace1.JPG</a:t>
            </a:r>
          </a:p>
          <a:p>
            <a:r>
              <a:rPr lang="cs-CZ" sz="1000" dirty="0" smtClean="0">
                <a:hlinkClick r:id="rId19"/>
              </a:rPr>
              <a:t>http://upload.wikimedia.org/wikipedia/commons/thumb/0/01/Cervena_Lhota%2C_Czech_Republic.jpg/800px-Cervena_Lhota%2C_Czech_Republic.jpg</a:t>
            </a:r>
            <a:r>
              <a:rPr lang="cs-CZ" sz="1000" dirty="0" smtClean="0"/>
              <a:t>, CC BY-SA, autor Zdeněk Svoboda</a:t>
            </a:r>
          </a:p>
          <a:p>
            <a:r>
              <a:rPr lang="cs-CZ" sz="1000" dirty="0" smtClean="0"/>
              <a:t>http://upload.wikimedia.org/wikipedia/commons/a/a2/GT056-Antigua_SchlKids.jpeg</a:t>
            </a:r>
          </a:p>
          <a:p>
            <a:r>
              <a:rPr lang="cs-CZ" sz="1000" dirty="0" smtClean="0"/>
              <a:t>http://upload.wikimedia.org/wikipedia/commons/thumb/c/cc/Rucellai.jpg/465px-Rucellai.jpg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dirty="0" smtClean="0"/>
          </a:p>
          <a:p>
            <a:endParaRPr lang="cs-CZ" sz="1000" dirty="0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Karen</a:t>
            </a:r>
            <a:r>
              <a:rPr lang="cs-CZ" sz="1000" dirty="0" smtClean="0"/>
              <a:t> Blaha</a:t>
            </a:r>
          </a:p>
          <a:p>
            <a:r>
              <a:rPr lang="cs-CZ" sz="1000" dirty="0" smtClean="0">
                <a:hlinkClick r:id="rId3"/>
              </a:rPr>
              <a:t>http://upload.wikimedia.org/wikipedia/commons/thumb/6/6a/Schwarzenbersk%C3%BD_pal%C3%A1c_1.JPG/200px-Schwarzenbersk%C3%BD_pal%C3%A1c_1.JPG,CC</a:t>
            </a:r>
            <a:r>
              <a:rPr lang="cs-CZ" sz="1000" dirty="0" smtClean="0"/>
              <a:t> BY-SA, autor: </a:t>
            </a:r>
            <a:r>
              <a:rPr lang="cs-CZ" sz="1000" dirty="0" err="1" smtClean="0"/>
              <a:t>VitVit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http://upload.wikimedia.org/wikipedia/commons/thumb/a/af/St_George_Donatello_Orsanmichele_n1.jpg/239px-St_George_Donatello_Orsanmichele_n1.jpg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http://upload.wikimedia.org/wikipedia/commons/thumb/f/f0/Donatello_-_David_-_Floren%C3%A7a.jpg/372px-Donatello_-_David_-_Floren%C3%A7a.jpg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Patrick</a:t>
            </a:r>
            <a:r>
              <a:rPr lang="cs-CZ" sz="1000" dirty="0" smtClean="0"/>
              <a:t> </a:t>
            </a:r>
            <a:r>
              <a:rPr lang="cs-CZ" sz="1000" dirty="0" err="1" smtClean="0"/>
              <a:t>A</a:t>
            </a:r>
            <a:r>
              <a:rPr lang="cs-CZ" sz="1000" dirty="0" smtClean="0"/>
              <a:t>.</a:t>
            </a:r>
            <a:r>
              <a:rPr lang="cs-CZ" sz="1000" dirty="0" err="1" smtClean="0"/>
              <a:t>Rodgers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http://upload.wikimedia.org/wikipedia/commons/thumb/0/0b/Sandro_Botticelli_-_La_nascita_di_Venere_-_Google_Art_Project_-_edited.jpg/800px-Sandro_Botticelli_-_La_nascita_di_Venere_-_Google_Art_Project_-_edited.jpg</a:t>
            </a:r>
          </a:p>
          <a:p>
            <a:r>
              <a:rPr lang="cs-CZ" sz="1000" dirty="0" smtClean="0">
                <a:hlinkClick r:id="rId6"/>
              </a:rPr>
              <a:t>http://upload.wikimedia.org/wikipedia/commons/thumb/0/08/Leonardo_da_Vinci_%281452-1519%29_-_The_Last_Supper_%281495-1498%29.jpg/800px-Leonardo_da_Vinci_%281452-1519%29_-_The_Last_Supper_%281495-1498%29.jpg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http://upload.wikimedia.org/wikipedia/commons/thumb/2/22/Da_Vinci_Vitruve_Luc_Viatour.jpg/441px-Da_Vinci_Vitruve_Luc_Viatour.jpg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http://upload.wikimedia.org/wikipedia/commons/thumb/5/57/Lady_with_an_Ermine.jpg/439px-Lady_with_an_Ermine.jpg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http://upload.wikimedia.org/wikipedia/commons/thumb/6/6a/Mona_Lisa.jpg/396px-Mona_Lisa.jpg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http://upload.wikimedia.org/wikipedia/commons/thumb/e/ea/Raffael_051.jpg/440px-Raffael_051.jpg</a:t>
            </a:r>
          </a:p>
          <a:p>
            <a:r>
              <a:rPr lang="cs-CZ" sz="1000" dirty="0" smtClean="0">
                <a:hlinkClick r:id="rId10"/>
              </a:rPr>
              <a:t>http://upload.wikimedia.org/wikipedia/commons/thumb/9/94/Sanzio_01.jpg/773px-Sanzio_01.jpg</a:t>
            </a:r>
            <a:endParaRPr lang="cs-CZ" sz="1000" dirty="0" smtClean="0"/>
          </a:p>
          <a:p>
            <a:r>
              <a:rPr lang="cs-CZ" sz="1000" dirty="0" err="1" smtClean="0"/>
              <a:t>upload.wikimedia.org</a:t>
            </a:r>
            <a:r>
              <a:rPr lang="cs-CZ" sz="1000" dirty="0" smtClean="0"/>
              <a:t>/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/</a:t>
            </a:r>
            <a:r>
              <a:rPr lang="cs-CZ" sz="1000" dirty="0" err="1" smtClean="0"/>
              <a:t>commons</a:t>
            </a:r>
            <a:r>
              <a:rPr lang="cs-CZ" sz="1000" dirty="0" smtClean="0"/>
              <a:t>/</a:t>
            </a:r>
            <a:r>
              <a:rPr lang="cs-CZ" sz="1000" dirty="0" err="1" smtClean="0"/>
              <a:t>thumb</a:t>
            </a:r>
            <a:r>
              <a:rPr lang="cs-CZ" sz="1000" dirty="0" smtClean="0"/>
              <a:t>/9/94/</a:t>
            </a:r>
            <a:r>
              <a:rPr lang="cs-CZ" sz="1000" dirty="0" err="1" smtClean="0"/>
              <a:t>Sanzio</a:t>
            </a:r>
            <a:r>
              <a:rPr lang="cs-CZ" sz="1000" dirty="0" smtClean="0"/>
              <a:t>_00.jpg/444px-</a:t>
            </a:r>
            <a:r>
              <a:rPr lang="cs-CZ" sz="1000" dirty="0" err="1" smtClean="0"/>
              <a:t>Sanzio</a:t>
            </a:r>
            <a:r>
              <a:rPr lang="cs-CZ" sz="1000" dirty="0" smtClean="0"/>
              <a:t>_00.jpg</a:t>
            </a:r>
          </a:p>
          <a:p>
            <a:r>
              <a:rPr lang="cs-CZ" sz="1000" dirty="0" smtClean="0"/>
              <a:t>http://upload.wikimedia.org/wikipedia/commons/thumb/8/88/San_Pietro_in_Vincoli_Rome_2011_14.jpg/388px-San_Pietro_in_Vincoli_Rome_2011_14.jpg</a:t>
            </a:r>
          </a:p>
          <a:p>
            <a:r>
              <a:rPr lang="cs-CZ" sz="1000" dirty="0" smtClean="0">
                <a:hlinkClick r:id="rId11"/>
              </a:rPr>
              <a:t>http://upload.wikimedia.org/wikipedia/commons/thumb/1/1f/Michelangelo%27s_Pieta_5450_cropncleaned_edit.jpg/572px-Michelangelo%27s_Pieta_5450_cropncleaned_edit.jpg</a:t>
            </a:r>
            <a:r>
              <a:rPr lang="cs-CZ" sz="1000" dirty="0" smtClean="0"/>
              <a:t>, CC BY-SA, autor: Stanislav </a:t>
            </a:r>
            <a:r>
              <a:rPr lang="cs-CZ" sz="1000" dirty="0" err="1" smtClean="0"/>
              <a:t>Traykov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http://upload.wikimedia.org/wikipedia/commons/thumb/6/63/Michelangelos_David.jpg/450px-Michelangelos_David.jpg</a:t>
            </a:r>
            <a:r>
              <a:rPr lang="cs-CZ" sz="1000" dirty="0" smtClean="0"/>
              <a:t>, CC BY-SA, autor: David </a:t>
            </a:r>
            <a:r>
              <a:rPr lang="cs-CZ" sz="1000" dirty="0" err="1" smtClean="0"/>
              <a:t>Gaya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http://upload.wikimedia.org/wikipedia/commons/thumb/2/24/Rome_Sistine_Chapel_01.jpg/456px-Rome_Sistine_Chapel_01.jpg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http://upload.wikimedia.org/wikipedia/commons/d/db/Lightmatter_Sistine_Chapel_ceiling.jpg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Aaron</a:t>
            </a:r>
            <a:r>
              <a:rPr lang="cs-CZ" sz="1000" dirty="0" smtClean="0"/>
              <a:t> Logan</a:t>
            </a:r>
          </a:p>
          <a:p>
            <a:r>
              <a:rPr lang="cs-CZ" sz="1000" dirty="0" smtClean="0"/>
              <a:t>http://upload.wikimedia.org/wikipedia/commons/thumb/8/88/Albrecht_D%C3%BCrer%2C_Selbstbildnis_mit_26_Jahren_%28Prado%2C_Madrid%29.jpg/456px-Albrecht_D%C3%BCrer%2C_Selbstbildnis_mit_26_Jahren_%28Prado%2C_Madrid%29.jpg</a:t>
            </a:r>
          </a:p>
          <a:p>
            <a:r>
              <a:rPr lang="cs-CZ" sz="1000" dirty="0" smtClean="0">
                <a:hlinkClick r:id="rId15"/>
              </a:rPr>
              <a:t>http://upload.wikimedia.org/wikipedia/commons/thumb/7/70/Albrecht_D%C3%BCrer_099.jpg/714px-Albrecht_D%C3%BCrer_099.jpg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http://upload.wikimedia.org/wikipedia/commons/thumb/3/30/Holbein-erasmus.jpg/423px-Holbein-erasmus.jpg</a:t>
            </a:r>
          </a:p>
          <a:p>
            <a:r>
              <a:rPr lang="cs-CZ" sz="1000" dirty="0" smtClean="0">
                <a:hlinkClick r:id="rId16"/>
              </a:rPr>
              <a:t>http://upload.wikimedia.org/wikipedia/commons/thumb/8/8a/Hans_Holbein_d._J._074.jpg/490px-Hans_Holbein_d._J._074.jpg</a:t>
            </a:r>
            <a:endParaRPr lang="cs-CZ" sz="1000" dirty="0" smtClean="0"/>
          </a:p>
          <a:p>
            <a:r>
              <a:rPr lang="cs-CZ" sz="1000" dirty="0" smtClean="0">
                <a:hlinkClick r:id="rId17"/>
              </a:rPr>
              <a:t>http://upload.wikimedia.org/wikipedia/commons/thumb/f/f0/Hans_Holbein_d._J._065.jpg/476px-Hans_Holbein_d._J._065.jpg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http://upload.wikimedia.org/wikipedia/commons/thumb/d/d2/Arcimboldovertemnus.jpeg/488px-Arcimboldovertemnus.jpeg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http://upload.wikimedia.org/wikipedia/commons/a/a5/Giuseppe_Arcimboldo_-_Spring%2C_1573.jpg</a:t>
            </a:r>
          </a:p>
          <a:p>
            <a:r>
              <a:rPr lang="cs-CZ" sz="1000" dirty="0" smtClean="0">
                <a:hlinkClick r:id="rId19"/>
              </a:rPr>
              <a:t>http://upload.wikimedia.org/wikipedia/commons/2/2a/Hw-shakespeare.png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http://upload.wikimedia.org/wikipedia/commons/2/26/Giovanni_Boccaccio_01.jpg</a:t>
            </a:r>
          </a:p>
          <a:p>
            <a:r>
              <a:rPr lang="cs-CZ" sz="1000" dirty="0" smtClean="0"/>
              <a:t>http://upload.wikimedia.org/wikipedia/commons/6/6f/Portrait_de_Dante.jpg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1860</TotalTime>
  <Words>913</Words>
  <Application>Microsoft Office PowerPoint</Application>
  <PresentationFormat>Předvádění na obrazovce (4:3)</PresentationFormat>
  <Paragraphs>234</Paragraphs>
  <Slides>25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Snímek 2</vt:lpstr>
      <vt:lpstr>RENESANCE</vt:lpstr>
      <vt:lpstr>ZNAKY RENESANCE</vt:lpstr>
      <vt:lpstr>Knihtisk- 1450 – Johannes Gutenberg</vt:lpstr>
      <vt:lpstr>Mikuláš Koperník, Jan Kepler, Tycho de Brahe</vt:lpstr>
      <vt:lpstr>Galileo Galilei, Giordano Bruno</vt:lpstr>
      <vt:lpstr>Niccolo Machiavelli, Erasmus Rotterdamský, Jan Ámos Komenský</vt:lpstr>
      <vt:lpstr>Znaky architektury</vt:lpstr>
      <vt:lpstr>Další znaky</vt:lpstr>
      <vt:lpstr>Stavby v českých zemích</vt:lpstr>
      <vt:lpstr>Donatello - florentský sochař - sochařské portréty</vt:lpstr>
      <vt:lpstr>Sandro Boticelli</vt:lpstr>
      <vt:lpstr>Leonardo da Vinci malíř, sochař, vynálezce, přírodovědec, architekt</vt:lpstr>
      <vt:lpstr>Snímek 15</vt:lpstr>
      <vt:lpstr>Raffael Santi malíř, sochař</vt:lpstr>
      <vt:lpstr>Michelangelo Buonarotti</vt:lpstr>
      <vt:lpstr>Sixtinská kaple (Poslední soud)  Strop Sixtinské kaple</vt:lpstr>
      <vt:lpstr>Tizian</vt:lpstr>
      <vt:lpstr>Manýrismus </vt:lpstr>
      <vt:lpstr>Hans Holbein ml.</vt:lpstr>
      <vt:lpstr>Arcimboldo</vt:lpstr>
      <vt:lpstr>Literatura Shakespeare, Boccaccio, Dante Alighieri</vt:lpstr>
      <vt:lpstr>ZDROJE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Sona</dc:creator>
  <cp:lastModifiedBy>Soňa</cp:lastModifiedBy>
  <cp:revision>168</cp:revision>
  <dcterms:created xsi:type="dcterms:W3CDTF">2011-03-27T13:49:37Z</dcterms:created>
  <dcterms:modified xsi:type="dcterms:W3CDTF">2013-04-25T05:33:03Z</dcterms:modified>
</cp:coreProperties>
</file>