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VY_32_INOVACE_07_AJ_15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AJ – 6.A – Přítomný čas průběhový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DBEEE9-FBA7-4509-A940-7DEE69B1A6A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0D826B4-EE42-40B1-9A9B-4AADCF73086A}" type="presOf" srcId="{B651F6E3-6281-48DB-9319-2AEAFDAE7572}" destId="{619D679B-A015-4ECF-8348-D1034C574F40}" srcOrd="0" destOrd="0" presId="urn:microsoft.com/office/officeart/2005/8/layout/target3"/>
    <dgm:cxn modelId="{21B9BF9E-3302-4C57-AF1C-C1196716AB8C}" type="presOf" srcId="{D1B46980-6531-4606-95E6-44980827E919}" destId="{2BE915AB-18AA-4053-B92C-3BFC9ED204BB}" srcOrd="1" destOrd="0" presId="urn:microsoft.com/office/officeart/2005/8/layout/target3"/>
    <dgm:cxn modelId="{FEFB41C2-B353-4AE1-B285-7615D10696F5}" type="presOf" srcId="{4C35D32F-0EAB-4CD7-82EE-45574DC2A586}" destId="{8BEBB6EC-1DAA-4CAC-8A25-BC0FCBD5DBD5}" srcOrd="0" destOrd="0" presId="urn:microsoft.com/office/officeart/2005/8/layout/target3"/>
    <dgm:cxn modelId="{FA684889-662D-433F-AAC1-941F56E1B28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21A964-6E23-42AF-A098-E7EB805D03FC}" type="presOf" srcId="{D1D4F407-5343-4D3F-B5B9-D407B03CAEB4}" destId="{AED2198E-93D5-4001-81B4-73124B309672}" srcOrd="1" destOrd="0" presId="urn:microsoft.com/office/officeart/2005/8/layout/target3"/>
    <dgm:cxn modelId="{EDC8EE4C-B171-4212-A9FD-8743FF618B49}" type="presOf" srcId="{D8197B8C-B260-4A16-BDF4-0947B075E274}" destId="{5A5FFA88-C948-4069-8E93-59FA12366E83}" srcOrd="1" destOrd="0" presId="urn:microsoft.com/office/officeart/2005/8/layout/target3"/>
    <dgm:cxn modelId="{5CEAF967-1E70-4FEC-878B-07CE951F388A}" type="presOf" srcId="{D1B46980-6531-4606-95E6-44980827E919}" destId="{6140AFEC-043D-4C43-A2F9-D0F5331DF3A3}" srcOrd="0" destOrd="0" presId="urn:microsoft.com/office/officeart/2005/8/layout/target3"/>
    <dgm:cxn modelId="{1E19D54E-68F5-4216-9BA3-2F2CAECE70F6}" type="presOf" srcId="{4C35D32F-0EAB-4CD7-82EE-45574DC2A586}" destId="{890E4F0B-2866-4A3F-A3C7-2A14B1797930}" srcOrd="1" destOrd="0" presId="urn:microsoft.com/office/officeart/2005/8/layout/target3"/>
    <dgm:cxn modelId="{6B14A5D9-37FA-4CF4-8472-B703888A0E83}" type="presOf" srcId="{D8197B8C-B260-4A16-BDF4-0947B075E274}" destId="{25B08C86-7E15-44DC-BE7F-FFB55DD49D12}" srcOrd="0" destOrd="0" presId="urn:microsoft.com/office/officeart/2005/8/layout/target3"/>
    <dgm:cxn modelId="{C5C361D7-F8F5-45A0-B33C-D4CE467DF6D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9D43F9-318B-4E74-9327-9563DBC15076}" type="presParOf" srcId="{333A1088-737F-45CB-B68E-254E46348037}" destId="{F5ABB229-8D3B-4694-996A-96F23CF14429}" srcOrd="0" destOrd="0" presId="urn:microsoft.com/office/officeart/2005/8/layout/target3"/>
    <dgm:cxn modelId="{3F42861C-4AEC-48BE-A940-AD9E7F295EFC}" type="presParOf" srcId="{333A1088-737F-45CB-B68E-254E46348037}" destId="{F41139FD-01EE-4571-8B17-4FB00FC51163}" srcOrd="1" destOrd="0" presId="urn:microsoft.com/office/officeart/2005/8/layout/target3"/>
    <dgm:cxn modelId="{59E15985-3813-4350-BEE4-A07094ED7DDC}" type="presParOf" srcId="{333A1088-737F-45CB-B68E-254E46348037}" destId="{D005CE8C-CC26-4C3E-AC11-E15060ECD759}" srcOrd="2" destOrd="0" presId="urn:microsoft.com/office/officeart/2005/8/layout/target3"/>
    <dgm:cxn modelId="{D60687E8-4E4E-41C6-9866-A159092C20AF}" type="presParOf" srcId="{333A1088-737F-45CB-B68E-254E46348037}" destId="{2C702D82-9B77-49B7-9568-BB8EB47C3372}" srcOrd="3" destOrd="0" presId="urn:microsoft.com/office/officeart/2005/8/layout/target3"/>
    <dgm:cxn modelId="{571AB11A-2ED3-46E7-8DCF-FD09A69951CB}" type="presParOf" srcId="{333A1088-737F-45CB-B68E-254E46348037}" destId="{A52A0455-90FF-4808-ABD0-F02540D31D5A}" srcOrd="4" destOrd="0" presId="urn:microsoft.com/office/officeart/2005/8/layout/target3"/>
    <dgm:cxn modelId="{F624038A-C1DF-4947-AEAC-F41358377977}" type="presParOf" srcId="{333A1088-737F-45CB-B68E-254E46348037}" destId="{6140AFEC-043D-4C43-A2F9-D0F5331DF3A3}" srcOrd="5" destOrd="0" presId="urn:microsoft.com/office/officeart/2005/8/layout/target3"/>
    <dgm:cxn modelId="{ACE2C2F0-46C0-4B6E-B3BA-6304E1B05F3A}" type="presParOf" srcId="{333A1088-737F-45CB-B68E-254E46348037}" destId="{9358AC05-5D7D-4327-9F80-1AD486AEA664}" srcOrd="6" destOrd="0" presId="urn:microsoft.com/office/officeart/2005/8/layout/target3"/>
    <dgm:cxn modelId="{7DE0BD4F-43E7-44C3-91C4-49689988F6AF}" type="presParOf" srcId="{333A1088-737F-45CB-B68E-254E46348037}" destId="{313FC574-E1CD-4FB4-B054-0B805CE0447D}" srcOrd="7" destOrd="0" presId="urn:microsoft.com/office/officeart/2005/8/layout/target3"/>
    <dgm:cxn modelId="{B7E2CD18-0B20-461A-9616-9D0402757513}" type="presParOf" srcId="{333A1088-737F-45CB-B68E-254E46348037}" destId="{619D679B-A015-4ECF-8348-D1034C574F40}" srcOrd="8" destOrd="0" presId="urn:microsoft.com/office/officeart/2005/8/layout/target3"/>
    <dgm:cxn modelId="{7AF4A1AF-028A-4A76-A7B1-178AE60925C9}" type="presParOf" srcId="{333A1088-737F-45CB-B68E-254E46348037}" destId="{322283A8-4A27-4CDA-BAE3-F381106A9174}" srcOrd="9" destOrd="0" presId="urn:microsoft.com/office/officeart/2005/8/layout/target3"/>
    <dgm:cxn modelId="{661A371B-3A3B-48F7-91E3-20F0338A4426}" type="presParOf" srcId="{333A1088-737F-45CB-B68E-254E46348037}" destId="{FFC9F71D-1B4F-4AD9-A4A6-86ADEFC8AF5C}" srcOrd="10" destOrd="0" presId="urn:microsoft.com/office/officeart/2005/8/layout/target3"/>
    <dgm:cxn modelId="{03313634-A37B-4E61-934C-3E983668AEB4}" type="presParOf" srcId="{333A1088-737F-45CB-B68E-254E46348037}" destId="{25B08C86-7E15-44DC-BE7F-FFB55DD49D12}" srcOrd="11" destOrd="0" presId="urn:microsoft.com/office/officeart/2005/8/layout/target3"/>
    <dgm:cxn modelId="{BCD5651E-096B-40DA-B144-12BBE44309CF}" type="presParOf" srcId="{333A1088-737F-45CB-B68E-254E46348037}" destId="{76644BE8-9D7C-4C09-B250-3D10AF48CBB7}" srcOrd="12" destOrd="0" presId="urn:microsoft.com/office/officeart/2005/8/layout/target3"/>
    <dgm:cxn modelId="{47DCB257-4DD7-42F9-A3BD-3D0B9AACE129}" type="presParOf" srcId="{333A1088-737F-45CB-B68E-254E46348037}" destId="{EE85B701-7295-41C0-BA7A-34D3756A2AE6}" srcOrd="13" destOrd="0" presId="urn:microsoft.com/office/officeart/2005/8/layout/target3"/>
    <dgm:cxn modelId="{6CD7B668-D379-4711-A5E9-CBE0342440B5}" type="presParOf" srcId="{333A1088-737F-45CB-B68E-254E46348037}" destId="{8BEBB6EC-1DAA-4CAC-8A25-BC0FCBD5DBD5}" srcOrd="14" destOrd="0" presId="urn:microsoft.com/office/officeart/2005/8/layout/target3"/>
    <dgm:cxn modelId="{4253CD05-F3C1-4B09-A157-89101D2E7BB9}" type="presParOf" srcId="{333A1088-737F-45CB-B68E-254E46348037}" destId="{AED2198E-93D5-4001-81B4-73124B309672}" srcOrd="15" destOrd="0" presId="urn:microsoft.com/office/officeart/2005/8/layout/target3"/>
    <dgm:cxn modelId="{FF52F6DA-7120-4B0B-B2F8-15189288B3A3}" type="presParOf" srcId="{333A1088-737F-45CB-B68E-254E46348037}" destId="{2BE915AB-18AA-4053-B92C-3BFC9ED204BB}" srcOrd="16" destOrd="0" presId="urn:microsoft.com/office/officeart/2005/8/layout/target3"/>
    <dgm:cxn modelId="{F8CE43FC-1A26-4529-933B-724878EFFC56}" type="presParOf" srcId="{333A1088-737F-45CB-B68E-254E46348037}" destId="{6BB5E863-4638-4E1D-BFDE-399D028AC4ED}" srcOrd="17" destOrd="0" presId="urn:microsoft.com/office/officeart/2005/8/layout/target3"/>
    <dgm:cxn modelId="{D58DB93E-2F01-4776-A603-339C687FE1E9}" type="presParOf" srcId="{333A1088-737F-45CB-B68E-254E46348037}" destId="{5A5FFA88-C948-4069-8E93-59FA12366E83}" srcOrd="18" destOrd="0" presId="urn:microsoft.com/office/officeart/2005/8/layout/target3"/>
    <dgm:cxn modelId="{AD289F4F-FFE6-490B-A33E-B1BCFAEC13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VY_32_INOVACE_07_AJ_15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AJ – 6.A – Přítomný čas průběhový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14F30-CE5B-4FC5-B845-5CCAF8B266E6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B7D6CE-4670-444C-8FA2-E464DF4C3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13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59863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90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Materiál je určen k výkladu a procvičení </a:t>
            </a:r>
            <a:r>
              <a:rPr lang="cs-CZ" sz="2000" dirty="0" smtClean="0"/>
              <a:t>učiva přítomném času průběhovém, </a:t>
            </a:r>
            <a:r>
              <a:rPr lang="cs-CZ" sz="2000" dirty="0"/>
              <a:t>o </a:t>
            </a:r>
            <a:r>
              <a:rPr lang="cs-CZ" sz="2000" dirty="0" smtClean="0"/>
              <a:t>jeho tvoření a o jednotlivých </a:t>
            </a:r>
            <a:r>
              <a:rPr lang="cs-CZ" sz="2000" dirty="0"/>
              <a:t>tvarech. Učivo je nejdříve </a:t>
            </a:r>
            <a:r>
              <a:rPr lang="cs-CZ" sz="2000" dirty="0" smtClean="0"/>
              <a:t>vysvětleno pomocí přehledných tabulek, </a:t>
            </a:r>
            <a:r>
              <a:rPr lang="cs-CZ" sz="2000" dirty="0"/>
              <a:t>ukázáno  na příkladech. Poté si žáci procvičí probírané </a:t>
            </a:r>
            <a:r>
              <a:rPr lang="cs-CZ" sz="2000" dirty="0" smtClean="0"/>
              <a:t>učivo na několika cvičeních </a:t>
            </a:r>
            <a:r>
              <a:rPr lang="cs-CZ" sz="2000" dirty="0"/>
              <a:t>a zkontrolují správnost svých odpovědí. </a:t>
            </a:r>
          </a:p>
          <a:p>
            <a:pPr algn="just"/>
            <a:r>
              <a:rPr lang="cs-CZ" sz="2000" dirty="0"/>
              <a:t>Práce s prezentací vyplnila podstatnou část hodiny. Byla velmi jednoduchá. Učivo bylo nejdříve vysvětleno</a:t>
            </a:r>
            <a:r>
              <a:rPr lang="cs-CZ" sz="2000" dirty="0" smtClean="0"/>
              <a:t>. Pomocí tabulek a přehledů žáci ústně časovali různá slovesa (vytvářeli jednotlivé tvary kladné, záporné a otázky). </a:t>
            </a:r>
            <a:r>
              <a:rPr lang="cs-CZ" sz="2000" dirty="0"/>
              <a:t>P</a:t>
            </a:r>
            <a:r>
              <a:rPr lang="cs-CZ" sz="2000" dirty="0" smtClean="0"/>
              <a:t>oté </a:t>
            </a:r>
            <a:r>
              <a:rPr lang="cs-CZ" sz="2000" dirty="0"/>
              <a:t>plnili jednotlivé úkoly jako samostatnou práci</a:t>
            </a:r>
            <a:r>
              <a:rPr lang="cs-CZ" sz="2000" dirty="0" smtClean="0"/>
              <a:t>. Reagovali pozitivně, výklad byl pro ně přehlednější, zajímavější.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32314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PRESENT CONTINUOUS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788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Přítomný čas průběhový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se pomocí tvarů slovesa </a:t>
            </a:r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dirty="0" smtClean="0"/>
              <a:t>v přítomném čase a příčestí přítomného (</a:t>
            </a:r>
            <a:r>
              <a:rPr lang="cs-CZ" b="1" dirty="0" smtClean="0"/>
              <a:t>–</a:t>
            </a:r>
            <a:r>
              <a:rPr lang="cs-CZ" b="1" dirty="0" err="1" smtClean="0"/>
              <a:t>ing</a:t>
            </a:r>
            <a:r>
              <a:rPr lang="cs-CZ" b="1" dirty="0" smtClean="0"/>
              <a:t> </a:t>
            </a:r>
            <a:r>
              <a:rPr lang="cs-CZ" dirty="0" smtClean="0"/>
              <a:t>tvaru) významového slovesa</a:t>
            </a:r>
          </a:p>
          <a:p>
            <a:pPr algn="ctr"/>
            <a:r>
              <a:rPr lang="cs-CZ" b="1" dirty="0"/>
              <a:t> </a:t>
            </a: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to </a:t>
            </a:r>
            <a:r>
              <a:rPr lang="cs-CZ" sz="4400" b="1" dirty="0" err="1">
                <a:solidFill>
                  <a:schemeClr val="accent2">
                    <a:lumMod val="75000"/>
                  </a:schemeClr>
                </a:solidFill>
              </a:rPr>
              <a:t>be</a:t>
            </a: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 + sloveso 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–</a:t>
            </a:r>
            <a:r>
              <a:rPr lang="cs-CZ" sz="4400" b="1" dirty="0" err="1" smtClean="0">
                <a:solidFill>
                  <a:schemeClr val="accent2">
                    <a:lumMod val="75000"/>
                  </a:schemeClr>
                </a:solidFill>
              </a:rPr>
              <a:t>ing</a:t>
            </a:r>
            <a:endParaRPr lang="cs-CZ" sz="4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r>
              <a:rPr lang="cs-CZ" dirty="0" smtClean="0"/>
              <a:t>př.	</a:t>
            </a:r>
            <a:r>
              <a:rPr lang="cs-CZ" i="1" dirty="0" smtClean="0"/>
              <a:t>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cooking</a:t>
            </a:r>
            <a:r>
              <a:rPr lang="cs-CZ" i="1" dirty="0" smtClean="0"/>
              <a:t>.</a:t>
            </a:r>
          </a:p>
          <a:p>
            <a:pPr marL="777240" lvl="3" indent="0" algn="just">
              <a:buNone/>
            </a:pPr>
            <a:r>
              <a:rPr lang="cs-CZ" sz="2600" i="1" dirty="0" smtClean="0">
                <a:solidFill>
                  <a:schemeClr val="tx1"/>
                </a:solidFill>
              </a:rPr>
              <a:t>	</a:t>
            </a:r>
            <a:r>
              <a:rPr lang="cs-CZ" sz="2600" i="1" dirty="0" err="1" smtClean="0">
                <a:solidFill>
                  <a:schemeClr val="tx1"/>
                </a:solidFill>
              </a:rPr>
              <a:t>You</a:t>
            </a:r>
            <a:r>
              <a:rPr lang="cs-CZ" sz="2600" i="1" dirty="0" smtClean="0">
                <a:solidFill>
                  <a:schemeClr val="tx1"/>
                </a:solidFill>
              </a:rPr>
              <a:t> are </a:t>
            </a:r>
            <a:r>
              <a:rPr lang="cs-CZ" sz="2600" i="1" dirty="0" err="1" smtClean="0">
                <a:solidFill>
                  <a:schemeClr val="tx1"/>
                </a:solidFill>
              </a:rPr>
              <a:t>cleaning</a:t>
            </a:r>
            <a:r>
              <a:rPr lang="cs-CZ" sz="2600" i="1" dirty="0" smtClean="0">
                <a:solidFill>
                  <a:schemeClr val="tx1"/>
                </a:solidFill>
              </a:rPr>
              <a:t>.</a:t>
            </a:r>
          </a:p>
          <a:p>
            <a:pPr marL="777240" lvl="3" indent="0" algn="just">
              <a:buNone/>
            </a:pPr>
            <a:r>
              <a:rPr lang="cs-CZ" sz="2600" i="1" dirty="0" smtClean="0">
                <a:solidFill>
                  <a:schemeClr val="tx1"/>
                </a:solidFill>
              </a:rPr>
              <a:t>……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36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517067"/>
              </p:ext>
            </p:extLst>
          </p:nvPr>
        </p:nvGraphicFramePr>
        <p:xfrm>
          <a:off x="179512" y="1341120"/>
          <a:ext cx="7920880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2221"/>
                <a:gridCol w="3213878"/>
                <a:gridCol w="220478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KLADNÉ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ZÁPORNÉ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OTÁZKA</a:t>
                      </a:r>
                      <a:endParaRPr lang="cs-CZ" sz="2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I</a:t>
                      </a:r>
                      <a:r>
                        <a:rPr lang="cs-CZ" sz="3200" b="0" baseline="0" dirty="0" smtClean="0"/>
                        <a:t> </a:t>
                      </a:r>
                      <a:r>
                        <a:rPr lang="cs-CZ" sz="3200" b="1" baseline="0" dirty="0" err="1" smtClean="0"/>
                        <a:t>am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I´</a:t>
                      </a:r>
                      <a:r>
                        <a:rPr lang="cs-CZ" sz="3200" b="1" dirty="0" err="1" smtClean="0"/>
                        <a:t>m</a:t>
                      </a:r>
                      <a:r>
                        <a:rPr lang="cs-CZ" sz="3200" b="1" baseline="0" dirty="0" smtClean="0"/>
                        <a:t> not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Am</a:t>
                      </a:r>
                      <a:r>
                        <a:rPr lang="cs-CZ" sz="3200" b="0" dirty="0" smtClean="0"/>
                        <a:t> I ?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You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smtClean="0"/>
                        <a:t>are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You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aren´t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Are </a:t>
                      </a:r>
                      <a:r>
                        <a:rPr lang="cs-CZ" sz="3200" b="0" dirty="0" err="1" smtClean="0"/>
                        <a:t>you</a:t>
                      </a:r>
                      <a:r>
                        <a:rPr lang="cs-CZ" sz="3200" b="0" dirty="0" smtClean="0"/>
                        <a:t> ? 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He </a:t>
                      </a:r>
                      <a:r>
                        <a:rPr lang="cs-CZ" sz="3200" b="1" dirty="0" err="1" smtClean="0"/>
                        <a:t>is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He</a:t>
                      </a:r>
                      <a:r>
                        <a:rPr lang="cs-CZ" sz="3200" b="0" baseline="0" dirty="0" smtClean="0"/>
                        <a:t> </a:t>
                      </a:r>
                      <a:r>
                        <a:rPr lang="cs-CZ" sz="3200" b="1" baseline="0" dirty="0" err="1" smtClean="0"/>
                        <a:t>isn´t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Is</a:t>
                      </a:r>
                      <a:r>
                        <a:rPr lang="cs-CZ" sz="3200" b="0" dirty="0" smtClean="0"/>
                        <a:t> he</a:t>
                      </a:r>
                      <a:r>
                        <a:rPr lang="cs-CZ" sz="3200" b="0" baseline="0" dirty="0" smtClean="0"/>
                        <a:t> ?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She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is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She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isn´t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Is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0" dirty="0" err="1" smtClean="0"/>
                        <a:t>she</a:t>
                      </a:r>
                      <a:r>
                        <a:rPr lang="cs-CZ" sz="3200" b="0" dirty="0" smtClean="0"/>
                        <a:t> ?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It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is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It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isn´t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Is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0" dirty="0" err="1" smtClean="0"/>
                        <a:t>it</a:t>
                      </a:r>
                      <a:r>
                        <a:rPr lang="cs-CZ" sz="3200" b="0" baseline="0" dirty="0" smtClean="0"/>
                        <a:t> ?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We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smtClean="0"/>
                        <a:t>are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We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aren´t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Are </a:t>
                      </a:r>
                      <a:r>
                        <a:rPr lang="cs-CZ" sz="3200" b="0" dirty="0" err="1" smtClean="0"/>
                        <a:t>we</a:t>
                      </a:r>
                      <a:r>
                        <a:rPr lang="cs-CZ" sz="3200" b="0" dirty="0" smtClean="0"/>
                        <a:t> ?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They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smtClean="0"/>
                        <a:t>are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err="1" smtClean="0"/>
                        <a:t>They</a:t>
                      </a:r>
                      <a:r>
                        <a:rPr lang="cs-CZ" sz="3200" b="0" dirty="0" smtClean="0"/>
                        <a:t> </a:t>
                      </a:r>
                      <a:r>
                        <a:rPr lang="cs-CZ" sz="3200" b="1" dirty="0" err="1" smtClean="0"/>
                        <a:t>aren´t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Are </a:t>
                      </a:r>
                      <a:r>
                        <a:rPr lang="cs-CZ" sz="3200" b="0" dirty="0" err="1" smtClean="0"/>
                        <a:t>they</a:t>
                      </a:r>
                      <a:r>
                        <a:rPr lang="cs-CZ" sz="3200" b="0" dirty="0" smtClean="0"/>
                        <a:t> ?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54868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ČASOVÁNÍ SLOVESA TO BE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4270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PRESENT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KLADNÉ VĚTY: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cake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dirty="0" err="1" smtClean="0"/>
              <a:t>photo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ZÁPORNÉ VĚTY: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washing</a:t>
            </a:r>
            <a:r>
              <a:rPr lang="cs-CZ" dirty="0" smtClean="0"/>
              <a:t> up.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feeding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OTÁZKY: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setting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table?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sleeping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14105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PŘÍČESTÍ PŘÍTOMNÉ  </a:t>
            </a:r>
            <a:r>
              <a:rPr lang="cs-CZ" cap="none" dirty="0" smtClean="0"/>
              <a:t>(-</a:t>
            </a:r>
            <a:r>
              <a:rPr lang="cs-CZ" cap="none" dirty="0" err="1" smtClean="0"/>
              <a:t>ing</a:t>
            </a:r>
            <a:r>
              <a:rPr lang="cs-CZ" cap="none" dirty="0" smtClean="0"/>
              <a:t> tvar)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většiny sloves přidáváme koncovku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err="1" smtClean="0"/>
              <a:t>cook</a:t>
            </a:r>
            <a:r>
              <a:rPr lang="cs-CZ" dirty="0" smtClean="0"/>
              <a:t> 		</a:t>
            </a:r>
            <a:r>
              <a:rPr lang="cs-CZ" dirty="0" err="1" smtClean="0"/>
              <a:t>cooking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feed</a:t>
            </a:r>
            <a:r>
              <a:rPr lang="cs-CZ" dirty="0" smtClean="0"/>
              <a:t>		</a:t>
            </a:r>
            <a:r>
              <a:rPr lang="cs-CZ" dirty="0" err="1" smtClean="0"/>
              <a:t>feeding</a:t>
            </a:r>
            <a:endParaRPr lang="cs-CZ" dirty="0" smtClean="0"/>
          </a:p>
          <a:p>
            <a:r>
              <a:rPr lang="cs-CZ" dirty="0" smtClean="0"/>
              <a:t>U sloves zakončených na němé –e ho vynecháváme a přidáme koncovku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ing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write</a:t>
            </a:r>
            <a:r>
              <a:rPr lang="cs-CZ" dirty="0" smtClean="0"/>
              <a:t>		</a:t>
            </a:r>
            <a:r>
              <a:rPr lang="cs-CZ" dirty="0" err="1" smtClean="0"/>
              <a:t>writing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take</a:t>
            </a:r>
            <a:r>
              <a:rPr lang="cs-CZ" dirty="0" smtClean="0"/>
              <a:t>		</a:t>
            </a:r>
            <a:r>
              <a:rPr lang="cs-CZ" dirty="0" err="1" smtClean="0"/>
              <a:t>taking</a:t>
            </a:r>
            <a:endParaRPr lang="cs-CZ" dirty="0" smtClean="0"/>
          </a:p>
          <a:p>
            <a:r>
              <a:rPr lang="cs-CZ" dirty="0" smtClean="0"/>
              <a:t>U některých sloves dochází ke zdvojení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run		</a:t>
            </a:r>
            <a:r>
              <a:rPr lang="cs-CZ" dirty="0" err="1" smtClean="0"/>
              <a:t>ru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nning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sit</a:t>
            </a:r>
            <a:r>
              <a:rPr lang="cs-CZ" dirty="0" smtClean="0"/>
              <a:t> 		</a:t>
            </a:r>
            <a:r>
              <a:rPr lang="cs-CZ" dirty="0" err="1" smtClean="0"/>
              <a:t>si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tting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606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-</a:t>
            </a:r>
            <a:r>
              <a:rPr lang="cs-CZ" dirty="0" err="1" smtClean="0"/>
              <a:t>ing</a:t>
            </a:r>
            <a:r>
              <a:rPr lang="cs-CZ" dirty="0" smtClean="0"/>
              <a:t> tvary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read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 smtClean="0"/>
              <a:t>	do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swim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shine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sleep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go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sit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run</a:t>
            </a:r>
          </a:p>
          <a:p>
            <a:pPr marL="0" indent="0">
              <a:buNone/>
            </a:pPr>
            <a:r>
              <a:rPr lang="cs-CZ" dirty="0" smtClean="0"/>
              <a:t>	play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take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106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-</a:t>
            </a:r>
            <a:r>
              <a:rPr lang="cs-CZ" dirty="0" err="1" smtClean="0"/>
              <a:t>ing</a:t>
            </a:r>
            <a:r>
              <a:rPr lang="cs-CZ" dirty="0" smtClean="0"/>
              <a:t> tvary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read</a:t>
            </a:r>
            <a:r>
              <a:rPr lang="cs-CZ" dirty="0" smtClean="0"/>
              <a:t>		</a:t>
            </a:r>
            <a:r>
              <a:rPr lang="cs-CZ" dirty="0" err="1" smtClean="0"/>
              <a:t>reading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	do		</a:t>
            </a:r>
            <a:r>
              <a:rPr lang="cs-CZ" dirty="0" err="1" smtClean="0"/>
              <a:t>doing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swim</a:t>
            </a:r>
            <a:r>
              <a:rPr lang="cs-CZ" dirty="0" smtClean="0"/>
              <a:t>		</a:t>
            </a:r>
            <a:r>
              <a:rPr lang="cs-CZ" dirty="0" err="1" smtClean="0"/>
              <a:t>swimming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shine</a:t>
            </a:r>
            <a:r>
              <a:rPr lang="cs-CZ" dirty="0" smtClean="0"/>
              <a:t>		</a:t>
            </a:r>
            <a:r>
              <a:rPr lang="cs-CZ" dirty="0" err="1" smtClean="0"/>
              <a:t>shining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sleep</a:t>
            </a:r>
            <a:r>
              <a:rPr lang="cs-CZ" dirty="0" smtClean="0"/>
              <a:t>		</a:t>
            </a:r>
            <a:r>
              <a:rPr lang="cs-CZ" dirty="0" err="1" smtClean="0"/>
              <a:t>sleeping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go		</a:t>
            </a:r>
            <a:r>
              <a:rPr lang="cs-CZ" dirty="0" err="1" smtClean="0"/>
              <a:t>going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sit</a:t>
            </a:r>
            <a:r>
              <a:rPr lang="cs-CZ" dirty="0" smtClean="0"/>
              <a:t>		</a:t>
            </a:r>
            <a:r>
              <a:rPr lang="cs-CZ" dirty="0" err="1" smtClean="0"/>
              <a:t>sitting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run		</a:t>
            </a:r>
            <a:r>
              <a:rPr lang="cs-CZ" dirty="0" err="1" smtClean="0"/>
              <a:t>running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play		</a:t>
            </a:r>
            <a:r>
              <a:rPr lang="cs-CZ" dirty="0" err="1" smtClean="0"/>
              <a:t>playing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take</a:t>
            </a:r>
            <a:r>
              <a:rPr lang="cs-CZ" dirty="0" smtClean="0"/>
              <a:t>		</a:t>
            </a:r>
            <a:r>
              <a:rPr lang="cs-CZ" dirty="0" err="1" smtClean="0"/>
              <a:t>taking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568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Dej slovesa v závorce do přítomného průběhového času: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learn</a:t>
            </a:r>
            <a:r>
              <a:rPr lang="cs-CZ" dirty="0" smtClean="0"/>
              <a:t>)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(</a:t>
            </a:r>
            <a:r>
              <a:rPr lang="cs-CZ" dirty="0" err="1" smtClean="0"/>
              <a:t>sit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(do) 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(listen to)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(play) a game.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(</a:t>
            </a:r>
            <a:r>
              <a:rPr lang="cs-CZ" dirty="0" err="1" smtClean="0"/>
              <a:t>have</a:t>
            </a:r>
            <a:r>
              <a:rPr lang="cs-CZ" dirty="0" smtClean="0"/>
              <a:t>) 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(</a:t>
            </a:r>
            <a:r>
              <a:rPr lang="cs-CZ" dirty="0" err="1" smtClean="0"/>
              <a:t>wear</a:t>
            </a:r>
            <a:r>
              <a:rPr lang="cs-CZ" dirty="0" smtClean="0"/>
              <a:t>)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Mother</a:t>
            </a:r>
            <a:r>
              <a:rPr lang="cs-CZ" dirty="0" smtClean="0"/>
              <a:t> (</a:t>
            </a:r>
            <a:r>
              <a:rPr lang="cs-CZ" dirty="0" err="1" smtClean="0"/>
              <a:t>cook</a:t>
            </a:r>
            <a:r>
              <a:rPr lang="cs-CZ" dirty="0" smtClean="0"/>
              <a:t>) </a:t>
            </a:r>
            <a:r>
              <a:rPr lang="cs-CZ" dirty="0" err="1" smtClean="0"/>
              <a:t>some</a:t>
            </a:r>
            <a:r>
              <a:rPr lang="cs-CZ" dirty="0" smtClean="0"/>
              <a:t> food.</a:t>
            </a:r>
          </a:p>
          <a:p>
            <a:pPr marL="0" indent="0">
              <a:buNone/>
            </a:pPr>
            <a:r>
              <a:rPr lang="cs-CZ" dirty="0" smtClean="0"/>
              <a:t>He (make)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(</a:t>
            </a:r>
            <a:r>
              <a:rPr lang="cs-CZ" dirty="0" err="1" smtClean="0"/>
              <a:t>clean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857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Dej slovesa v závorce do přítomného průběhového času: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listening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game.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having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wearing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food.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cleaning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123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Vytvoř záporné věty: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listening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game.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having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wearing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food.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cleaning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512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/>
              <a:t>Vytvoř záporné věty: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not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listening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game.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having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not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wearing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food.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cleaning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564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Vytvoř OTÁZKY ZJIŠŤOVACÍ: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listening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game.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having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wearing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food.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cleaning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5454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Vytvoř OTÁZKY: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exercise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listening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</a:t>
            </a:r>
            <a:r>
              <a:rPr lang="cs-CZ" dirty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game?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having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shower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wearing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some</a:t>
            </a:r>
            <a:r>
              <a:rPr lang="cs-CZ" dirty="0" smtClean="0"/>
              <a:t> food?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making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cleaning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01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Oni čtou knihu.</a:t>
            </a:r>
          </a:p>
          <a:p>
            <a:pPr marL="0" indent="0">
              <a:buNone/>
            </a:pPr>
            <a:r>
              <a:rPr lang="cs-CZ" dirty="0" smtClean="0"/>
              <a:t>Já nakupuju.</a:t>
            </a:r>
          </a:p>
          <a:p>
            <a:pPr marL="0" indent="0">
              <a:buNone/>
            </a:pPr>
            <a:r>
              <a:rPr lang="cs-CZ" dirty="0" smtClean="0"/>
              <a:t>My píšeme.</a:t>
            </a:r>
          </a:p>
          <a:p>
            <a:pPr marL="0" indent="0">
              <a:buNone/>
            </a:pPr>
            <a:r>
              <a:rPr lang="cs-CZ" dirty="0" smtClean="0"/>
              <a:t>Ona krmí kočku.</a:t>
            </a:r>
          </a:p>
          <a:p>
            <a:pPr marL="0" indent="0">
              <a:buNone/>
            </a:pPr>
            <a:r>
              <a:rPr lang="cs-CZ" dirty="0"/>
              <a:t>Oni se nedívají na TV.</a:t>
            </a:r>
          </a:p>
          <a:p>
            <a:pPr marL="0" indent="0">
              <a:buNone/>
            </a:pPr>
            <a:r>
              <a:rPr lang="cs-CZ" dirty="0" smtClean="0"/>
              <a:t>On hraje fotbal.</a:t>
            </a:r>
          </a:p>
          <a:p>
            <a:pPr marL="0" indent="0">
              <a:buNone/>
            </a:pPr>
            <a:r>
              <a:rPr lang="cs-CZ" dirty="0" smtClean="0"/>
              <a:t>Ty nezpíváš.</a:t>
            </a:r>
          </a:p>
          <a:p>
            <a:pPr marL="0" indent="0">
              <a:buNone/>
            </a:pPr>
            <a:r>
              <a:rPr lang="cs-CZ" dirty="0" smtClean="0"/>
              <a:t>Ono nespí.</a:t>
            </a:r>
          </a:p>
          <a:p>
            <a:pPr marL="0" indent="0">
              <a:buNone/>
            </a:pPr>
            <a:r>
              <a:rPr lang="cs-CZ" dirty="0" smtClean="0"/>
              <a:t>Umýváš nádobí?</a:t>
            </a:r>
          </a:p>
          <a:p>
            <a:pPr marL="0" indent="0">
              <a:buNone/>
            </a:pPr>
            <a:r>
              <a:rPr lang="cs-CZ" dirty="0" smtClean="0"/>
              <a:t>Jíte salát?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580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43192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Oni čtou knihu.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reading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book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Já nakupuju.	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shopping.</a:t>
            </a:r>
          </a:p>
          <a:p>
            <a:pPr marL="0" indent="0">
              <a:buNone/>
            </a:pPr>
            <a:r>
              <a:rPr lang="cs-CZ" dirty="0" smtClean="0"/>
              <a:t>My píšeme.	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writing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Ona krmí kočku.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feeding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cat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/>
              <a:t>Oni se nedívají na TV</a:t>
            </a:r>
            <a:r>
              <a:rPr lang="cs-CZ" dirty="0" smtClean="0"/>
              <a:t>.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watching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TV.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On hraje fotbal.	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football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Ty nezpíváš.	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aren´t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singing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Ono nespí.	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isn´t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sleeping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Umýváš nádobí?	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washing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up?</a:t>
            </a:r>
          </a:p>
          <a:p>
            <a:pPr marL="0" indent="0">
              <a:buNone/>
            </a:pPr>
            <a:r>
              <a:rPr lang="cs-CZ" dirty="0" smtClean="0"/>
              <a:t>Jíte salát?		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Are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eating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salad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?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5616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 - vlastní práce</a:t>
            </a:r>
            <a:endParaRPr lang="cs-CZ" dirty="0"/>
          </a:p>
          <a:p>
            <a:r>
              <a:rPr lang="cs-CZ" dirty="0" smtClean="0"/>
              <a:t>Nebyly použity žádné ilustrace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9633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140</TotalTime>
  <Words>738</Words>
  <Application>Microsoft Office PowerPoint</Application>
  <PresentationFormat>Předvádění na obrazovce (4:3)</PresentationFormat>
  <Paragraphs>175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Prezentace aplikace PowerPoint</vt:lpstr>
      <vt:lpstr>ANOTACE</vt:lpstr>
      <vt:lpstr>PŘÍTOMNÝ ČAS PRŮBĚHOVÝ</vt:lpstr>
      <vt:lpstr>Přítomný čas průběhový</vt:lpstr>
      <vt:lpstr>Prezentace aplikace PowerPoint</vt:lpstr>
      <vt:lpstr>PRESENT CONTINUOUS</vt:lpstr>
      <vt:lpstr>PŘÍČESTÍ PŘÍTOMNÉ  (-ing tvar)</vt:lpstr>
      <vt:lpstr>Vytvoř správné -ing tvary </vt:lpstr>
      <vt:lpstr>Vytvoř správné -ing tvary </vt:lpstr>
      <vt:lpstr>Dej slovesa v závorce do přítomného průběhového času:</vt:lpstr>
      <vt:lpstr>Dej slovesa v závorce do přítomného průběhového času:</vt:lpstr>
      <vt:lpstr>Vytvoř záporné věty:</vt:lpstr>
      <vt:lpstr>Vytvoř záporné věty:</vt:lpstr>
      <vt:lpstr>Vytvoř OTÁZKY ZJIŠŤOVACÍ:</vt:lpstr>
      <vt:lpstr>Vytvoř OTÁZKY:</vt:lpstr>
      <vt:lpstr>PŘELOŽ:</vt:lpstr>
      <vt:lpstr>PŘELOŽ: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45</cp:revision>
  <dcterms:created xsi:type="dcterms:W3CDTF">2012-01-02T10:37:57Z</dcterms:created>
  <dcterms:modified xsi:type="dcterms:W3CDTF">2012-02-13T19:09:22Z</dcterms:modified>
</cp:coreProperties>
</file>