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67" r:id="rId3"/>
    <p:sldId id="269" r:id="rId4"/>
    <p:sldId id="268" r:id="rId5"/>
    <p:sldId id="270" r:id="rId6"/>
    <p:sldId id="271" r:id="rId7"/>
    <p:sldId id="274" r:id="rId8"/>
    <p:sldId id="275" r:id="rId9"/>
    <p:sldId id="272" r:id="rId10"/>
    <p:sldId id="277" r:id="rId11"/>
    <p:sldId id="273" r:id="rId12"/>
    <p:sldId id="276" r:id="rId13"/>
    <p:sldId id="278" r:id="rId14"/>
    <p:sldId id="279" r:id="rId15"/>
    <p:sldId id="264" r:id="rId16"/>
    <p:sldId id="263" r:id="rId17"/>
    <p:sldId id="262" r:id="rId18"/>
    <p:sldId id="261" r:id="rId19"/>
    <p:sldId id="259" r:id="rId20"/>
    <p:sldId id="260" r:id="rId21"/>
    <p:sldId id="28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CCFF"/>
    <a:srgbClr val="6666FF"/>
    <a:srgbClr val="FFFF99"/>
    <a:srgbClr val="6699FF"/>
    <a:srgbClr val="FF3399"/>
    <a:srgbClr val="CC66FF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59" d="100"/>
          <a:sy n="59" d="100"/>
        </p:scale>
        <p:origin x="-80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4.wmf"/><Relationship Id="rId4" Type="http://schemas.openxmlformats.org/officeDocument/2006/relationships/image" Target="../media/image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0941" y="2924944"/>
            <a:ext cx="9059091" cy="3717032"/>
          </a:xfrm>
        </p:spPr>
        <p:txBody>
          <a:bodyPr>
            <a:noAutofit/>
          </a:bodyPr>
          <a:lstStyle/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Určeno žákům 1.stupně ZŠ</a:t>
            </a: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Procvičení 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otázek  a záporu ve 3. </a:t>
            </a:r>
            <a:r>
              <a:rPr lang="cs-CZ" sz="1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os.j.č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, použití tvarů DOES, DOESN´T . Použitá slovesa : </a:t>
            </a:r>
            <a:r>
              <a:rPr lang="cs-CZ" sz="1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eat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drink.</a:t>
            </a: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Snímky 2-4 opakují učivo.</a:t>
            </a: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Snímky 5-13 slouží k tvoření otázek a odpovědí  k zobrazené větě oznamovací. </a:t>
            </a: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Ukazující panáček na někoho ukazuje – věta oznamovací. Telefonující panáček se vyptává – tvoří se otázka. Panáček vpravo dole odpovídá na otázku.</a:t>
            </a:r>
            <a:endParaRPr lang="cs-CZ" sz="1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Snímky 14-18  - hra. Žáci vyhledají v nabídce správně utvořenou otázku. </a:t>
            </a:r>
          </a:p>
          <a:p>
            <a:pPr marL="285750" lvl="0" indent="-28575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  <a:buFont typeface="Arial" pitchFamily="34" charset="0"/>
              <a:buChar char="•"/>
            </a:pP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Doplněk </a:t>
            </a: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učebnicím ENGLISH 3, ENGLISH 4, ENGLISH 5, </a:t>
            </a: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Milena </a:t>
            </a:r>
            <a:r>
              <a:rPr lang="cs-CZ" sz="1800" b="1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Kelly</a:t>
            </a:r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1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ANGLIČTINA EXPRES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920880" cy="2736304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Škola:</a:t>
            </a:r>
            <a:br>
              <a:rPr lang="cs-CZ" sz="2700" dirty="0" smtClean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Základní škola a Mateřská škola Halže, příspěvková organizace</a:t>
            </a:r>
            <a:b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2700" dirty="0" smtClean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VY_32_INOVACE_20_AJ_Does otázky, zápor</a:t>
            </a:r>
            <a: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CZ.1.07/1.4.00/21.3551</a:t>
            </a:r>
            <a:b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Autor: Mgr. Jarmila Kočandrlová</a:t>
            </a:r>
            <a:br>
              <a:rPr lang="cs-CZ" sz="2700" dirty="0">
                <a:solidFill>
                  <a:schemeClr val="tx2">
                    <a:lumMod val="2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2700" dirty="0">
              <a:solidFill>
                <a:schemeClr val="tx2">
                  <a:lumMod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2638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jkocandrlova\AppData\Local\Microsoft\Windows\Temporary Internet Files\Content.IE5\5SK9KL02\MP900449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122" y="2262611"/>
            <a:ext cx="3665274" cy="366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983417" y="2700420"/>
            <a:ext cx="2401327" cy="1708544"/>
            <a:chOff x="5652120" y="-21779"/>
            <a:chExt cx="3696171" cy="2651270"/>
          </a:xfrm>
        </p:grpSpPr>
        <p:sp>
          <p:nvSpPr>
            <p:cNvPr id="2" name="Výbuch 2 1"/>
            <p:cNvSpPr/>
            <p:nvPr/>
          </p:nvSpPr>
          <p:spPr>
            <a:xfrm rot="2933892">
              <a:off x="6548402" y="-194765"/>
              <a:ext cx="1576540" cy="1922512"/>
            </a:xfrm>
            <a:prstGeom prst="irregularSeal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5652120" y="385846"/>
              <a:ext cx="3696171" cy="2243645"/>
              <a:chOff x="5680982" y="459935"/>
              <a:chExt cx="3696171" cy="2243645"/>
            </a:xfrm>
          </p:grpSpPr>
          <p:sp>
            <p:nvSpPr>
              <p:cNvPr id="17" name="Výbuch 2 16"/>
              <p:cNvSpPr/>
              <p:nvPr/>
            </p:nvSpPr>
            <p:spPr>
              <a:xfrm rot="18438322">
                <a:off x="7516691" y="327664"/>
                <a:ext cx="1728192" cy="1992733"/>
              </a:xfrm>
              <a:prstGeom prst="irregularSeal2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" name="Skupina 8"/>
              <p:cNvGrpSpPr/>
              <p:nvPr/>
            </p:nvGrpSpPr>
            <p:grpSpPr>
              <a:xfrm>
                <a:off x="5680982" y="535940"/>
                <a:ext cx="2767162" cy="2167640"/>
                <a:chOff x="5613626" y="447568"/>
                <a:chExt cx="2767162" cy="2167640"/>
              </a:xfrm>
            </p:grpSpPr>
            <p:sp>
              <p:nvSpPr>
                <p:cNvPr id="3" name="Výbuch 2 2"/>
                <p:cNvSpPr/>
                <p:nvPr/>
              </p:nvSpPr>
              <p:spPr>
                <a:xfrm rot="20214509">
                  <a:off x="5613626" y="447568"/>
                  <a:ext cx="1728192" cy="1992733"/>
                </a:xfrm>
                <a:prstGeom prst="irregularSeal2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Veselý obličej 3"/>
                <p:cNvSpPr/>
                <p:nvPr/>
              </p:nvSpPr>
              <p:spPr>
                <a:xfrm>
                  <a:off x="6292556" y="548680"/>
                  <a:ext cx="2088232" cy="2066528"/>
                </a:xfrm>
                <a:prstGeom prst="smileyFace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" name="Slza 6"/>
                <p:cNvSpPr/>
                <p:nvPr/>
              </p:nvSpPr>
              <p:spPr>
                <a:xfrm>
                  <a:off x="7064563" y="1628234"/>
                  <a:ext cx="247872" cy="319154"/>
                </a:xfrm>
                <a:prstGeom prst="teardrop">
                  <a:avLst>
                    <a:gd name="adj" fmla="val 187879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Ann </a:t>
            </a:r>
            <a:r>
              <a:rPr lang="cs-CZ" sz="2800" dirty="0" err="1" smtClean="0">
                <a:solidFill>
                  <a:schemeClr val="tx1"/>
                </a:solidFill>
              </a:rPr>
              <a:t>likes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chocolate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jkocandrlova\AppData\Local\Microsoft\Windows\Temporary Internet Files\Content.IE5\5E9D3HSI\MC900290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7930">
            <a:off x="3511643" y="3800728"/>
            <a:ext cx="2746821" cy="306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Ann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chocolate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6684"/>
            <a:ext cx="2633184" cy="1699949"/>
          </a:xfrm>
          <a:prstGeom prst="wedgeEllipseCallout">
            <a:avLst>
              <a:gd name="adj1" fmla="val 6856"/>
              <a:gd name="adj2" fmla="val 11945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9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Tom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chocolate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jkocandrlova\AppData\Local\Microsoft\Windows\Temporary Internet Files\Content.IE5\5E9D3HSI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7930">
            <a:off x="3584329" y="3660942"/>
            <a:ext cx="2746821" cy="306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6" y="2316465"/>
            <a:ext cx="3827279" cy="1808126"/>
          </a:xfrm>
          <a:prstGeom prst="wedgeEllipseCallout">
            <a:avLst>
              <a:gd name="adj1" fmla="val -2984"/>
              <a:gd name="adj2" fmla="val 98180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Tom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chocolate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5981324" y="2196684"/>
            <a:ext cx="3162677" cy="1699949"/>
          </a:xfrm>
          <a:prstGeom prst="wedgeEllipseCallout">
            <a:avLst>
              <a:gd name="adj1" fmla="val -153"/>
              <a:gd name="adj2" fmla="val 10560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No,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269041" y="2364242"/>
            <a:ext cx="1377395" cy="1780420"/>
            <a:chOff x="4440436" y="2344171"/>
            <a:chExt cx="1377395" cy="1780420"/>
          </a:xfrm>
        </p:grpSpPr>
        <p:sp>
          <p:nvSpPr>
            <p:cNvPr id="4" name="Veselý obličej 3"/>
            <p:cNvSpPr/>
            <p:nvPr/>
          </p:nvSpPr>
          <p:spPr>
            <a:xfrm>
              <a:off x="4440436" y="2792869"/>
              <a:ext cx="1356682" cy="1331722"/>
            </a:xfrm>
            <a:prstGeom prst="smileyFace">
              <a:avLst>
                <a:gd name="adj" fmla="val -4653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Slza 6"/>
            <p:cNvSpPr/>
            <p:nvPr/>
          </p:nvSpPr>
          <p:spPr>
            <a:xfrm>
              <a:off x="4957740" y="3479173"/>
              <a:ext cx="161037" cy="205671"/>
            </a:xfrm>
            <a:prstGeom prst="teardrop">
              <a:avLst>
                <a:gd name="adj" fmla="val 18787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ýbuch 2 1"/>
            <p:cNvSpPr/>
            <p:nvPr/>
          </p:nvSpPr>
          <p:spPr>
            <a:xfrm rot="3760607">
              <a:off x="4685342" y="2227643"/>
              <a:ext cx="1015961" cy="1249017"/>
            </a:xfrm>
            <a:prstGeom prst="irregularSeal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736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508909" y="481933"/>
            <a:ext cx="2088232" cy="20665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120018" y="480261"/>
            <a:ext cx="2088232" cy="2066528"/>
          </a:xfrm>
          <a:prstGeom prst="smileyFace">
            <a:avLst>
              <a:gd name="adj" fmla="val -465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8869" y="2766119"/>
            <a:ext cx="3102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Ann </a:t>
            </a:r>
            <a:r>
              <a:rPr lang="cs-CZ" sz="2400" b="1" dirty="0" err="1" smtClean="0">
                <a:solidFill>
                  <a:srgbClr val="FF0000"/>
                </a:solidFill>
              </a:rPr>
              <a:t>likes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chocolate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45413" y="2798198"/>
            <a:ext cx="4237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Tom </a:t>
            </a:r>
            <a:r>
              <a:rPr lang="cs-CZ" sz="2400" b="1" dirty="0" err="1" smtClean="0">
                <a:solidFill>
                  <a:srgbClr val="FF0000"/>
                </a:solidFill>
              </a:rPr>
              <a:t>doesn´t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like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chocolate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8" name="Picture 4" descr="C:\Users\jkocandrlova\AppData\Local\Microsoft\Windows\Temporary Internet Files\Content.IE5\5E9D3HSI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539" y="3583028"/>
            <a:ext cx="2967600" cy="331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48869" y="3352196"/>
            <a:ext cx="3823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Does</a:t>
            </a:r>
            <a:r>
              <a:rPr lang="cs-CZ" sz="2400" b="1" dirty="0" smtClean="0">
                <a:solidFill>
                  <a:srgbClr val="002060"/>
                </a:solidFill>
              </a:rPr>
              <a:t> Ann </a:t>
            </a:r>
            <a:r>
              <a:rPr lang="cs-CZ" sz="2400" b="1" dirty="0" err="1" smtClean="0">
                <a:solidFill>
                  <a:srgbClr val="FF0000"/>
                </a:solidFill>
              </a:rPr>
              <a:t>like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chocolate</a:t>
            </a: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45413" y="3352196"/>
            <a:ext cx="4066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Does</a:t>
            </a:r>
            <a:r>
              <a:rPr lang="cs-CZ" sz="2400" b="1" dirty="0" smtClean="0">
                <a:solidFill>
                  <a:srgbClr val="002060"/>
                </a:solidFill>
              </a:rPr>
              <a:t>  Tom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like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chocolate</a:t>
            </a: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0473" y="3975796"/>
            <a:ext cx="2222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Yes</a:t>
            </a:r>
            <a:r>
              <a:rPr lang="cs-CZ" sz="2400" b="1" dirty="0" smtClean="0">
                <a:solidFill>
                  <a:srgbClr val="002060"/>
                </a:solidFill>
              </a:rPr>
              <a:t>, </a:t>
            </a:r>
            <a:r>
              <a:rPr lang="cs-CZ" sz="2400" b="1" dirty="0" err="1" smtClean="0">
                <a:solidFill>
                  <a:srgbClr val="002060"/>
                </a:solidFill>
              </a:rPr>
              <a:t>she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does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75255" y="4021613"/>
            <a:ext cx="2483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No, he </a:t>
            </a:r>
            <a:r>
              <a:rPr lang="cs-CZ" sz="2400" b="1" dirty="0" err="1" smtClean="0">
                <a:solidFill>
                  <a:srgbClr val="FF0000"/>
                </a:solidFill>
              </a:rPr>
              <a:t>doesn´t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16466" y="481933"/>
            <a:ext cx="34050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REMEMBER IT!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37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jkocandrlova\AppData\Local\Microsoft\Windows\Temporary Internet Files\Content.IE5\5SK9KL02\MP900449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388" y="2947862"/>
            <a:ext cx="3665274" cy="366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apples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apples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HEA9Y1ZH\MC9002330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286" y="3682735"/>
            <a:ext cx="2958144" cy="295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22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fish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fish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No, he </a:t>
            </a:r>
            <a:r>
              <a:rPr lang="cs-CZ" sz="2800" dirty="0" err="1" smtClean="0">
                <a:solidFill>
                  <a:schemeClr val="tx1"/>
                </a:solidFill>
              </a:rPr>
              <a:t>doesnť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jkocandrlova\AppData\Local\Microsoft\Windows\Temporary Internet Files\Content.IE5\HEA9Y1ZH\MC9004406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312" y="1909310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kocandrlova\AppData\Local\Microsoft\Windows\Temporary Internet Files\Content.IE5\5E9D3HSI\MC90043438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061" y="4430206"/>
            <a:ext cx="2576447" cy="233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kocandrlova\AppData\Local\Microsoft\Windows\Temporary Internet Files\Content.IE5\5E9D3HSI\MP90028972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46803" y="3822130"/>
            <a:ext cx="250545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27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jkocandrlova\AppData\Local\Microsoft\Windows\Temporary Internet Files\Content.IE5\5E9D3HSI\MP9001786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8800"/>
            <a:ext cx="6328331" cy="420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ice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cream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ice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cream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736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meat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meat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No,she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172" name="Picture 4" descr="C:\Users\jkocandrlova\AppData\Local\Microsoft\Windows\Temporary Internet Files\Content.IE5\BK9YGKAI\MC90044067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571" y="2057571"/>
            <a:ext cx="3243637" cy="324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kocandrlova\AppData\Local\Microsoft\Windows\Temporary Internet Files\Content.IE5\HEA9Y1ZH\MC9004238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19538"/>
            <a:ext cx="2327021" cy="224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jkocandrlova\AppData\Local\Microsoft\Windows\Temporary Internet Files\Content.IE5\BK9YGKAI\MC9002083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9384">
            <a:off x="3494661" y="4164965"/>
            <a:ext cx="3102951" cy="269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00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kocandrlova\AppData\Local\Microsoft\Windows\Temporary Internet Files\Content.IE5\5SK9KL02\MP900448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5846"/>
            <a:ext cx="5852456" cy="390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 smtClean="0">
                <a:solidFill>
                  <a:schemeClr val="tx1"/>
                </a:solidFill>
              </a:rPr>
              <a:t>drinks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milk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he drink </a:t>
            </a:r>
            <a:r>
              <a:rPr lang="cs-CZ" sz="2800" dirty="0" err="1" smtClean="0">
                <a:solidFill>
                  <a:schemeClr val="tx1"/>
                </a:solidFill>
              </a:rPr>
              <a:t>milk</a:t>
            </a:r>
            <a:r>
              <a:rPr lang="cs-CZ" sz="2800" dirty="0" smtClean="0">
                <a:solidFill>
                  <a:schemeClr val="tx1"/>
                </a:solidFill>
              </a:rPr>
              <a:t>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18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sports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like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sports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jkocandrlova\AppData\Local\Microsoft\Windows\Temporary Internet Files\Content.IE5\HEA9Y1ZH\MC90044069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924" y="2098298"/>
            <a:ext cx="2504588" cy="4268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66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jkocandrlova\AppData\Local\Microsoft\Windows\Temporary Internet Files\Content.IE5\5E9D3HSI\MP9004304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007" y="3196595"/>
            <a:ext cx="4169717" cy="416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jkocandrlova\AppData\Local\Microsoft\Windows\Temporary Internet Files\Content.IE5\BK9YGKAI\MP9004002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823" y="620688"/>
            <a:ext cx="6596602" cy="439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eggs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eggs</a:t>
            </a:r>
            <a:r>
              <a:rPr lang="cs-CZ" sz="2800" dirty="0" smtClean="0">
                <a:solidFill>
                  <a:schemeClr val="tx1"/>
                </a:solidFill>
              </a:rPr>
              <a:t>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No, he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jkocandrlova\AppData\Local\Microsoft\Windows\Temporary Internet Files\Content.IE5\5E9D3HSI\MC900423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517" y="4499072"/>
            <a:ext cx="2325997" cy="219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56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kocandrlova\AppData\Local\Microsoft\Windows\Temporary Internet Files\Content.IE5\5E9D3HSI\MC90044067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625" y="1673863"/>
            <a:ext cx="3539889" cy="353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 drink </a:t>
            </a:r>
            <a:r>
              <a:rPr lang="cs-CZ" sz="2800" dirty="0" err="1" smtClean="0">
                <a:solidFill>
                  <a:schemeClr val="tx1"/>
                </a:solidFill>
              </a:rPr>
              <a:t>coffee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-67412" y="2306624"/>
            <a:ext cx="3395231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drink </a:t>
            </a:r>
            <a:r>
              <a:rPr lang="cs-CZ" sz="2800" dirty="0" err="1" smtClean="0">
                <a:solidFill>
                  <a:schemeClr val="tx1"/>
                </a:solidFill>
              </a:rPr>
              <a:t>coffee</a:t>
            </a:r>
            <a:r>
              <a:rPr lang="cs-CZ" sz="2800" dirty="0" smtClean="0">
                <a:solidFill>
                  <a:schemeClr val="tx1"/>
                </a:solidFill>
              </a:rPr>
              <a:t>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No,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doesn´t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8196" name="Picture 4" descr="C:\Users\jkocandrlova\AppData\Local\Microsoft\Windows\Temporary Internet Files\Content.IE5\5SK9KL02\MP9004387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643" y="4500841"/>
            <a:ext cx="1755851" cy="234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jkocandrlova\AppData\Local\Microsoft\Windows\Temporary Internet Files\Content.IE5\HEA9Y1ZH\MC9004344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62" y="4129231"/>
            <a:ext cx="2336938" cy="244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10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ný popisek 20"/>
          <p:cNvSpPr/>
          <p:nvPr/>
        </p:nvSpPr>
        <p:spPr>
          <a:xfrm>
            <a:off x="168657" y="232110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6540013" y="2198313"/>
            <a:ext cx="2633184" cy="1699949"/>
          </a:xfrm>
          <a:prstGeom prst="wedgeEllipseCallout">
            <a:avLst>
              <a:gd name="adj1" fmla="val -9981"/>
              <a:gd name="adj2" fmla="val 117828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443426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8909" y="298214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5E9D3HSI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161" y="181459"/>
            <a:ext cx="2812961" cy="1916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421900" y="209361"/>
            <a:ext cx="5455051" cy="1699949"/>
          </a:xfrm>
          <a:prstGeom prst="wedgeEllipseCallout">
            <a:avLst>
              <a:gd name="adj1" fmla="val -82025"/>
              <a:gd name="adj2" fmla="val 17583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octopus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" name="Picture 4" descr="C:\Users\jkocandrlova\AppData\Local\Microsoft\Windows\Temporary Internet Files\Content.IE5\5SK9KL02\MC9004343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984" y="4352945"/>
            <a:ext cx="2439000" cy="248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BK9YGKAI\MC900437791[2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817" y="4506912"/>
            <a:ext cx="2848482" cy="23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ný popisek 24"/>
          <p:cNvSpPr/>
          <p:nvPr/>
        </p:nvSpPr>
        <p:spPr>
          <a:xfrm>
            <a:off x="168657" y="2316465"/>
            <a:ext cx="2993968" cy="1808126"/>
          </a:xfrm>
          <a:prstGeom prst="wedgeEllipseCallout">
            <a:avLst>
              <a:gd name="adj1" fmla="val 14030"/>
              <a:gd name="adj2" fmla="val 96648"/>
            </a:avLst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an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octopus</a:t>
            </a:r>
            <a:r>
              <a:rPr lang="cs-CZ" sz="2800" dirty="0" smtClean="0">
                <a:solidFill>
                  <a:schemeClr val="tx1"/>
                </a:solidFill>
              </a:rPr>
              <a:t> 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510817" y="2198313"/>
            <a:ext cx="2668029" cy="1712881"/>
          </a:xfrm>
          <a:prstGeom prst="wedgeEllipseCallout">
            <a:avLst>
              <a:gd name="adj1" fmla="val -8929"/>
              <a:gd name="adj2" fmla="val 113753"/>
            </a:avLst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Yes</a:t>
            </a:r>
            <a:r>
              <a:rPr lang="cs-CZ" sz="2800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does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jkocandrlova\AppData\Local\Microsoft\Windows\Temporary Internet Files\Content.IE5\5SK9KL02\MP90044223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013" y="2044379"/>
            <a:ext cx="3078088" cy="461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25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5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352928" cy="5505792"/>
          </a:xfrm>
        </p:spPr>
        <p:txBody>
          <a:bodyPr/>
          <a:lstStyle/>
          <a:p>
            <a:pPr lvl="8"/>
            <a:r>
              <a:rPr lang="cs-CZ" sz="4000" dirty="0" smtClean="0"/>
              <a:t>HRA:</a:t>
            </a:r>
          </a:p>
          <a:p>
            <a:pPr marL="45720" indent="0" algn="ctr">
              <a:buNone/>
            </a:pPr>
            <a:r>
              <a:rPr lang="cs-CZ" sz="4800" dirty="0" smtClean="0"/>
              <a:t>Vyber z nabídky správnou otázku, klikni na ni a tak postoupíš na další snímek. </a:t>
            </a:r>
          </a:p>
          <a:p>
            <a:pPr marL="45720" indent="0" algn="ctr">
              <a:buNone/>
            </a:pPr>
            <a:r>
              <a:rPr lang="cs-CZ" sz="4800" dirty="0" smtClean="0"/>
              <a:t>Projdeš bez  chybičky?</a:t>
            </a:r>
          </a:p>
          <a:p>
            <a:pPr marL="45720" indent="0">
              <a:buNone/>
            </a:pPr>
            <a:endParaRPr lang="cs-CZ" sz="4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7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18403"/>
            <a:ext cx="9144000" cy="6858000"/>
          </a:xfrm>
          <a:prstGeom prst="actionButtonBlank">
            <a:avLst/>
          </a:prstGeom>
          <a:gradFill>
            <a:gsLst>
              <a:gs pos="0">
                <a:schemeClr val="bg1">
                  <a:shade val="40000"/>
                  <a:satMod val="165000"/>
                </a:schemeClr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5938" y="620688"/>
            <a:ext cx="7416824" cy="1152128"/>
          </a:xfr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dirty="0" smtClean="0">
                <a:solidFill>
                  <a:schemeClr val="tx1"/>
                </a:solidFill>
              </a:rPr>
              <a:t>Lucy </a:t>
            </a:r>
            <a:r>
              <a:rPr lang="cs-CZ" sz="6000" dirty="0" err="1" smtClean="0">
                <a:solidFill>
                  <a:schemeClr val="tx1"/>
                </a:solidFill>
              </a:rPr>
              <a:t>likes</a:t>
            </a:r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 err="1" smtClean="0">
                <a:solidFill>
                  <a:schemeClr val="tx1"/>
                </a:solidFill>
              </a:rPr>
              <a:t>songs</a:t>
            </a:r>
            <a:r>
              <a:rPr lang="cs-CZ" sz="6000" dirty="0" smtClean="0">
                <a:solidFill>
                  <a:schemeClr val="tx1"/>
                </a:solidFill>
              </a:rPr>
              <a:t>.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37192" y="3323397"/>
            <a:ext cx="3363421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pPr algn="ctr"/>
            <a:r>
              <a:rPr lang="cs-CZ" sz="2400" b="1" dirty="0" smtClean="0"/>
              <a:t>  Do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songs</a:t>
            </a:r>
            <a:r>
              <a:rPr lang="cs-CZ" sz="2400" b="1" dirty="0" smtClean="0"/>
              <a:t>?   </a:t>
            </a:r>
            <a:endParaRPr lang="cs-CZ" sz="24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6012160" y="3216570"/>
            <a:ext cx="2877711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Likes</a:t>
            </a:r>
            <a:r>
              <a:rPr lang="cs-CZ" sz="2400" b="1" dirty="0" smtClean="0">
                <a:solidFill>
                  <a:prstClr val="black"/>
                </a:solidFill>
              </a:rPr>
              <a:t> Lucy </a:t>
            </a:r>
            <a:r>
              <a:rPr lang="cs-CZ" sz="2400" b="1" dirty="0" err="1" smtClean="0">
                <a:solidFill>
                  <a:prstClr val="black"/>
                </a:solidFill>
              </a:rPr>
              <a:t>songs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912774" y="4407774"/>
            <a:ext cx="2977097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 err="1" smtClean="0">
                <a:solidFill>
                  <a:prstClr val="black"/>
                </a:solidFill>
              </a:rPr>
              <a:t>Likes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songs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237192" y="4460821"/>
            <a:ext cx="3685624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 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he </a:t>
            </a:r>
            <a:r>
              <a:rPr lang="cs-CZ" sz="2400" b="1" dirty="0" err="1" smtClean="0">
                <a:solidFill>
                  <a:prstClr val="black"/>
                </a:solidFill>
              </a:rPr>
              <a:t>like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songs</a:t>
            </a:r>
            <a:r>
              <a:rPr lang="cs-CZ" sz="2400" b="1" dirty="0" smtClean="0">
                <a:solidFill>
                  <a:prstClr val="black"/>
                </a:solidFill>
              </a:rPr>
              <a:t>?  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238617" y="5502422"/>
            <a:ext cx="3911648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 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like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songs</a:t>
            </a:r>
            <a:r>
              <a:rPr lang="cs-CZ" sz="2400" b="1" dirty="0" smtClean="0">
                <a:solidFill>
                  <a:prstClr val="black"/>
                </a:solidFill>
              </a:rPr>
              <a:t>?    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681942" y="5502421"/>
            <a:ext cx="3207929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 algn="ctr"/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likes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songs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1266" name="Picture 2" descr="C:\Users\jkocandrlova\AppData\Local\Microsoft\Windows\Temporary Internet Files\Content.IE5\5SK9KL02\MC900232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925" y="1705063"/>
            <a:ext cx="2337849" cy="3698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55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-47453" y="0"/>
            <a:ext cx="9144000" cy="6858000"/>
          </a:xfrm>
          <a:prstGeom prst="actionButtonBlank">
            <a:avLst/>
          </a:prstGeom>
          <a:gradFill>
            <a:gsLst>
              <a:gs pos="1000">
                <a:srgbClr val="FFC000"/>
              </a:gs>
              <a:gs pos="85000">
                <a:schemeClr val="bg1">
                  <a:shade val="80000"/>
                  <a:satMod val="155000"/>
                  <a:lumMod val="91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359" y="548680"/>
            <a:ext cx="8280920" cy="1152128"/>
          </a:xfrm>
          <a:solidFill>
            <a:srgbClr val="FFC00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John </a:t>
            </a:r>
            <a:r>
              <a:rPr lang="cs-CZ" sz="6000" dirty="0" err="1" smtClean="0">
                <a:solidFill>
                  <a:schemeClr val="tx1"/>
                </a:solidFill>
              </a:rPr>
              <a:t>likes</a:t>
            </a:r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 err="1" smtClean="0">
                <a:solidFill>
                  <a:schemeClr val="tx1"/>
                </a:solidFill>
              </a:rPr>
              <a:t>books</a:t>
            </a:r>
            <a:r>
              <a:rPr lang="cs-CZ" sz="6000" dirty="0" smtClean="0">
                <a:solidFill>
                  <a:schemeClr val="tx1"/>
                </a:solidFill>
              </a:rPr>
              <a:t>. 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342359" y="3198167"/>
            <a:ext cx="3129383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2400" b="1" dirty="0" err="1" smtClean="0"/>
              <a:t>Does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books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405028" y="5747586"/>
            <a:ext cx="3087705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Das</a:t>
            </a:r>
            <a:r>
              <a:rPr lang="cs-CZ" sz="2400" b="1" dirty="0" smtClean="0">
                <a:solidFill>
                  <a:prstClr val="black"/>
                </a:solidFill>
              </a:rPr>
              <a:t> he </a:t>
            </a:r>
            <a:r>
              <a:rPr lang="cs-CZ" sz="2400" b="1" dirty="0" err="1" smtClean="0">
                <a:solidFill>
                  <a:prstClr val="black"/>
                </a:solidFill>
              </a:rPr>
              <a:t>like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books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6218552" y="4462008"/>
            <a:ext cx="2805576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Likes</a:t>
            </a:r>
            <a:r>
              <a:rPr lang="cs-CZ" sz="2400" b="1" dirty="0" smtClean="0">
                <a:solidFill>
                  <a:prstClr val="black"/>
                </a:solidFill>
              </a:rPr>
              <a:t> he </a:t>
            </a:r>
            <a:r>
              <a:rPr lang="cs-CZ" sz="2400" b="1" dirty="0" err="1" smtClean="0">
                <a:solidFill>
                  <a:prstClr val="black"/>
                </a:solidFill>
              </a:rPr>
              <a:t>books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324281" y="4462008"/>
            <a:ext cx="3058851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Do he </a:t>
            </a:r>
            <a:r>
              <a:rPr lang="cs-CZ" sz="2400" b="1" dirty="0" err="1" smtClean="0">
                <a:solidFill>
                  <a:prstClr val="black"/>
                </a:solidFill>
              </a:rPr>
              <a:t>like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books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3316" name="Picture 4" descr="C:\Users\jkocandrlova\AppData\Local\Microsoft\Windows\Temporary Internet Files\Content.IE5\HEA9Y1ZH\MP9004090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623" y="2001368"/>
            <a:ext cx="2573462" cy="374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>
            <a:hlinkClick r:id="rId4" action="ppaction://hlinksldjump"/>
          </p:cNvPr>
          <p:cNvSpPr/>
          <p:nvPr/>
        </p:nvSpPr>
        <p:spPr>
          <a:xfrm>
            <a:off x="5775770" y="5756389"/>
            <a:ext cx="3368230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he </a:t>
            </a:r>
            <a:r>
              <a:rPr lang="cs-CZ" sz="2400" b="1" dirty="0" err="1" smtClean="0">
                <a:solidFill>
                  <a:prstClr val="black"/>
                </a:solidFill>
              </a:rPr>
              <a:t>like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books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6195244" y="3198167"/>
            <a:ext cx="2661306" cy="461665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He </a:t>
            </a:r>
            <a:r>
              <a:rPr lang="cs-CZ" sz="2400" b="1" dirty="0" err="1" smtClean="0">
                <a:solidFill>
                  <a:prstClr val="black"/>
                </a:solidFill>
              </a:rPr>
              <a:t>likes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books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5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2526"/>
            <a:ext cx="9144000" cy="6858000"/>
          </a:xfrm>
          <a:prstGeom prst="actionButtonBlank">
            <a:avLst/>
          </a:prstGeom>
          <a:gradFill>
            <a:gsLst>
              <a:gs pos="0">
                <a:srgbClr val="00B0F0"/>
              </a:gs>
              <a:gs pos="88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540" y="260648"/>
            <a:ext cx="8280920" cy="1152128"/>
          </a:xfrm>
          <a:solidFill>
            <a:srgbClr val="6666FF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Kate </a:t>
            </a:r>
            <a:r>
              <a:rPr lang="cs-CZ" sz="6000" dirty="0" err="1" smtClean="0">
                <a:solidFill>
                  <a:schemeClr val="tx1"/>
                </a:solidFill>
              </a:rPr>
              <a:t>drinks</a:t>
            </a:r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 err="1" smtClean="0">
                <a:solidFill>
                  <a:schemeClr val="tx1"/>
                </a:solidFill>
              </a:rPr>
              <a:t>coffee</a:t>
            </a:r>
            <a:r>
              <a:rPr lang="cs-CZ" sz="6000" dirty="0" smtClean="0">
                <a:solidFill>
                  <a:schemeClr val="tx1"/>
                </a:solidFill>
              </a:rPr>
              <a:t>.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5498363" y="1772816"/>
            <a:ext cx="3486852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2400" b="1" dirty="0" err="1" smtClean="0"/>
              <a:t>Does</a:t>
            </a:r>
            <a:r>
              <a:rPr lang="cs-CZ" sz="2400" b="1" dirty="0" smtClean="0"/>
              <a:t> he drink </a:t>
            </a:r>
            <a:r>
              <a:rPr lang="cs-CZ" sz="2400" b="1" dirty="0" err="1" smtClean="0"/>
              <a:t>coffee</a:t>
            </a:r>
            <a:r>
              <a:rPr lang="cs-CZ" sz="2400" b="1" dirty="0" smtClean="0"/>
              <a:t>?  </a:t>
            </a:r>
            <a:endParaRPr lang="cs-CZ" sz="24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789742" y="3472732"/>
            <a:ext cx="3188693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drinks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coffee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5182847" y="2563560"/>
            <a:ext cx="3805850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coffee</a:t>
            </a:r>
            <a:r>
              <a:rPr lang="cs-CZ" sz="2400" b="1" dirty="0" smtClean="0">
                <a:solidFill>
                  <a:prstClr val="black"/>
                </a:solidFill>
              </a:rPr>
              <a:t>? 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5084109" y="5157191"/>
            <a:ext cx="3938899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drinks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coffee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5551262" y="4257127"/>
            <a:ext cx="3433953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it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coffee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4339" name="Picture 3" descr="C:\Users\jkocandrlova\AppData\Local\Microsoft\Windows\Temporary Internet Files\Content.IE5\BK9YGKAI\MP90043048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85275"/>
            <a:ext cx="4827525" cy="482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894304" y="5970951"/>
            <a:ext cx="3090911" cy="461665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 err="1" smtClean="0">
                <a:solidFill>
                  <a:prstClr val="black"/>
                </a:solidFill>
              </a:rPr>
              <a:t>Drinks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coffee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1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chemeClr val="bg1">
                  <a:shade val="40000"/>
                  <a:satMod val="165000"/>
                </a:schemeClr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08912" cy="1152128"/>
          </a:xfr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A dog </a:t>
            </a:r>
            <a:r>
              <a:rPr lang="cs-CZ" sz="6000" dirty="0" err="1" smtClean="0">
                <a:solidFill>
                  <a:schemeClr val="tx1"/>
                </a:solidFill>
              </a:rPr>
              <a:t>drinks</a:t>
            </a:r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 err="1" smtClean="0">
                <a:solidFill>
                  <a:schemeClr val="tx1"/>
                </a:solidFill>
              </a:rPr>
              <a:t>water</a:t>
            </a:r>
            <a:r>
              <a:rPr lang="cs-CZ" sz="6000" dirty="0" smtClean="0">
                <a:solidFill>
                  <a:schemeClr val="tx1"/>
                </a:solidFill>
              </a:rPr>
              <a:t>.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90902" y="5949280"/>
            <a:ext cx="3243196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2400" b="1" dirty="0" smtClean="0"/>
              <a:t> Drink a dog </a:t>
            </a:r>
            <a:r>
              <a:rPr lang="cs-CZ" sz="2400" b="1" dirty="0" err="1" smtClean="0"/>
              <a:t>water</a:t>
            </a:r>
            <a:r>
              <a:rPr lang="cs-CZ" sz="2400" b="1" dirty="0" smtClean="0"/>
              <a:t>?   </a:t>
            </a:r>
            <a:endParaRPr lang="cs-CZ" sz="24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666499" y="2718788"/>
            <a:ext cx="3280065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we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water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5768289" y="4433658"/>
            <a:ext cx="3076483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it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water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268653" y="4413211"/>
            <a:ext cx="3874779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 err="1" smtClean="0">
                <a:solidFill>
                  <a:prstClr val="black"/>
                </a:solidFill>
              </a:rPr>
              <a:t>Does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dogs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water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84163" y="2718787"/>
            <a:ext cx="2427268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 err="1" smtClean="0">
                <a:solidFill>
                  <a:prstClr val="black"/>
                </a:solidFill>
              </a:rPr>
              <a:t>Drinks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</a:rPr>
              <a:t>water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492572" y="5945960"/>
            <a:ext cx="3352200" cy="461665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  Do </a:t>
            </a:r>
            <a:r>
              <a:rPr lang="cs-CZ" sz="2400" b="1" dirty="0" err="1" smtClean="0">
                <a:solidFill>
                  <a:prstClr val="black"/>
                </a:solidFill>
              </a:rPr>
              <a:t>you</a:t>
            </a:r>
            <a:r>
              <a:rPr lang="cs-CZ" sz="2400" b="1" dirty="0" smtClean="0">
                <a:solidFill>
                  <a:prstClr val="black"/>
                </a:solidFill>
              </a:rPr>
              <a:t> drink </a:t>
            </a:r>
            <a:r>
              <a:rPr lang="cs-CZ" sz="2400" b="1" dirty="0" err="1" smtClean="0">
                <a:solidFill>
                  <a:prstClr val="black"/>
                </a:solidFill>
              </a:rPr>
              <a:t>water</a:t>
            </a:r>
            <a:r>
              <a:rPr lang="cs-CZ" sz="2400" b="1" dirty="0" smtClean="0">
                <a:solidFill>
                  <a:prstClr val="black"/>
                </a:solidFill>
              </a:rPr>
              <a:t>? 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5365" name="Picture 5" descr="C:\Users\jkocandrlova\AppData\Local\Microsoft\Windows\Temporary Internet Files\Content.IE5\HEA9Y1ZH\MP900427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51" y="1730242"/>
            <a:ext cx="2548312" cy="243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607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6385"/>
            <a:ext cx="7992888" cy="926976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err="1" smtClean="0">
                <a:solidFill>
                  <a:srgbClr val="7030A0"/>
                </a:solidFill>
              </a:rPr>
              <a:t>Oh</a:t>
            </a:r>
            <a:r>
              <a:rPr lang="cs-CZ" sz="6000" b="1" dirty="0" smtClean="0">
                <a:solidFill>
                  <a:srgbClr val="7030A0"/>
                </a:solidFill>
              </a:rPr>
              <a:t>, no. </a:t>
            </a:r>
            <a:r>
              <a:rPr lang="cs-CZ" sz="6000" b="1" dirty="0" err="1" smtClean="0">
                <a:solidFill>
                  <a:srgbClr val="7030A0"/>
                </a:solidFill>
              </a:rPr>
              <a:t>Try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it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again</a:t>
            </a:r>
            <a:r>
              <a:rPr lang="cs-CZ" sz="6000" b="1" dirty="0" smtClean="0">
                <a:solidFill>
                  <a:srgbClr val="7030A0"/>
                </a:solidFill>
              </a:rPr>
              <a:t>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7531" y="1222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680430" y="5373216"/>
            <a:ext cx="1042416" cy="1042416"/>
          </a:xfrm>
          <a:prstGeom prst="actionButtonBackPrevious">
            <a:avLst/>
          </a:prstGeom>
          <a:solidFill>
            <a:srgbClr val="66FF33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C:\Users\jkocandrlova\AppData\Local\Microsoft\Windows\Temporary Internet Files\Content.IE5\5SK9KL02\MC9004418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6868063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46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231" y="116632"/>
            <a:ext cx="8064896" cy="2448272"/>
          </a:xfrm>
          <a:solidFill>
            <a:srgbClr val="FFFF00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Good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work</a:t>
            </a:r>
            <a:r>
              <a:rPr lang="cs-CZ" b="1" dirty="0" smtClean="0">
                <a:solidFill>
                  <a:schemeClr val="tx1"/>
                </a:solidFill>
              </a:rPr>
              <a:t> !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err="1" smtClean="0">
                <a:solidFill>
                  <a:schemeClr val="tx1"/>
                </a:solidFill>
              </a:rPr>
              <a:t>Congratulation</a:t>
            </a:r>
            <a:r>
              <a:rPr lang="cs-CZ" b="1" dirty="0" smtClean="0">
                <a:solidFill>
                  <a:schemeClr val="tx1"/>
                </a:solidFill>
              </a:rPr>
              <a:t>!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are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champion</a:t>
            </a:r>
            <a:r>
              <a:rPr lang="cs-CZ" b="1" dirty="0" smtClean="0">
                <a:solidFill>
                  <a:schemeClr val="tx1"/>
                </a:solidFill>
              </a:rPr>
              <a:t>!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jkocandrlova\AppData\Local\Microsoft\Windows\Temporary Internet Files\Content.IE5\5SK9KL02\MC900441936[1].wm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08920"/>
            <a:ext cx="4526773" cy="3945160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</p:spTree>
    <p:extLst>
      <p:ext uri="{BB962C8B-B14F-4D97-AF65-F5344CB8AC3E}">
        <p14:creationId xmlns:p14="http://schemas.microsoft.com/office/powerpoint/2010/main" val="85150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7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1450" fill="hold">
                                          <p:stCondLst>
                                            <p:cond delay="14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1450" fill="hold">
                                          <p:stCondLst>
                                            <p:cond delay="29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450" fill="hold">
                                          <p:stCondLst>
                                            <p:cond delay="43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1450" fill="hold">
                                          <p:stCondLst>
                                            <p:cond delay="5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1700808"/>
            <a:ext cx="6512511" cy="2592288"/>
          </a:xfrm>
        </p:spPr>
        <p:txBody>
          <a:bodyPr/>
          <a:lstStyle/>
          <a:p>
            <a:pPr algn="l"/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sz="2800" b="0" dirty="0" smtClean="0"/>
              <a:t>Kliparty z </a:t>
            </a:r>
            <a:r>
              <a:rPr lang="cs-CZ" sz="2800" b="0" dirty="0" smtClean="0"/>
              <a:t>webu</a:t>
            </a:r>
            <a:r>
              <a:rPr lang="cs-CZ" sz="2800" b="0" dirty="0" smtClean="0"/>
              <a:t/>
            </a:r>
            <a:br>
              <a:rPr lang="cs-CZ" sz="2800" b="0" dirty="0" smtClean="0"/>
            </a:br>
            <a:r>
              <a:rPr lang="cs-CZ" sz="2800" b="0" dirty="0"/>
              <a:t>www.microsoft.office.com</a:t>
            </a:r>
            <a:endParaRPr lang="cs-CZ" sz="2800" b="0" dirty="0"/>
          </a:p>
        </p:txBody>
      </p:sp>
    </p:spTree>
    <p:extLst>
      <p:ext uri="{BB962C8B-B14F-4D97-AF65-F5344CB8AC3E}">
        <p14:creationId xmlns:p14="http://schemas.microsoft.com/office/powerpoint/2010/main" val="183151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309</TotalTime>
  <Words>489</Words>
  <Application>Microsoft Office PowerPoint</Application>
  <PresentationFormat>Předvádění na obrazovce (4:3)</PresentationFormat>
  <Paragraphs>92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 Škola:  Základní škola a Mateřská škola Halže, příspěvková organizace Název: VY_32_INOVACE_20_AJ_Does otázky, zápor Číslo projektu: CZ.1.07/1.4.00/21.3551 Autor: Mgr. Jarmila Kočandrlová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Lucy likes songs.</vt:lpstr>
      <vt:lpstr>John likes books. </vt:lpstr>
      <vt:lpstr>Kate drinks coffee.</vt:lpstr>
      <vt:lpstr>A dog drinks water.</vt:lpstr>
      <vt:lpstr>Oh, no. Try it again.</vt:lpstr>
      <vt:lpstr>Good work !  Congratulation! You are the champion!</vt:lpstr>
      <vt:lpstr>Zdroj: Kliparty z webu www.microsoft.office.com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35</cp:revision>
  <dcterms:created xsi:type="dcterms:W3CDTF">2013-04-01T16:48:37Z</dcterms:created>
  <dcterms:modified xsi:type="dcterms:W3CDTF">2013-04-25T10:22:07Z</dcterms:modified>
  <cp:contentStatus/>
</cp:coreProperties>
</file>