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flv" ContentType="video/unknown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8" r:id="rId3"/>
    <p:sldId id="259" r:id="rId4"/>
    <p:sldId id="260" r:id="rId5"/>
    <p:sldId id="262" r:id="rId6"/>
    <p:sldId id="261" r:id="rId7"/>
    <p:sldId id="267" r:id="rId8"/>
    <p:sldId id="263" r:id="rId9"/>
    <p:sldId id="264" r:id="rId10"/>
    <p:sldId id="265" r:id="rId11"/>
    <p:sldId id="269" r:id="rId12"/>
    <p:sldId id="268" r:id="rId13"/>
    <p:sldId id="270" r:id="rId14"/>
    <p:sldId id="266" r:id="rId15"/>
    <p:sldId id="25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FD23"/>
    <a:srgbClr val="FF6600"/>
    <a:srgbClr val="F709E6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81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90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2" y="4962527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2" y="3462340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201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3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2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2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2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flv"/><Relationship Id="rId1" Type="http://schemas.microsoft.com/office/2007/relationships/media" Target="../media/media1.flv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22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wmf"/><Relationship Id="rId5" Type="http://schemas.openxmlformats.org/officeDocument/2006/relationships/image" Target="../media/image12.png"/><Relationship Id="rId4" Type="http://schemas.openxmlformats.org/officeDocument/2006/relationships/image" Target="../media/image10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flv"/><Relationship Id="rId1" Type="http://schemas.microsoft.com/office/2007/relationships/media" Target="../media/media2.flv"/><Relationship Id="rId4" Type="http://schemas.openxmlformats.org/officeDocument/2006/relationships/image" Target="../media/image2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hyperlink" Target="http://www.kizclub.com/storytime/monsters/first.html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DPRaY5QWKIk&amp;list=PLFV9iYVn5cGMPt2uqJ5L_Nc9tuuHmhZIo" TargetMode="External"/><Relationship Id="rId2" Type="http://schemas.openxmlformats.org/officeDocument/2006/relationships/hyperlink" Target="http://busyteacher.org/7347-halloween-wordsearch-puzzle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icrosoft.office.com/" TargetMode="External"/><Relationship Id="rId5" Type="http://schemas.openxmlformats.org/officeDocument/2006/relationships/hyperlink" Target="http://home.arcor.de/schulhaus-online.com/halloween4.htm" TargetMode="External"/><Relationship Id="rId4" Type="http://schemas.openxmlformats.org/officeDocument/2006/relationships/hyperlink" Target="http://www.youtube.com/watch?v=pIlKTHQR7so&amp;list=PLFV9iYVn5cGMPt2uqJ5L_Nc9tuuHmhZI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3717032"/>
            <a:ext cx="8496944" cy="2808312"/>
          </a:xfrm>
        </p:spPr>
        <p:txBody>
          <a:bodyPr>
            <a:normAutofit lnSpcReduction="10000"/>
          </a:bodyPr>
          <a:lstStyle/>
          <a:p>
            <a:pPr algn="l"/>
            <a:r>
              <a:rPr lang="cs-CZ" sz="2000" dirty="0" smtClean="0"/>
              <a:t>Anotace: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/>
              <a:t>určeno žákům 1.stupně ZŠ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/>
              <a:t>seznámení se slovní zásobou k tématu Halloween, první seznámení s některými přídavnými jmény. 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/>
              <a:t>Snímky 3-7: klikne se na správné slovo k obrázku (</a:t>
            </a:r>
            <a:r>
              <a:rPr lang="cs-CZ" sz="2000" dirty="0"/>
              <a:t> </a:t>
            </a:r>
            <a:r>
              <a:rPr lang="cs-CZ" sz="2000" dirty="0" smtClean="0"/>
              <a:t>ostatní po kliknutí zmizí)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/>
              <a:t>obsahuje videa s písničkami + </a:t>
            </a:r>
            <a:r>
              <a:rPr lang="cs-CZ" sz="2000" dirty="0" err="1" smtClean="0"/>
              <a:t>pohyb.hrou</a:t>
            </a:r>
            <a:r>
              <a:rPr lang="cs-CZ" sz="2000" dirty="0" smtClean="0"/>
              <a:t>, říkanku, odkaz na webové stránky        s „knihou“ pro čtení i poslech – </a:t>
            </a:r>
            <a:r>
              <a:rPr lang="cs-CZ" sz="2000" dirty="0" err="1" smtClean="0"/>
              <a:t>The</a:t>
            </a:r>
            <a:r>
              <a:rPr lang="cs-CZ" sz="2000" dirty="0" smtClean="0"/>
              <a:t> Monster </a:t>
            </a:r>
            <a:r>
              <a:rPr lang="cs-CZ" sz="2000" dirty="0" err="1"/>
              <a:t>B</a:t>
            </a:r>
            <a:r>
              <a:rPr lang="cs-CZ" sz="2000" dirty="0" err="1" smtClean="0"/>
              <a:t>ook</a:t>
            </a:r>
            <a:r>
              <a:rPr lang="cs-CZ" sz="2000" dirty="0" smtClean="0"/>
              <a:t>.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484784"/>
            <a:ext cx="7772400" cy="1470025"/>
          </a:xfrm>
        </p:spPr>
        <p:txBody>
          <a:bodyPr>
            <a:normAutofit fontScale="90000"/>
          </a:bodyPr>
          <a:lstStyle/>
          <a:p>
            <a:pPr lvl="0">
              <a:spcBef>
                <a:spcPct val="20000"/>
              </a:spcBef>
            </a:pPr>
            <a:r>
              <a:rPr lang="cs-CZ" sz="2000" b="1" dirty="0">
                <a:solidFill>
                  <a:srgbClr val="FF0000"/>
                </a:solidFill>
                <a:ea typeface="+mn-ea"/>
                <a:cs typeface="+mn-cs"/>
              </a:rPr>
              <a:t>Škola: Základní škola a Mateřská škola Halže, příspěvková organizace</a:t>
            </a:r>
            <a:br>
              <a:rPr lang="cs-CZ" sz="2000" b="1" dirty="0">
                <a:solidFill>
                  <a:srgbClr val="FF0000"/>
                </a:solidFill>
                <a:ea typeface="+mn-ea"/>
                <a:cs typeface="+mn-cs"/>
              </a:rPr>
            </a:br>
            <a:r>
              <a:rPr lang="cs-CZ" sz="2000" b="1" dirty="0">
                <a:solidFill>
                  <a:srgbClr val="FF0000"/>
                </a:solidFill>
                <a:ea typeface="+mn-ea"/>
                <a:cs typeface="+mn-cs"/>
              </a:rPr>
              <a:t>Název: </a:t>
            </a:r>
            <a:r>
              <a:rPr lang="cs-CZ" sz="2000" b="1" dirty="0" smtClean="0">
                <a:solidFill>
                  <a:srgbClr val="FF0000"/>
                </a:solidFill>
                <a:ea typeface="+mn-ea"/>
                <a:cs typeface="+mn-cs"/>
              </a:rPr>
              <a:t>VY_32_INOVACE_04_AJ_Halloween</a:t>
            </a:r>
            <a:r>
              <a:rPr lang="cs-CZ" sz="2000" b="1" dirty="0">
                <a:solidFill>
                  <a:srgbClr val="FF0000"/>
                </a:solidFill>
                <a:ea typeface="+mn-ea"/>
                <a:cs typeface="+mn-cs"/>
              </a:rPr>
              <a:t/>
            </a:r>
            <a:br>
              <a:rPr lang="cs-CZ" sz="2000" b="1" dirty="0">
                <a:solidFill>
                  <a:srgbClr val="FF0000"/>
                </a:solidFill>
                <a:ea typeface="+mn-ea"/>
                <a:cs typeface="+mn-cs"/>
              </a:rPr>
            </a:br>
            <a:r>
              <a:rPr lang="cs-CZ" sz="2000" b="1" dirty="0">
                <a:solidFill>
                  <a:srgbClr val="FF0000"/>
                </a:solidFill>
                <a:ea typeface="+mn-ea"/>
                <a:cs typeface="+mn-cs"/>
              </a:rPr>
              <a:t>Číslo projektu: CZ.1.07/1.4.00/21.3551</a:t>
            </a:r>
            <a:br>
              <a:rPr lang="cs-CZ" sz="2000" b="1" dirty="0">
                <a:solidFill>
                  <a:srgbClr val="FF0000"/>
                </a:solidFill>
                <a:ea typeface="+mn-ea"/>
                <a:cs typeface="+mn-cs"/>
              </a:rPr>
            </a:br>
            <a:r>
              <a:rPr lang="cs-CZ" sz="2000" b="1" dirty="0">
                <a:solidFill>
                  <a:srgbClr val="FF0000"/>
                </a:solidFill>
                <a:ea typeface="+mn-ea"/>
                <a:cs typeface="+mn-cs"/>
              </a:rPr>
              <a:t>Autor: Mgr. Jarmila Kočandrlová</a:t>
            </a:r>
            <a:endParaRPr lang="cs-CZ" sz="3200" dirty="0">
              <a:solidFill>
                <a:srgbClr val="FF0000"/>
              </a:solidFill>
              <a:ea typeface="+mn-ea"/>
              <a:cs typeface="+mn-cs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1663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50904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4"/>
            <a:ext cx="8856984" cy="2088232"/>
          </a:xfrm>
        </p:spPr>
        <p:txBody>
          <a:bodyPr/>
          <a:lstStyle/>
          <a:p>
            <a:pPr algn="ctr"/>
            <a:r>
              <a:rPr lang="cs-CZ" sz="9600" dirty="0" err="1" smtClean="0">
                <a:latin typeface="Algerian" pitchFamily="82" charset="0"/>
              </a:rPr>
              <a:t>halloween</a:t>
            </a:r>
            <a:endParaRPr lang="cs-CZ" sz="9600" dirty="0">
              <a:latin typeface="Algerian" pitchFamily="82" charset="0"/>
            </a:endParaRPr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996954"/>
            <a:ext cx="3657917" cy="23898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49096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42807"/>
            <a:ext cx="2450232" cy="652934"/>
          </a:xfrm>
        </p:spPr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2052" name="Picture 4" descr="C:\Users\jkocandrlova\AppData\Local\Microsoft\Windows\Temporary Internet Files\Content.IE5\3NU7GTTO\MP900442180[1]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6197" y="1672949"/>
            <a:ext cx="3456699" cy="5185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916785" y="2296836"/>
            <a:ext cx="3165113" cy="2160240"/>
            <a:chOff x="67680" y="257319"/>
            <a:chExt cx="3165113" cy="2160240"/>
          </a:xfrm>
        </p:grpSpPr>
        <p:pic>
          <p:nvPicPr>
            <p:cNvPr id="2051" name="Picture 3" descr="C:\Program Files (x86)\Microsoft Office\MEDIA\CAGCAT10\j0305493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680" y="257319"/>
              <a:ext cx="3165113" cy="21602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668707" y="1426243"/>
              <a:ext cx="2332142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>
                  <a:solidFill>
                    <a:schemeClr val="bg1"/>
                  </a:solidFill>
                </a:rPr>
                <a:t>a </a:t>
              </a:r>
              <a:r>
                <a:rPr lang="cs-CZ" sz="3600" b="1" dirty="0" err="1" smtClean="0">
                  <a:solidFill>
                    <a:schemeClr val="bg1"/>
                  </a:solidFill>
                </a:rPr>
                <a:t>pumpkin</a:t>
              </a:r>
              <a:endParaRPr lang="cs-CZ" sz="36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3025750" y="424753"/>
            <a:ext cx="3165113" cy="2160240"/>
            <a:chOff x="101038" y="614806"/>
            <a:chExt cx="3165113" cy="2160240"/>
          </a:xfrm>
        </p:grpSpPr>
        <p:pic>
          <p:nvPicPr>
            <p:cNvPr id="15" name="Picture 3" descr="C:\Program Files (x86)\Microsoft Office\MEDIA\CAGCAT10\j0305493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1038" y="614806"/>
              <a:ext cx="3165113" cy="21602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668707" y="1426243"/>
              <a:ext cx="2332142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>
                  <a:solidFill>
                    <a:schemeClr val="bg1"/>
                  </a:solidFill>
                </a:rPr>
                <a:t>a </a:t>
              </a:r>
              <a:r>
                <a:rPr lang="cs-CZ" sz="3600" b="1" dirty="0" err="1" smtClean="0">
                  <a:solidFill>
                    <a:schemeClr val="bg1"/>
                  </a:solidFill>
                </a:rPr>
                <a:t>witch</a:t>
              </a:r>
              <a:endParaRPr lang="cs-CZ" sz="36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 rot="774403">
            <a:off x="5978887" y="42807"/>
            <a:ext cx="3165113" cy="2160240"/>
            <a:chOff x="202396" y="476672"/>
            <a:chExt cx="3165113" cy="2160240"/>
          </a:xfrm>
        </p:grpSpPr>
        <p:pic>
          <p:nvPicPr>
            <p:cNvPr id="18" name="Picture 3" descr="C:\Program Files (x86)\Microsoft Office\MEDIA\CAGCAT10\j0305493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2396" y="476672"/>
              <a:ext cx="3165113" cy="21602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668707" y="1426243"/>
              <a:ext cx="2332142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>
                  <a:solidFill>
                    <a:schemeClr val="bg1"/>
                  </a:solidFill>
                </a:rPr>
                <a:t>a </a:t>
              </a:r>
              <a:r>
                <a:rPr lang="cs-CZ" sz="3600" b="1" dirty="0" err="1" smtClean="0">
                  <a:solidFill>
                    <a:schemeClr val="bg1"/>
                  </a:solidFill>
                </a:rPr>
                <a:t>ghost</a:t>
              </a:r>
              <a:endParaRPr lang="cs-CZ" sz="36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5963448" y="4697760"/>
            <a:ext cx="3165113" cy="2160240"/>
            <a:chOff x="202396" y="476672"/>
            <a:chExt cx="3165113" cy="2160240"/>
          </a:xfrm>
        </p:grpSpPr>
        <p:pic>
          <p:nvPicPr>
            <p:cNvPr id="21" name="Picture 3" descr="C:\Program Files (x86)\Microsoft Office\MEDIA\CAGCAT10\j0305493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2396" y="476672"/>
              <a:ext cx="3165113" cy="21602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926460" y="1452395"/>
              <a:ext cx="160807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err="1" smtClean="0">
                  <a:solidFill>
                    <a:schemeClr val="bg1"/>
                  </a:solidFill>
                </a:rPr>
                <a:t>an</a:t>
              </a:r>
              <a:r>
                <a:rPr lang="cs-CZ" sz="3600" b="1" dirty="0" smtClean="0">
                  <a:solidFill>
                    <a:schemeClr val="bg1"/>
                  </a:solidFill>
                </a:rPr>
                <a:t> </a:t>
              </a:r>
              <a:r>
                <a:rPr lang="cs-CZ" sz="3600" b="1" dirty="0" err="1" smtClean="0">
                  <a:solidFill>
                    <a:schemeClr val="bg1"/>
                  </a:solidFill>
                </a:rPr>
                <a:t>owl</a:t>
              </a:r>
              <a:endParaRPr lang="cs-CZ" sz="36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 rot="20781412">
            <a:off x="92385" y="349721"/>
            <a:ext cx="3165113" cy="2160240"/>
            <a:chOff x="-20243" y="641597"/>
            <a:chExt cx="3165113" cy="2160240"/>
          </a:xfrm>
        </p:grpSpPr>
        <p:pic>
          <p:nvPicPr>
            <p:cNvPr id="26" name="Picture 3" descr="C:\Program Files (x86)\Microsoft Office\MEDIA\CAGCAT10\j0305493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20243" y="641597"/>
              <a:ext cx="3165113" cy="21602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7" name="TextovéPole 26"/>
            <p:cNvSpPr txBox="1"/>
            <p:nvPr/>
          </p:nvSpPr>
          <p:spPr>
            <a:xfrm>
              <a:off x="1094912" y="1452395"/>
              <a:ext cx="160807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>
                  <a:solidFill>
                    <a:schemeClr val="bg1"/>
                  </a:solidFill>
                </a:rPr>
                <a:t>a </a:t>
              </a:r>
              <a:r>
                <a:rPr lang="cs-CZ" sz="3600" b="1" dirty="0" err="1" smtClean="0">
                  <a:solidFill>
                    <a:schemeClr val="bg1"/>
                  </a:solidFill>
                </a:rPr>
                <a:t>bat</a:t>
              </a:r>
              <a:endParaRPr lang="cs-CZ" sz="36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5802442" y="2408243"/>
            <a:ext cx="3165113" cy="2160240"/>
            <a:chOff x="202396" y="476672"/>
            <a:chExt cx="3165113" cy="2160240"/>
          </a:xfrm>
        </p:grpSpPr>
        <p:pic>
          <p:nvPicPr>
            <p:cNvPr id="29" name="Picture 3" descr="C:\Program Files (x86)\Microsoft Office\MEDIA\CAGCAT10\j0305493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2396" y="476672"/>
              <a:ext cx="3165113" cy="21602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0" name="TextovéPole 29"/>
            <p:cNvSpPr txBox="1"/>
            <p:nvPr/>
          </p:nvSpPr>
          <p:spPr>
            <a:xfrm>
              <a:off x="707539" y="1452395"/>
              <a:ext cx="2167185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>
                  <a:solidFill>
                    <a:schemeClr val="bg1"/>
                  </a:solidFill>
                </a:rPr>
                <a:t>a </a:t>
              </a:r>
              <a:r>
                <a:rPr lang="cs-CZ" sz="3600" b="1" dirty="0" err="1" smtClean="0">
                  <a:solidFill>
                    <a:schemeClr val="bg1"/>
                  </a:solidFill>
                </a:rPr>
                <a:t>black</a:t>
              </a:r>
              <a:r>
                <a:rPr lang="cs-CZ" sz="3600" b="1" dirty="0" smtClean="0">
                  <a:solidFill>
                    <a:schemeClr val="bg1"/>
                  </a:solidFill>
                </a:rPr>
                <a:t> </a:t>
              </a:r>
              <a:r>
                <a:rPr lang="cs-CZ" sz="3600" b="1" dirty="0" err="1" smtClean="0">
                  <a:solidFill>
                    <a:schemeClr val="bg1"/>
                  </a:solidFill>
                </a:rPr>
                <a:t>cat</a:t>
              </a:r>
              <a:endParaRPr lang="cs-CZ" sz="36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31" name="Skupina 30"/>
          <p:cNvGrpSpPr/>
          <p:nvPr/>
        </p:nvGrpSpPr>
        <p:grpSpPr>
          <a:xfrm rot="20540137">
            <a:off x="290186" y="4432007"/>
            <a:ext cx="3165113" cy="2160240"/>
            <a:chOff x="202396" y="476672"/>
            <a:chExt cx="3165113" cy="2160240"/>
          </a:xfrm>
        </p:grpSpPr>
        <p:pic>
          <p:nvPicPr>
            <p:cNvPr id="32" name="Picture 3" descr="C:\Program Files (x86)\Microsoft Office\MEDIA\CAGCAT10\j0305493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2396" y="476672"/>
              <a:ext cx="3165113" cy="21602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3" name="TextovéPole 32"/>
            <p:cNvSpPr txBox="1"/>
            <p:nvPr/>
          </p:nvSpPr>
          <p:spPr>
            <a:xfrm>
              <a:off x="707539" y="1452395"/>
              <a:ext cx="2167185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>
                  <a:solidFill>
                    <a:schemeClr val="bg1"/>
                  </a:solidFill>
                </a:rPr>
                <a:t>a </a:t>
              </a:r>
              <a:r>
                <a:rPr lang="cs-CZ" sz="3600" b="1" dirty="0" err="1" smtClean="0">
                  <a:solidFill>
                    <a:schemeClr val="bg1"/>
                  </a:solidFill>
                </a:rPr>
                <a:t>spider</a:t>
              </a:r>
              <a:endParaRPr lang="cs-CZ" sz="3600" b="1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662174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1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3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9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jkocandrlova\AppData\Local\Microsoft\Windows\Temporary Internet Files\Content.IE5\SFZ87J2Q\MP90040039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565" y="116632"/>
            <a:ext cx="5436435" cy="3622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215" y="1591180"/>
            <a:ext cx="290816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FF00"/>
                </a:solidFill>
              </a:rPr>
              <a:t>a  </a:t>
            </a:r>
            <a:r>
              <a:rPr lang="cs-CZ" sz="4800" b="1" dirty="0" err="1" smtClean="0">
                <a:solidFill>
                  <a:srgbClr val="FFFF00"/>
                </a:solidFill>
              </a:rPr>
              <a:t>black</a:t>
            </a:r>
            <a:r>
              <a:rPr lang="cs-CZ" sz="4800" b="1" dirty="0" smtClean="0">
                <a:solidFill>
                  <a:srgbClr val="FFFF00"/>
                </a:solidFill>
              </a:rPr>
              <a:t> </a:t>
            </a:r>
            <a:r>
              <a:rPr lang="cs-CZ" sz="4800" b="1" dirty="0" err="1" smtClean="0">
                <a:solidFill>
                  <a:srgbClr val="FFFF00"/>
                </a:solidFill>
              </a:rPr>
              <a:t>cat</a:t>
            </a:r>
            <a:endParaRPr lang="cs-CZ" sz="4800" b="1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6139" y="3065624"/>
            <a:ext cx="150393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FF00"/>
                </a:solidFill>
              </a:rPr>
              <a:t>a  </a:t>
            </a:r>
            <a:r>
              <a:rPr lang="cs-CZ" sz="4800" b="1" dirty="0" err="1" smtClean="0">
                <a:solidFill>
                  <a:srgbClr val="FFFF00"/>
                </a:solidFill>
              </a:rPr>
              <a:t>bat</a:t>
            </a:r>
            <a:endParaRPr lang="cs-CZ" sz="4800" b="1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26139" y="4517331"/>
            <a:ext cx="20377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FF00"/>
                </a:solidFill>
              </a:rPr>
              <a:t>a  </a:t>
            </a:r>
            <a:r>
              <a:rPr lang="cs-CZ" sz="4800" b="1" dirty="0" err="1" smtClean="0">
                <a:solidFill>
                  <a:srgbClr val="FFFF00"/>
                </a:solidFill>
              </a:rPr>
              <a:t>witch</a:t>
            </a:r>
            <a:endParaRPr lang="cs-CZ" sz="4800" b="1" dirty="0">
              <a:solidFill>
                <a:srgbClr val="FF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843808" y="3595267"/>
            <a:ext cx="226055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FF00"/>
                </a:solidFill>
              </a:rPr>
              <a:t>a  </a:t>
            </a:r>
            <a:r>
              <a:rPr lang="cs-CZ" sz="4800" b="1" dirty="0" err="1" smtClean="0">
                <a:solidFill>
                  <a:srgbClr val="FFFF00"/>
                </a:solidFill>
              </a:rPr>
              <a:t>spider</a:t>
            </a:r>
            <a:endParaRPr lang="cs-CZ" sz="4800" b="1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588224" y="4932830"/>
            <a:ext cx="211949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FF00"/>
                </a:solidFill>
              </a:rPr>
              <a:t>a  </a:t>
            </a:r>
            <a:r>
              <a:rPr lang="cs-CZ" sz="4800" b="1" dirty="0" err="1" smtClean="0">
                <a:solidFill>
                  <a:srgbClr val="FFFF00"/>
                </a:solidFill>
              </a:rPr>
              <a:t>ghost</a:t>
            </a:r>
            <a:endParaRPr lang="cs-CZ" sz="4800" b="1" dirty="0">
              <a:solidFill>
                <a:srgbClr val="FFFF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79512" y="349205"/>
            <a:ext cx="28488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FF00"/>
                </a:solidFill>
              </a:rPr>
              <a:t>a  </a:t>
            </a:r>
            <a:r>
              <a:rPr lang="cs-CZ" sz="4800" b="1" dirty="0" err="1" smtClean="0">
                <a:solidFill>
                  <a:srgbClr val="FFFF00"/>
                </a:solidFill>
              </a:rPr>
              <a:t>pumpkin</a:t>
            </a:r>
            <a:endParaRPr lang="cs-CZ" sz="4800" b="1" dirty="0">
              <a:solidFill>
                <a:srgbClr val="FFF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566589" y="4005064"/>
            <a:ext cx="175560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>
                <a:solidFill>
                  <a:srgbClr val="FFFF00"/>
                </a:solidFill>
              </a:rPr>
              <a:t>an</a:t>
            </a:r>
            <a:r>
              <a:rPr lang="cs-CZ" sz="4800" b="1" dirty="0" smtClean="0">
                <a:solidFill>
                  <a:srgbClr val="FFFF00"/>
                </a:solidFill>
              </a:rPr>
              <a:t> </a:t>
            </a:r>
            <a:r>
              <a:rPr lang="cs-CZ" sz="4800" b="1" dirty="0" err="1" smtClean="0">
                <a:solidFill>
                  <a:srgbClr val="FFFF00"/>
                </a:solidFill>
              </a:rPr>
              <a:t>owl</a:t>
            </a:r>
            <a:endParaRPr lang="cs-CZ" sz="48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2023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9" grpId="0"/>
      <p:bldP spid="10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jkocandrlova\AppData\Local\Microsoft\Windows\Temporary Internet Files\Content.IE5\3NU7GTTO\MC9002960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6514" y="4114771"/>
            <a:ext cx="2578375" cy="3001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jkocandrlova\AppData\Local\Microsoft\Windows\Temporary Internet Files\Content.IE5\R1452KA2\MC9004105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28886" y="4181813"/>
            <a:ext cx="3317959" cy="261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jkocandrlova\AppData\Local\Microsoft\Windows\Temporary Internet Files\Content.IE5\3NU7GTTO\MC9002307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410" y="244098"/>
            <a:ext cx="3248685" cy="3402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jkocandrlova\AppData\Local\Microsoft\Windows\Temporary Internet Files\Content.IE5\SFZ87J2Q\MC9002377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2563" y="509118"/>
            <a:ext cx="1901228" cy="2041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299086" y="244098"/>
            <a:ext cx="427072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lgerian" pitchFamily="82" charset="0"/>
              </a:rPr>
              <a:t>a  </a:t>
            </a:r>
            <a:r>
              <a:rPr lang="cs-CZ" sz="48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lgerian" pitchFamily="82" charset="0"/>
              </a:rPr>
              <a:t>black</a:t>
            </a:r>
            <a:r>
              <a:rPr lang="cs-CZ" sz="4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lgerian" pitchFamily="82" charset="0"/>
              </a:rPr>
              <a:t> </a:t>
            </a:r>
            <a:r>
              <a:rPr lang="cs-CZ" sz="48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lgerian" pitchFamily="82" charset="0"/>
              </a:rPr>
              <a:t>cat</a:t>
            </a:r>
            <a:endParaRPr lang="cs-CZ" sz="4800" b="1" dirty="0">
              <a:solidFill>
                <a:schemeClr val="accent1">
                  <a:lumMod val="60000"/>
                  <a:lumOff val="40000"/>
                </a:schemeClr>
              </a:solidFill>
              <a:latin typeface="Algerian" pitchFamily="82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43776" y="2548442"/>
            <a:ext cx="217880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lgerian" pitchFamily="82" charset="0"/>
              </a:rPr>
              <a:t>a  </a:t>
            </a:r>
            <a:r>
              <a:rPr lang="cs-CZ" sz="48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lgerian" pitchFamily="82" charset="0"/>
              </a:rPr>
              <a:t>bat</a:t>
            </a:r>
            <a:endParaRPr lang="cs-CZ" sz="4800" b="1" dirty="0">
              <a:solidFill>
                <a:schemeClr val="accent1">
                  <a:lumMod val="60000"/>
                  <a:lumOff val="40000"/>
                </a:schemeClr>
              </a:solidFill>
              <a:latin typeface="Algerian" pitchFamily="82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99086" y="4761717"/>
            <a:ext cx="273664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lgerian" pitchFamily="82" charset="0"/>
              </a:rPr>
              <a:t>a  </a:t>
            </a:r>
            <a:r>
              <a:rPr lang="cs-CZ" sz="48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lgerian" pitchFamily="82" charset="0"/>
              </a:rPr>
              <a:t>witch</a:t>
            </a:r>
            <a:endParaRPr lang="cs-CZ" sz="4800" b="1" dirty="0">
              <a:solidFill>
                <a:schemeClr val="accent1">
                  <a:lumMod val="60000"/>
                  <a:lumOff val="40000"/>
                </a:schemeClr>
              </a:solidFill>
              <a:latin typeface="Algerian" pitchFamily="82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527663" y="5933008"/>
            <a:ext cx="299953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lgerian" pitchFamily="82" charset="0"/>
              </a:rPr>
              <a:t>a</a:t>
            </a:r>
            <a:r>
              <a:rPr lang="cs-CZ" sz="4800" b="1" dirty="0" smtClean="0">
                <a:solidFill>
                  <a:srgbClr val="FFFF00"/>
                </a:solidFill>
                <a:latin typeface="Algerian" pitchFamily="82" charset="0"/>
              </a:rPr>
              <a:t>  </a:t>
            </a:r>
            <a:r>
              <a:rPr lang="cs-CZ" sz="48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lgerian" pitchFamily="82" charset="0"/>
              </a:rPr>
              <a:t>spider</a:t>
            </a:r>
            <a:endParaRPr lang="cs-CZ" sz="4800" b="1" dirty="0">
              <a:solidFill>
                <a:schemeClr val="accent1">
                  <a:lumMod val="60000"/>
                  <a:lumOff val="40000"/>
                </a:schemeClr>
              </a:solidFill>
              <a:latin typeface="Algerian" pitchFamily="82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819463" y="3646692"/>
            <a:ext cx="284725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lgerian" pitchFamily="82" charset="0"/>
              </a:rPr>
              <a:t>a  </a:t>
            </a:r>
            <a:r>
              <a:rPr lang="cs-CZ" sz="48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lgerian" pitchFamily="82" charset="0"/>
              </a:rPr>
              <a:t>ghost</a:t>
            </a:r>
            <a:endParaRPr lang="cs-CZ" sz="4800" b="1" dirty="0">
              <a:solidFill>
                <a:schemeClr val="accent1">
                  <a:lumMod val="60000"/>
                  <a:lumOff val="40000"/>
                </a:schemeClr>
              </a:solidFill>
              <a:latin typeface="Algerian" pitchFamily="82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899126" y="1340768"/>
            <a:ext cx="238398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lgerian" pitchFamily="82" charset="0"/>
              </a:rPr>
              <a:t>an</a:t>
            </a:r>
            <a:r>
              <a:rPr lang="cs-CZ" sz="4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lgerian" pitchFamily="82" charset="0"/>
              </a:rPr>
              <a:t> </a:t>
            </a:r>
            <a:r>
              <a:rPr lang="cs-CZ" sz="48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lgerian" pitchFamily="82" charset="0"/>
              </a:rPr>
              <a:t>owl</a:t>
            </a:r>
            <a:endParaRPr lang="cs-CZ" sz="4800" b="1" dirty="0">
              <a:solidFill>
                <a:schemeClr val="accent1">
                  <a:lumMod val="60000"/>
                  <a:lumOff val="40000"/>
                </a:schemeClr>
              </a:solidFill>
              <a:latin typeface="Algerian" pitchFamily="82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099662" y="2380503"/>
            <a:ext cx="34868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lgerian" pitchFamily="82" charset="0"/>
              </a:rPr>
              <a:t>a  </a:t>
            </a:r>
            <a:r>
              <a:rPr lang="cs-CZ" sz="48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lgerian" pitchFamily="82" charset="0"/>
              </a:rPr>
              <a:t>pumpkin</a:t>
            </a:r>
            <a:endParaRPr lang="cs-CZ" sz="4800" b="1" dirty="0">
              <a:solidFill>
                <a:schemeClr val="accent1">
                  <a:lumMod val="60000"/>
                  <a:lumOff val="40000"/>
                </a:schemeClr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5712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9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2000"/>
                            </p:stCondLst>
                            <p:childTnLst>
                              <p:par>
                                <p:cTn id="1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2500"/>
                            </p:stCondLst>
                            <p:childTnLst>
                              <p:par>
                                <p:cTn id="1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3000"/>
                            </p:stCondLst>
                            <p:childTnLst>
                              <p:par>
                                <p:cTn id="1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64088" y="620688"/>
            <a:ext cx="2378224" cy="868958"/>
          </a:xfrm>
        </p:spPr>
        <p:txBody>
          <a:bodyPr/>
          <a:lstStyle/>
          <a:p>
            <a:r>
              <a:rPr lang="cs-CZ" dirty="0" smtClean="0"/>
              <a:t>WHAT IS IT?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4065" y="114169"/>
            <a:ext cx="4370635" cy="29540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67544" y="5803298"/>
            <a:ext cx="290816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a  </a:t>
            </a:r>
            <a:r>
              <a:rPr lang="cs-CZ" sz="4800" b="1" dirty="0" err="1" smtClean="0">
                <a:solidFill>
                  <a:srgbClr val="00B0F0"/>
                </a:solidFill>
              </a:rPr>
              <a:t>black</a:t>
            </a:r>
            <a:r>
              <a:rPr lang="cs-CZ" sz="4800" b="1" dirty="0" smtClean="0">
                <a:solidFill>
                  <a:srgbClr val="00B0F0"/>
                </a:solidFill>
              </a:rPr>
              <a:t> </a:t>
            </a:r>
            <a:r>
              <a:rPr lang="cs-CZ" sz="4800" b="1" dirty="0" err="1" smtClean="0">
                <a:solidFill>
                  <a:srgbClr val="00B0F0"/>
                </a:solidFill>
              </a:rPr>
              <a:t>cat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6139" y="3065624"/>
            <a:ext cx="150393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a  </a:t>
            </a:r>
            <a:r>
              <a:rPr lang="cs-CZ" sz="4800" b="1" dirty="0" err="1" smtClean="0">
                <a:solidFill>
                  <a:srgbClr val="00B0F0"/>
                </a:solidFill>
              </a:rPr>
              <a:t>bat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46721" y="3687083"/>
            <a:ext cx="20377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a  </a:t>
            </a:r>
            <a:r>
              <a:rPr lang="cs-CZ" sz="4800" b="1" dirty="0" err="1" smtClean="0">
                <a:solidFill>
                  <a:srgbClr val="00B0F0"/>
                </a:solidFill>
              </a:rPr>
              <a:t>witch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8628" y="4725144"/>
            <a:ext cx="226055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a  </a:t>
            </a:r>
            <a:r>
              <a:rPr lang="cs-CZ" sz="4800" b="1" dirty="0" err="1" smtClean="0">
                <a:solidFill>
                  <a:srgbClr val="00B0F0"/>
                </a:solidFill>
              </a:rPr>
              <a:t>spider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588224" y="4932830"/>
            <a:ext cx="211949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a  </a:t>
            </a:r>
            <a:r>
              <a:rPr lang="cs-CZ" sz="4800" b="1" dirty="0" err="1" smtClean="0">
                <a:solidFill>
                  <a:srgbClr val="00B0F0"/>
                </a:solidFill>
              </a:rPr>
              <a:t>ghost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66589" y="4005064"/>
            <a:ext cx="175560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>
                <a:solidFill>
                  <a:srgbClr val="00B0F0"/>
                </a:solidFill>
              </a:rPr>
              <a:t>an</a:t>
            </a:r>
            <a:r>
              <a:rPr lang="cs-CZ" sz="4800" b="1" dirty="0" smtClean="0">
                <a:solidFill>
                  <a:srgbClr val="00B0F0"/>
                </a:solidFill>
              </a:rPr>
              <a:t> </a:t>
            </a:r>
            <a:r>
              <a:rPr lang="cs-CZ" sz="4800" b="1" dirty="0" err="1" smtClean="0">
                <a:solidFill>
                  <a:srgbClr val="00B0F0"/>
                </a:solidFill>
              </a:rPr>
              <a:t>owl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16016" y="2456826"/>
            <a:ext cx="28488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a  </a:t>
            </a:r>
            <a:r>
              <a:rPr lang="cs-CZ" sz="4800" b="1" dirty="0" err="1" smtClean="0">
                <a:solidFill>
                  <a:srgbClr val="00B0F0"/>
                </a:solidFill>
              </a:rPr>
              <a:t>pumpkin</a:t>
            </a:r>
            <a:endParaRPr lang="cs-CZ" sz="48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2656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8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14768" y="6000778"/>
            <a:ext cx="2244321" cy="782960"/>
          </a:xfrm>
        </p:spPr>
        <p:txBody>
          <a:bodyPr/>
          <a:lstStyle/>
          <a:p>
            <a:r>
              <a:rPr lang="cs-CZ" sz="4000" dirty="0" err="1" smtClean="0"/>
              <a:t>An</a:t>
            </a:r>
            <a:r>
              <a:rPr lang="cs-CZ" sz="4000" dirty="0" smtClean="0"/>
              <a:t> </a:t>
            </a:r>
            <a:r>
              <a:rPr lang="cs-CZ" sz="4000" dirty="0" err="1" smtClean="0"/>
              <a:t>owl</a:t>
            </a:r>
            <a:endParaRPr lang="cs-CZ" sz="4000" dirty="0"/>
          </a:p>
        </p:txBody>
      </p:sp>
      <p:pic>
        <p:nvPicPr>
          <p:cNvPr id="2050" name="Picture 2" descr="C:\Users\jkocandrlova\AppData\Local\Microsoft\Windows\Temporary Internet Files\Content.IE5\3NU7GTTO\MP90043876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692696"/>
            <a:ext cx="5424465" cy="4725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76256" y="332656"/>
            <a:ext cx="2376264" cy="98985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000" dirty="0" smtClean="0">
                <a:solidFill>
                  <a:srgbClr val="FFFF99"/>
                </a:solidFill>
              </a:rPr>
              <a:t>THE MOON</a:t>
            </a:r>
            <a:endParaRPr lang="cs-CZ" sz="4000" dirty="0">
              <a:solidFill>
                <a:srgbClr val="FFFF99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51520" y="3717032"/>
            <a:ext cx="2244321" cy="78296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000" kern="1200" cap="all" spc="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4000" dirty="0" err="1" smtClean="0"/>
              <a:t>An</a:t>
            </a:r>
            <a:r>
              <a:rPr lang="cs-CZ" sz="4000" dirty="0" smtClean="0"/>
              <a:t> </a:t>
            </a:r>
            <a:r>
              <a:rPr lang="cs-CZ" sz="4000" dirty="0" err="1" smtClean="0"/>
              <a:t>ovl</a:t>
            </a:r>
            <a:endParaRPr lang="cs-CZ" sz="4000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5794883" y="5877272"/>
            <a:ext cx="2244321" cy="78296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000" kern="1200" cap="all" spc="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4000" dirty="0" smtClean="0"/>
              <a:t>A </a:t>
            </a:r>
            <a:r>
              <a:rPr lang="cs-CZ" sz="4000" dirty="0" err="1" smtClean="0"/>
              <a:t>owl</a:t>
            </a:r>
            <a:endParaRPr lang="cs-CZ" sz="4000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6923468" y="3789040"/>
            <a:ext cx="2244321" cy="78296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000" kern="1200" cap="all" spc="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4000" dirty="0" err="1" smtClean="0"/>
              <a:t>An</a:t>
            </a:r>
            <a:r>
              <a:rPr lang="cs-CZ" sz="4000" dirty="0" smtClean="0"/>
              <a:t> </a:t>
            </a:r>
            <a:r>
              <a:rPr lang="cs-CZ" sz="4000" dirty="0" err="1" smtClean="0"/>
              <a:t>owLl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012514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65 0.00093 C 0.01285 -0.03912 0.01007 -0.01458 0.00521 -0.03564 C 0.00608 -0.05046 0.00885 -0.08009 0.02188 -0.08588 C 0.02431 -0.08379 0.02778 -0.08148 0.02934 -0.07777 C 0.03229 -0.07129 0.0342 -0.05949 0.03993 -0.05555 C 0.0507 -0.04838 0.06354 -0.04861 0.07483 -0.04351 C 0.09757 -0.04421 0.12031 -0.04444 0.14288 -0.0456 C 0.15451 -0.04629 0.16632 -0.05162 0.17778 -0.05393 C 0.18629 -0.0581 0.19288 -0.05995 0.20208 -0.06157 C 0.2059 -0.06666 0.20799 -0.07106 0.20972 -0.07777 C 0.21059 -0.0905 0.20938 -0.09791 0.2158 -0.10601 C 0.22986 -0.10532 0.2441 -0.10532 0.25816 -0.10416 C 0.26719 -0.10347 0.27778 -0.09814 0.28681 -0.09629 C 0.29358 -0.09328 0.3 -0.08912 0.3066 -0.08588 C 0.31181 -0.07939 0.31597 -0.07939 0.32326 -0.07777 C 0.46615 -0.07986 0.42448 -0.06134 0.47934 -0.08379 C 0.48646 -0.0905 0.48733 -0.08796 0.49306 -0.09814 C 0.4967 -0.11388 0.49375 -0.1331 0.50208 -0.14652 C 0.50573 -0.15254 0.50868 -0.16296 0.51424 -0.16666 C 0.51701 -0.16851 0.52326 -0.17106 0.52326 -0.17106 C 0.53663 -0.16967 0.54566 -0.16713 0.55816 -0.16481 C 0.56545 -0.16157 0.57222 -0.16388 0.57934 -0.16666 C 0.58663 -0.17338 0.58802 -0.17986 0.58993 -0.19097 C 0.58924 -0.20625 0.58906 -0.22893 0.58247 -0.24351 C 0.57743 -0.25486 0.56806 -0.26041 0.56111 -0.26967 C 0.5559 -0.27685 0.55313 -0.28564 0.54913 -0.29398 C 0.54201 -0.33078 0.54757 -0.34976 0.5658 -0.37268 C 0.57101 -0.37916 0.57396 -0.38611 0.5809 -0.38888 C 0.58576 -0.39328 0.5882 -0.39675 0.59149 -0.403 C 0.59063 -0.42013 0.59254 -0.43379 0.58542 -0.44745 C 0.58281 -0.45856 0.5816 -0.46435 0.57639 -0.47407 C 0.57448 -0.48125 0.56719 -0.49398 0.56719 -0.49375 C 0.5651 -0.503 0.55903 -0.51018 0.55521 -0.51851 C 0.55347 -0.52199 0.55434 -0.52731 0.55208 -0.53032 C 0.54167 -0.5449 0.54149 -0.55787 0.53385 -0.57268 C 0.53212 -0.59467 0.5316 -0.59213 0.53385 -0.61713 C 0.53455 -0.625 0.53906 -0.63078 0.54149 -0.63773 C 0.5474 -0.65347 0.55469 -0.66921 0.56424 -0.68194 C 0.56788 -0.69629 0.56267 -0.67893 0.57031 -0.69398 C 0.57222 -0.69768 0.57292 -0.70231 0.57483 -0.70601 C 0.57778 -0.72175 0.57552 -0.73703 0.57326 -0.75254 C 0.57118 -0.76689 0.57049 -0.78425 0.56424 -0.79699 C 0.55903 -0.8074 0.54705 -0.81365 0.53854 -0.81713 C 0.5375 -0.81921 0.53681 -0.82199 0.53542 -0.82338 C 0.53299 -0.82592 0.52934 -0.82569 0.52639 -0.82731 C 0.51806 -0.83217 0.50955 -0.83657 0.50052 -0.83935 C 0.48733 -0.83865 0.47413 -0.83912 0.46111 -0.8375 C 0.45451 -0.83657 0.44809 -0.83263 0.44149 -0.83148 C 0.43576 -0.8287 0.42483 -0.82129 0.42483 -0.82106 C 0.41493 -0.8081 0.41163 -0.79722 0.40816 -0.77893 C 0.4059 -0.74583 0.39254 -0.68379 0.42483 -0.67592 C 0.43663 -0.66782 0.44965 -0.66666 0.46267 -0.66365 C 0.47031 -0.6618 0.47778 -0.65787 0.48542 -0.65555 C 0.49375 -0.65324 0.5026 -0.65138 0.51111 -0.64953 C 0.52379 -0.65046 0.53715 -0.64791 0.54913 -0.65393 C 0.55156 -0.65486 0.55295 -0.6581 0.55521 -0.65972 C 0.5566 -0.66064 0.55816 -0.66088 0.55972 -0.66157 C 0.56563 -0.66967 0.57153 -0.67662 0.57639 -0.68588 C 0.58229 -0.7118 0.58229 -0.68935 0.57934 -0.73449 C 0.57778 -0.75787 0.56962 -0.78171 0.56267 -0.803 C 0.56198 -0.80509 0.56163 -0.80717 0.56111 -0.80925 C 0.56059 -0.8118 0.56059 -0.81458 0.55972 -0.81713 C 0.55816 -0.82222 0.55521 -0.82638 0.55365 -0.83148 C 0.54861 -0.84722 0.5408 -0.86458 0.52778 -0.86967 C 0.52344 -0.87569 0.5184 -0.87708 0.51267 -0.87986 C 0.50122 -0.88564 0.48993 -0.89074 0.47778 -0.89398 C 0.47517 -0.89375 0.45955 -0.89305 0.45365 -0.89004 C 0.44167 -0.88402 0.42969 -0.87523 0.41719 -0.87175 C 0.41076 -0.86597 0.40556 -0.85925 0.39913 -0.8537 C 0.39861 -0.85162 0.39826 -0.8493 0.39757 -0.84745 C 0.3967 -0.84537 0.39497 -0.84375 0.39445 -0.84143 C 0.39306 -0.83564 0.39149 -0.82338 0.39149 -0.82338 C 0.39271 -0.79513 0.39288 -0.76736 0.40365 -0.74259 C 0.40556 -0.73819 0.40573 -0.7324 0.40816 -0.72824 C 0.4092 -0.72638 0.41129 -0.72592 0.41267 -0.7243 C 0.42413 -0.71088 0.41545 -0.7162 0.42639 -0.71226 C 0.43038 -0.71088 0.43854 -0.7081 0.43854 -0.7081 C 0.46024 -0.70949 0.4783 -0.71203 0.49913 -0.7162 C 0.50399 -0.71851 0.50781 -0.72222 0.51267 -0.7243 C 0.51788 -0.73101 0.5217 -0.73379 0.52483 -0.74259 C 0.52396 -0.76018 0.5257 -0.77338 0.51875 -0.78703 C 0.51649 -0.80162 0.51094 -0.81481 0.50816 -0.82939 C 0.50573 -0.84189 0.50556 -0.85694 0.49757 -0.86574 C 0.48733 -0.87708 0.47326 -0.87662 0.46111 -0.88194 C 0.44097 -0.88125 0.42066 -0.88148 0.40052 -0.87986 C 0.38229 -0.87847 0.36406 -0.8699 0.34601 -0.86574 C 0.33646 -0.86134 0.32587 -0.85949 0.3158 -0.85763 C 0.30625 -0.85347 0.31528 -0.85694 0.29913 -0.8537 C 0.28837 -0.85162 0.27795 -0.84768 0.26719 -0.8456 C 0.24896 -0.84629 0.23073 -0.84583 0.21267 -0.84745 C 0.19792 -0.84884 0.18142 -0.85717 0.16719 -0.86157 C 0.15399 -0.87384 0.13698 -0.87662 0.12188 -0.88194 C 0.08663 -0.88078 0.07274 -0.88402 0.04601 -0.87592 C 0.03212 -0.86643 0.02344 -0.84699 0.00816 -0.83935 C 0.0007 -0.83564 -0.00851 -0.83472 -0.01615 -0.83333 C -0.02969 -0.83402 -0.0434 -0.83425 -0.05694 -0.83541 C -0.06076 -0.83564 -0.06389 -0.83842 -0.06753 -0.83935 C -0.08073 -0.84236 -0.09184 -0.84421 -0.10555 -0.8456 C -0.11111 -0.84791 -0.12222 -0.85162 -0.12222 -0.85138 C -0.12778 -0.85648 -0.13403 -0.86088 -0.14028 -0.86365 C -0.14844 -0.87453 -0.15937 -0.88101 -0.17066 -0.88379 C -0.21406 -0.88263 -0.22396 -0.88773 -0.25399 -0.87384 C -0.26128 -0.86342 -0.26892 -0.85324 -0.27674 -0.84351 C -0.28038 -0.82731 -0.28142 -0.82824 -0.2842 -0.80717 C -0.28472 -0.803 -0.28733 -0.7949 -0.28733 -0.79467 C -0.28559 -0.71944 -0.28264 -0.68588 -0.28576 -0.603 C -0.28611 -0.59351 -0.28976 -0.59328 -0.2934 -0.58703 C -0.29566 -0.5831 -0.29948 -0.57476 -0.29948 -0.57453 C -0.30139 -0.56666 -0.30555 -0.56041 -0.30851 -0.55254 C -0.31128 -0.54537 -0.3118 -0.53773 -0.31458 -0.53032 C -0.3191 -0.50138 -0.31215 -0.5368 -0.32066 -0.51412 C -0.32187 -0.51111 -0.32153 -0.5074 -0.32222 -0.50439 C -0.32309 -0.5 -0.32465 -0.49606 -0.32517 -0.49189 C -0.32621 -0.48449 -0.32812 -0.46967 -0.32812 -0.46944 C -0.32708 -0.43865 -0.32483 -0.40902 -0.3191 -0.37893 C -0.31996 -0.34768 -0.32066 -0.32338 -0.32517 -0.29398 C -0.325 -0.27777 -0.32951 -0.20902 -0.32066 -0.17476 C -0.32014 -0.17013 -0.32014 -0.16527 -0.3191 -0.16064 C -0.31858 -0.15833 -0.31684 -0.15694 -0.31615 -0.15463 C -0.31476 -0.1493 -0.31528 -0.14305 -0.31302 -0.13865 C -0.30642 -0.12476 -0.29965 -0.10925 -0.28733 -0.10416 C -0.28108 -0.09861 -0.27621 -0.09282 -0.2691 -0.09004 C -0.25469 -0.07685 -0.24288 -0.07083 -0.22517 -0.06805 C -0.20451 -0.06088 -0.21319 -0.06296 -0.17066 -0.06805 C -0.16927 -0.06805 -0.16875 -0.07083 -0.16753 -0.07175 C -0.15972 -0.07939 -0.15208 -0.08819 -0.1434 -0.09398 C -0.12292 -0.10763 -0.10121 -0.12291 -0.0783 -0.12638 C -0.07014 -0.12592 -0.06198 -0.12592 -0.05399 -0.12453 C -0.05104 -0.12361 -0.03889 -0.11319 -0.03576 -0.11041 C -0.03229 -0.10324 -0.02812 -0.09629 -0.02361 -0.09004 C -0.0217 -0.08101 -0.01441 -0.075 -0.00851 -0.06967 C -0.00069 -0.05393 -0.01094 -0.07291 -0.00087 -0.05972 C 0.00313 -0.05463 0.00139 -0.05393 0.00365 -0.04745 C 0.00469 -0.04444 0.00851 -0.03981 0.00816 -0.03564 C 0.00729 -0.02314 0.00521 -0.01111 0.00365 0.00093 Z " pathEditMode="relative" rAng="0" ptsTypes="fffffffffffffffffffffffffffffffffffffffffffffffffffffffffffffffffffffffffffffffffffffffffffffffffffffffffffffffffffffffffffffffffffffff">
                                      <p:cBhvr>
                                        <p:cTn id="33" dur="1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778" y="-447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8534400" cy="1143000"/>
          </a:xfrm>
        </p:spPr>
        <p:txBody>
          <a:bodyPr/>
          <a:lstStyle/>
          <a:p>
            <a:pPr algn="ctr"/>
            <a:r>
              <a:rPr lang="cs-CZ" sz="8000" dirty="0" smtClean="0">
                <a:latin typeface="Algerian" pitchFamily="82" charset="0"/>
              </a:rPr>
              <a:t>S P I D E R S</a:t>
            </a:r>
            <a:endParaRPr lang="cs-CZ" sz="8000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600201"/>
            <a:ext cx="8282880" cy="4925144"/>
          </a:xfrm>
          <a:solidFill>
            <a:schemeClr val="tx1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6149" name="Picture 5" descr="C:\Users\jkocandrlova\AppData\Local\Microsoft\Windows\Temporary Internet Files\Content.IE5\3NU7GTTO\MC9004363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8" y="3847356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jkocandrlova\AppData\Local\Microsoft\Windows\Temporary Internet Files\Content.IE5\3NU7GTTO\MC9004363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4" y="1455554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Users\jkocandrlova\AppData\Local\Microsoft\Windows\Temporary Internet Files\Content.IE5\3NU7GTTO\MC9004363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8" y="2018784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C:\Users\jkocandrlova\AppData\Local\Microsoft\Windows\Temporary Internet Files\Content.IE5\3NU7GTTO\MC9004363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7959" y="3490389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C:\Users\jkocandrlova\AppData\Local\Microsoft\Windows\Temporary Internet Files\Content.IE5\3NU7GTTO\MC9004363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4" y="170080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0" name="Picture 16" descr="C:\Users\jkocandrlova\AppData\Local\Microsoft\Windows\Temporary Internet Files\Content.IE5\3NU7GTTO\MC9004363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4" y="450912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1" name="Picture 17" descr="C:\Users\jkocandrlova\AppData\Local\Microsoft\Windows\Temporary Internet Files\Content.IE5\3NU7GTTO\MC9004363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4311" y="4419065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0197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8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300"/>
                            </p:stCondLst>
                            <p:childTnLst>
                              <p:par>
                                <p:cTn id="14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800"/>
                            </p:stCondLst>
                            <p:childTnLst>
                              <p:par>
                                <p:cTn id="19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300"/>
                            </p:stCondLst>
                            <p:childTnLst>
                              <p:par>
                                <p:cTn id="24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800"/>
                            </p:stCondLst>
                            <p:childTnLst>
                              <p:par>
                                <p:cTn id="29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300"/>
                            </p:stCondLst>
                            <p:childTnLst>
                              <p:par>
                                <p:cTn id="34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1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1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800"/>
                            </p:stCondLst>
                            <p:childTnLst>
                              <p:par>
                                <p:cTn id="39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954" y="85765"/>
            <a:ext cx="7524867" cy="22574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 descr="C:\Users\jkocandrlova\AppData\Local\Microsoft\Windows\Temporary Internet Files\Content.IE5\SFZ87J2Q\MC9000533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6093298"/>
            <a:ext cx="4363517" cy="522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jkocandrlova\AppData\Local\Microsoft\Windows\Temporary Internet Files\Content.IE5\SFZ87J2Q\MC9000533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8316" y="6093298"/>
            <a:ext cx="4363517" cy="522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848070" y="2442372"/>
            <a:ext cx="4731846" cy="341632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 </a:t>
            </a:r>
          </a:p>
          <a:p>
            <a:endParaRPr lang="cs-CZ" sz="3200" b="1" dirty="0" smtClean="0">
              <a:solidFill>
                <a:srgbClr val="FFFF00"/>
              </a:solidFill>
            </a:endParaRPr>
          </a:p>
          <a:p>
            <a:r>
              <a:rPr lang="cs-CZ" sz="2600" b="1" dirty="0" smtClean="0">
                <a:solidFill>
                  <a:srgbClr val="FFFF00"/>
                </a:solidFill>
              </a:rPr>
              <a:t>Black </a:t>
            </a:r>
            <a:r>
              <a:rPr lang="cs-CZ" sz="2600" b="1" dirty="0" err="1">
                <a:solidFill>
                  <a:srgbClr val="FFFF00"/>
                </a:solidFill>
              </a:rPr>
              <a:t>cats</a:t>
            </a:r>
            <a:r>
              <a:rPr lang="cs-CZ" sz="2600" b="1" dirty="0">
                <a:solidFill>
                  <a:srgbClr val="FFFF00"/>
                </a:solidFill>
              </a:rPr>
              <a:t>. </a:t>
            </a:r>
          </a:p>
          <a:p>
            <a:r>
              <a:rPr lang="cs-CZ" sz="2600" b="1" dirty="0" err="1" smtClean="0">
                <a:solidFill>
                  <a:srgbClr val="FFFF00"/>
                </a:solidFill>
              </a:rPr>
              <a:t>Witches</a:t>
            </a:r>
            <a:r>
              <a:rPr lang="cs-CZ" sz="2600" b="1" dirty="0">
                <a:solidFill>
                  <a:srgbClr val="FFFF00"/>
                </a:solidFill>
              </a:rPr>
              <a:t>' </a:t>
            </a:r>
            <a:r>
              <a:rPr lang="cs-CZ" sz="2600" b="1" dirty="0" err="1">
                <a:solidFill>
                  <a:srgbClr val="FFFF00"/>
                </a:solidFill>
              </a:rPr>
              <a:t>hats</a:t>
            </a:r>
            <a:r>
              <a:rPr lang="cs-CZ" sz="2600" b="1" dirty="0">
                <a:solidFill>
                  <a:srgbClr val="FFFF00"/>
                </a:solidFill>
              </a:rPr>
              <a:t>.</a:t>
            </a:r>
          </a:p>
          <a:p>
            <a:r>
              <a:rPr lang="cs-CZ" sz="2600" b="1" dirty="0" smtClean="0">
                <a:solidFill>
                  <a:srgbClr val="FFFF00"/>
                </a:solidFill>
              </a:rPr>
              <a:t>Jack-o</a:t>
            </a:r>
            <a:r>
              <a:rPr lang="cs-CZ" sz="2600" b="1" dirty="0">
                <a:solidFill>
                  <a:srgbClr val="FFFF00"/>
                </a:solidFill>
              </a:rPr>
              <a:t>'-</a:t>
            </a:r>
            <a:r>
              <a:rPr lang="cs-CZ" sz="2600" b="1" dirty="0" err="1">
                <a:solidFill>
                  <a:srgbClr val="FFFF00"/>
                </a:solidFill>
              </a:rPr>
              <a:t>lanterns</a:t>
            </a:r>
            <a:r>
              <a:rPr lang="cs-CZ" sz="2600" b="1" dirty="0">
                <a:solidFill>
                  <a:srgbClr val="FFFF00"/>
                </a:solidFill>
              </a:rPr>
              <a:t>.</a:t>
            </a:r>
          </a:p>
          <a:p>
            <a:r>
              <a:rPr lang="cs-CZ" sz="2600" b="1" dirty="0" smtClean="0">
                <a:solidFill>
                  <a:srgbClr val="FFFF00"/>
                </a:solidFill>
              </a:rPr>
              <a:t>Jack-o</a:t>
            </a:r>
            <a:r>
              <a:rPr lang="cs-CZ" sz="2600" b="1" dirty="0">
                <a:solidFill>
                  <a:srgbClr val="FFFF00"/>
                </a:solidFill>
              </a:rPr>
              <a:t>'-</a:t>
            </a:r>
            <a:r>
              <a:rPr lang="cs-CZ" sz="2600" b="1" dirty="0" err="1">
                <a:solidFill>
                  <a:srgbClr val="FFFF00"/>
                </a:solidFill>
              </a:rPr>
              <a:t>lanterns</a:t>
            </a:r>
            <a:r>
              <a:rPr lang="cs-CZ" sz="2600" b="1" dirty="0">
                <a:solidFill>
                  <a:srgbClr val="FFFF00"/>
                </a:solidFill>
              </a:rPr>
              <a:t>.</a:t>
            </a:r>
          </a:p>
          <a:p>
            <a:r>
              <a:rPr lang="cs-CZ" sz="2600" b="1" dirty="0">
                <a:solidFill>
                  <a:schemeClr val="bg1"/>
                </a:solidFill>
              </a:rPr>
              <a:t>Black</a:t>
            </a:r>
            <a:r>
              <a:rPr lang="cs-CZ" sz="2600" b="1" dirty="0" smtClean="0">
                <a:solidFill>
                  <a:srgbClr val="FFFF00"/>
                </a:solidFill>
              </a:rPr>
              <a:t>, </a:t>
            </a:r>
            <a:r>
              <a:rPr lang="cs-CZ" sz="2600" b="1" dirty="0" err="1" smtClean="0">
                <a:solidFill>
                  <a:srgbClr val="FF6600"/>
                </a:solidFill>
              </a:rPr>
              <a:t>orange</a:t>
            </a:r>
            <a:r>
              <a:rPr lang="cs-CZ" sz="2600" b="1" dirty="0">
                <a:solidFill>
                  <a:srgbClr val="FFFF00"/>
                </a:solidFill>
              </a:rPr>
              <a:t>, </a:t>
            </a:r>
            <a:r>
              <a:rPr lang="cs-CZ" sz="2600" b="1" dirty="0" err="1"/>
              <a:t>white</a:t>
            </a:r>
            <a:r>
              <a:rPr lang="cs-CZ" sz="2600" b="1" dirty="0">
                <a:solidFill>
                  <a:srgbClr val="FFFF00"/>
                </a:solidFill>
              </a:rPr>
              <a:t>, </a:t>
            </a:r>
            <a:r>
              <a:rPr lang="cs-CZ" sz="2600" b="1" dirty="0">
                <a:solidFill>
                  <a:srgbClr val="33FD23"/>
                </a:solidFill>
              </a:rPr>
              <a:t>green</a:t>
            </a:r>
            <a:r>
              <a:rPr lang="cs-CZ" sz="2600" b="1" dirty="0">
                <a:solidFill>
                  <a:srgbClr val="FFFF00"/>
                </a:solidFill>
              </a:rPr>
              <a:t>.</a:t>
            </a:r>
          </a:p>
          <a:p>
            <a:r>
              <a:rPr lang="cs-CZ" sz="2600" b="1" dirty="0">
                <a:solidFill>
                  <a:srgbClr val="FFFF00"/>
                </a:solidFill>
              </a:rPr>
              <a:t>These are </a:t>
            </a:r>
            <a:r>
              <a:rPr lang="cs-CZ" sz="2600" b="1" dirty="0" err="1" smtClean="0">
                <a:solidFill>
                  <a:srgbClr val="FFFF00"/>
                </a:solidFill>
              </a:rPr>
              <a:t>colours</a:t>
            </a:r>
            <a:r>
              <a:rPr lang="cs-CZ" sz="2600" b="1" dirty="0" smtClean="0">
                <a:solidFill>
                  <a:srgbClr val="FFFF00"/>
                </a:solidFill>
              </a:rPr>
              <a:t> </a:t>
            </a:r>
            <a:r>
              <a:rPr lang="cs-CZ" sz="2600" b="1" dirty="0" err="1">
                <a:solidFill>
                  <a:srgbClr val="FFFF00"/>
                </a:solidFill>
              </a:rPr>
              <a:t>of</a:t>
            </a:r>
            <a:r>
              <a:rPr lang="cs-CZ" sz="2600" b="1" dirty="0">
                <a:solidFill>
                  <a:srgbClr val="FFFF00"/>
                </a:solidFill>
              </a:rPr>
              <a:t> Halloween</a:t>
            </a:r>
            <a:r>
              <a:rPr lang="cs-CZ" sz="2600" b="1" dirty="0" smtClean="0">
                <a:solidFill>
                  <a:srgbClr val="FFFF00"/>
                </a:solidFill>
              </a:rPr>
              <a:t>!</a:t>
            </a:r>
            <a:endParaRPr lang="cs-CZ" sz="2600" b="1" dirty="0">
              <a:solidFill>
                <a:srgbClr val="FFFF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-21348" y="2534705"/>
            <a:ext cx="4686038" cy="3231654"/>
          </a:xfrm>
          <a:prstGeom prst="rect">
            <a:avLst/>
          </a:prstGeom>
          <a:solidFill>
            <a:schemeClr val="tx1">
              <a:lumMod val="50000"/>
            </a:schemeClr>
          </a:solidFill>
        </p:spPr>
        <p:txBody>
          <a:bodyPr wrap="square">
            <a:spAutoFit/>
          </a:bodyPr>
          <a:lstStyle/>
          <a:p>
            <a:r>
              <a:rPr lang="cs-CZ" sz="4800" b="1" dirty="0" smtClean="0">
                <a:solidFill>
                  <a:srgbClr val="FFFF00"/>
                </a:solidFill>
              </a:rPr>
              <a:t> </a:t>
            </a:r>
            <a:r>
              <a:rPr lang="en-US" sz="3200" b="1" i="1" dirty="0" smtClean="0">
                <a:solidFill>
                  <a:srgbClr val="FFC000"/>
                </a:solidFill>
                <a:latin typeface="Algerian" pitchFamily="82" charset="0"/>
              </a:rPr>
              <a:t>Hall</a:t>
            </a:r>
            <a:r>
              <a:rPr lang="en-US" sz="3200" b="1" i="1" dirty="0" smtClean="0">
                <a:solidFill>
                  <a:srgbClr val="33FD23"/>
                </a:solidFill>
                <a:latin typeface="Algerian" pitchFamily="82" charset="0"/>
              </a:rPr>
              <a:t>owe</a:t>
            </a:r>
            <a:r>
              <a:rPr lang="en-US" sz="3200" b="1" i="1" dirty="0" smtClean="0">
                <a:latin typeface="Algerian" pitchFamily="82" charset="0"/>
              </a:rPr>
              <a:t>en </a:t>
            </a:r>
            <a:r>
              <a:rPr lang="en-US" sz="3200" b="1" i="1" dirty="0" err="1" smtClean="0">
                <a:solidFill>
                  <a:srgbClr val="FFC000"/>
                </a:solidFill>
                <a:latin typeface="Algerian" pitchFamily="82" charset="0"/>
              </a:rPr>
              <a:t>Co</a:t>
            </a:r>
            <a:r>
              <a:rPr lang="en-US" sz="3200" b="1" i="1" dirty="0" err="1" smtClean="0">
                <a:solidFill>
                  <a:srgbClr val="92D050"/>
                </a:solidFill>
                <a:latin typeface="Algerian" pitchFamily="82" charset="0"/>
              </a:rPr>
              <a:t>lo</a:t>
            </a:r>
            <a:r>
              <a:rPr lang="cs-CZ" sz="3200" b="1" i="1" dirty="0" smtClean="0">
                <a:solidFill>
                  <a:srgbClr val="92D050"/>
                </a:solidFill>
                <a:latin typeface="Algerian" pitchFamily="82" charset="0"/>
              </a:rPr>
              <a:t>u</a:t>
            </a:r>
            <a:r>
              <a:rPr lang="en-US" sz="3200" b="1" i="1" dirty="0" err="1" smtClean="0">
                <a:latin typeface="Algerian" pitchFamily="82" charset="0"/>
              </a:rPr>
              <a:t>rs</a:t>
            </a:r>
            <a:endParaRPr lang="en-US" sz="3200" b="1" i="1" dirty="0">
              <a:latin typeface="Algerian" pitchFamily="82" charset="0"/>
            </a:endParaRPr>
          </a:p>
          <a:p>
            <a:r>
              <a:rPr lang="en-US" sz="2600" b="1" dirty="0">
                <a:solidFill>
                  <a:schemeClr val="bg1"/>
                </a:solidFill>
              </a:rPr>
              <a:t>Black</a:t>
            </a:r>
            <a:r>
              <a:rPr lang="en-US" sz="2600" b="1" dirty="0">
                <a:solidFill>
                  <a:srgbClr val="FFFF00"/>
                </a:solidFill>
              </a:rPr>
              <a:t> cat.</a:t>
            </a:r>
          </a:p>
          <a:p>
            <a:r>
              <a:rPr lang="en-US" sz="2600" b="1" dirty="0" smtClean="0">
                <a:solidFill>
                  <a:srgbClr val="FFC000"/>
                </a:solidFill>
              </a:rPr>
              <a:t>Orange</a:t>
            </a:r>
            <a:r>
              <a:rPr lang="en-US" sz="2600" b="1" dirty="0" smtClean="0">
                <a:solidFill>
                  <a:srgbClr val="FFFF00"/>
                </a:solidFill>
              </a:rPr>
              <a:t> </a:t>
            </a:r>
            <a:r>
              <a:rPr lang="en-US" sz="2600" b="1" dirty="0">
                <a:solidFill>
                  <a:srgbClr val="FFFF00"/>
                </a:solidFill>
              </a:rPr>
              <a:t>pumpkin.</a:t>
            </a:r>
          </a:p>
          <a:p>
            <a:r>
              <a:rPr lang="en-US" sz="2600" b="1" dirty="0" smtClean="0"/>
              <a:t>White</a:t>
            </a:r>
            <a:r>
              <a:rPr lang="en-US" sz="2600" b="1" dirty="0" smtClean="0">
                <a:solidFill>
                  <a:srgbClr val="FFFF00"/>
                </a:solidFill>
              </a:rPr>
              <a:t> </a:t>
            </a:r>
            <a:r>
              <a:rPr lang="en-US" sz="2600" b="1" dirty="0">
                <a:solidFill>
                  <a:srgbClr val="FFFF00"/>
                </a:solidFill>
              </a:rPr>
              <a:t>ghost.</a:t>
            </a:r>
          </a:p>
          <a:p>
            <a:r>
              <a:rPr lang="en-US" sz="2600" b="1" dirty="0" smtClean="0">
                <a:solidFill>
                  <a:srgbClr val="33FD23"/>
                </a:solidFill>
              </a:rPr>
              <a:t>Green</a:t>
            </a:r>
            <a:r>
              <a:rPr lang="en-US" sz="2600" b="1" dirty="0" smtClean="0">
                <a:solidFill>
                  <a:srgbClr val="FFFF00"/>
                </a:solidFill>
              </a:rPr>
              <a:t>-eyed </a:t>
            </a:r>
            <a:r>
              <a:rPr lang="en-US" sz="2600" b="1" dirty="0">
                <a:solidFill>
                  <a:srgbClr val="FFFF00"/>
                </a:solidFill>
              </a:rPr>
              <a:t>monster.</a:t>
            </a:r>
          </a:p>
          <a:p>
            <a:r>
              <a:rPr lang="en-US" sz="2600" b="1" dirty="0" smtClean="0">
                <a:solidFill>
                  <a:schemeClr val="bg1"/>
                </a:solidFill>
              </a:rPr>
              <a:t>Black</a:t>
            </a:r>
            <a:r>
              <a:rPr lang="en-US" sz="2600" b="1" dirty="0" smtClean="0">
                <a:solidFill>
                  <a:srgbClr val="FFFF00"/>
                </a:solidFill>
              </a:rPr>
              <a:t>,</a:t>
            </a:r>
            <a:r>
              <a:rPr lang="cs-CZ" sz="2600" b="1" dirty="0" smtClean="0">
                <a:solidFill>
                  <a:srgbClr val="FFFF00"/>
                </a:solidFill>
              </a:rPr>
              <a:t> </a:t>
            </a:r>
            <a:r>
              <a:rPr lang="en-US" sz="2600" b="1" dirty="0" smtClean="0">
                <a:solidFill>
                  <a:srgbClr val="FF6600"/>
                </a:solidFill>
              </a:rPr>
              <a:t>orange</a:t>
            </a:r>
            <a:r>
              <a:rPr lang="en-US" sz="2600" b="1" dirty="0">
                <a:solidFill>
                  <a:srgbClr val="FFFF00"/>
                </a:solidFill>
              </a:rPr>
              <a:t>, </a:t>
            </a:r>
            <a:r>
              <a:rPr lang="en-US" sz="2600" b="1" dirty="0"/>
              <a:t>white</a:t>
            </a:r>
            <a:r>
              <a:rPr lang="en-US" sz="2600" b="1" dirty="0">
                <a:solidFill>
                  <a:srgbClr val="FFFF00"/>
                </a:solidFill>
              </a:rPr>
              <a:t>, </a:t>
            </a:r>
            <a:r>
              <a:rPr lang="en-US" sz="2600" b="1" dirty="0" smtClean="0">
                <a:solidFill>
                  <a:srgbClr val="33FD23"/>
                </a:solidFill>
              </a:rPr>
              <a:t>green</a:t>
            </a:r>
            <a:r>
              <a:rPr lang="en-US" sz="2600" b="1" dirty="0" smtClean="0">
                <a:solidFill>
                  <a:srgbClr val="FFFF00"/>
                </a:solidFill>
              </a:rPr>
              <a:t>.</a:t>
            </a:r>
            <a:endParaRPr lang="cs-CZ" sz="2600" b="1" dirty="0" smtClean="0">
              <a:solidFill>
                <a:srgbClr val="FFFF00"/>
              </a:solidFill>
            </a:endParaRPr>
          </a:p>
          <a:p>
            <a:r>
              <a:rPr lang="en-US" sz="2600" b="1" dirty="0" smtClean="0">
                <a:solidFill>
                  <a:srgbClr val="FFFF00"/>
                </a:solidFill>
              </a:rPr>
              <a:t>These </a:t>
            </a:r>
            <a:r>
              <a:rPr lang="en-US" sz="2600" b="1" dirty="0">
                <a:solidFill>
                  <a:srgbClr val="FFFF00"/>
                </a:solidFill>
              </a:rPr>
              <a:t>are </a:t>
            </a:r>
            <a:r>
              <a:rPr lang="en-US" sz="2600" b="1" dirty="0" err="1" smtClean="0">
                <a:solidFill>
                  <a:srgbClr val="FFFF00"/>
                </a:solidFill>
              </a:rPr>
              <a:t>colo</a:t>
            </a:r>
            <a:r>
              <a:rPr lang="cs-CZ" sz="2600" b="1" dirty="0" smtClean="0">
                <a:solidFill>
                  <a:srgbClr val="FFFF00"/>
                </a:solidFill>
              </a:rPr>
              <a:t>u</a:t>
            </a:r>
            <a:r>
              <a:rPr lang="en-US" sz="2600" b="1" dirty="0" err="1" smtClean="0">
                <a:solidFill>
                  <a:srgbClr val="FFFF00"/>
                </a:solidFill>
              </a:rPr>
              <a:t>rs</a:t>
            </a:r>
            <a:r>
              <a:rPr lang="en-US" sz="2600" b="1" dirty="0" smtClean="0">
                <a:solidFill>
                  <a:srgbClr val="FFFF00"/>
                </a:solidFill>
              </a:rPr>
              <a:t> </a:t>
            </a:r>
            <a:r>
              <a:rPr lang="en-US" sz="2600" b="1" dirty="0">
                <a:solidFill>
                  <a:srgbClr val="FFFF00"/>
                </a:solidFill>
              </a:rPr>
              <a:t>of Halloween!</a:t>
            </a:r>
          </a:p>
        </p:txBody>
      </p:sp>
      <p:pic>
        <p:nvPicPr>
          <p:cNvPr id="3074" name="Picture 2" descr="C:\Users\jkocandrlova\AppData\Local\Microsoft\Windows\Temporary Internet Files\Content.IE5\HEA9Y1ZH\MC90028128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66889">
            <a:off x="7066749" y="2206790"/>
            <a:ext cx="2129066" cy="1122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jkocandrlova\AppData\Local\Microsoft\Windows\Temporary Internet Files\Content.IE5\HEA9Y1ZH\MC90028128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33111" flipH="1">
            <a:off x="5194541" y="2206790"/>
            <a:ext cx="2129066" cy="1122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5940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156727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194" name="Picture 2" descr="C:\Users\jkocandrlova\AppData\Local\Microsoft\Windows\Temporary Internet Files\Content.IE5\SFZ87J2Q\MC90043875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5966" y="415859"/>
            <a:ext cx="7423186" cy="5567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6021288"/>
            <a:ext cx="85281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WHAT  IS  YOUR  FAVOURITE  PUMPKIN?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29981" y="4653597"/>
            <a:ext cx="10711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SAD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87058" y="2900327"/>
            <a:ext cx="16858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ANGRY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91880" y="309517"/>
            <a:ext cx="19832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SPOOKY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0726" y="836712"/>
            <a:ext cx="163217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HAPPY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588224" y="4653597"/>
            <a:ext cx="163057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FUNNY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138913" y="2845611"/>
            <a:ext cx="10935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BAD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254540" y="989112"/>
            <a:ext cx="13740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RUDE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51525" y="1532629"/>
            <a:ext cx="1718740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</a:rPr>
              <a:t>šťastná</a:t>
            </a:r>
            <a:endParaRPr lang="cs-CZ" sz="4000" b="1" dirty="0">
              <a:solidFill>
                <a:srgbClr val="00B0F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67908" y="3554214"/>
            <a:ext cx="2379177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rozzlobená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142905" y="5330079"/>
            <a:ext cx="1678665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tx1">
                    <a:lumMod val="75000"/>
                  </a:schemeClr>
                </a:solidFill>
              </a:rPr>
              <a:t>smutná</a:t>
            </a:r>
            <a:endParaRPr lang="cs-CZ" sz="4000" b="1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444208" y="5336136"/>
            <a:ext cx="1797287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709E6"/>
                </a:solidFill>
              </a:rPr>
              <a:t>legrační</a:t>
            </a:r>
            <a:endParaRPr lang="cs-CZ" sz="4000" b="1" dirty="0">
              <a:solidFill>
                <a:srgbClr val="F709E6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739174" y="3554214"/>
            <a:ext cx="2404826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zlá, zlobivá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254540" y="1696998"/>
            <a:ext cx="1048685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drzá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171566" y="989112"/>
            <a:ext cx="2404826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strašidelná</a:t>
            </a:r>
            <a:endParaRPr lang="cs-CZ" sz="4000" b="1" dirty="0">
              <a:solidFill>
                <a:schemeClr val="bg1"/>
              </a:solidFill>
            </a:endParaRPr>
          </a:p>
        </p:txBody>
      </p:sp>
      <p:pic>
        <p:nvPicPr>
          <p:cNvPr id="2051" name="Picture 3" descr="C:\Users\jkocandrlova\AppData\Local\Microsoft\Windows\Temporary Internet Files\Content.IE5\5E9D3HSI\MC900435923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8266" y="174636"/>
            <a:ext cx="5899602" cy="6159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88368" y="46527"/>
            <a:ext cx="870411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Klikni na  slovo, zobrazí se překlad. Na závěr klikni na otázku a dozvíš se , jakou dýni má nejraději paní učitelka.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221650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4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375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3750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750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3749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1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umpkin Halloween Dance Song For Kids [mp3s.nadruhou.net].fl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13500" y="836712"/>
            <a:ext cx="9163503" cy="526901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84765" y="190381"/>
            <a:ext cx="72170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video – píseň+ pohyb       </a:t>
            </a:r>
            <a:r>
              <a:rPr lang="cs-CZ" sz="3600" b="1" dirty="0" err="1" smtClean="0">
                <a:solidFill>
                  <a:srgbClr val="33FD23"/>
                </a:solidFill>
              </a:rPr>
              <a:t>This</a:t>
            </a:r>
            <a:r>
              <a:rPr lang="cs-CZ" sz="3600" b="1" dirty="0" smtClean="0">
                <a:solidFill>
                  <a:srgbClr val="33FD23"/>
                </a:solidFill>
              </a:rPr>
              <a:t> </a:t>
            </a:r>
            <a:r>
              <a:rPr lang="cs-CZ" sz="3600" b="1" dirty="0" err="1" smtClean="0">
                <a:solidFill>
                  <a:srgbClr val="33FD23"/>
                </a:solidFill>
              </a:rPr>
              <a:t>is</a:t>
            </a:r>
            <a:r>
              <a:rPr lang="cs-CZ" sz="3600" b="1" dirty="0" smtClean="0">
                <a:solidFill>
                  <a:srgbClr val="33FD23"/>
                </a:solidFill>
              </a:rPr>
              <a:t> my </a:t>
            </a:r>
            <a:r>
              <a:rPr lang="cs-CZ" sz="3600" b="1" dirty="0" err="1" smtClean="0">
                <a:solidFill>
                  <a:srgbClr val="33FD23"/>
                </a:solidFill>
              </a:rPr>
              <a:t>favourite</a:t>
            </a:r>
            <a:r>
              <a:rPr lang="cs-CZ" sz="3600" b="1" dirty="0" smtClean="0">
                <a:solidFill>
                  <a:srgbClr val="33FD23"/>
                </a:solidFill>
              </a:rPr>
              <a:t> </a:t>
            </a:r>
            <a:r>
              <a:rPr lang="cs-CZ" sz="3600" b="1" dirty="0" err="1" smtClean="0">
                <a:solidFill>
                  <a:srgbClr val="33FD23"/>
                </a:solidFill>
              </a:rPr>
              <a:t>pumpkin</a:t>
            </a:r>
            <a:endParaRPr lang="cs-CZ" sz="3600" b="1" dirty="0">
              <a:solidFill>
                <a:srgbClr val="33FD2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03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4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 descr="C:\Program Files (x86)\Microsoft Office\MEDIA\CAGCAT10\j030549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548" y="155154"/>
            <a:ext cx="2350210" cy="160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0" descr="C:\Users\jkocandrlova\AppData\Local\Microsoft\Windows\Temporary Internet Files\Content.IE5\3NU7GTTO\MC90043639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9933" y="273107"/>
            <a:ext cx="1368150" cy="1368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jkocandrlova\AppData\Local\Microsoft\Windows\Temporary Internet Files\Content.IE5\3NU7GTTO\MC9002307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9026" y="2937120"/>
            <a:ext cx="1996742" cy="2091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4536" y="87578"/>
            <a:ext cx="2433928" cy="1645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 descr="C:\Users\jkocandrlova\AppData\Local\Microsoft\Windows\Temporary Internet Files\Content.IE5\BK9YGKAI\MC90044141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3290" y="3206009"/>
            <a:ext cx="1362075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jkocandrlova\AppData\Local\Microsoft\Windows\Temporary Internet Files\Content.IE5\BK9YGKAI\MC90039856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548" y="2840300"/>
            <a:ext cx="1599286" cy="2188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61113" y="-2358"/>
            <a:ext cx="13131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WRITE :</a:t>
            </a:r>
            <a:endParaRPr lang="cs-CZ" sz="2800" b="1" dirty="0">
              <a:solidFill>
                <a:schemeClr val="bg1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395536" y="2402213"/>
            <a:ext cx="22517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303878" y="2420888"/>
            <a:ext cx="249225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6300192" y="2420888"/>
            <a:ext cx="24482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251520" y="5722524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217703" y="5750233"/>
            <a:ext cx="24339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6300192" y="5733256"/>
            <a:ext cx="24482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0" y="5915576"/>
            <a:ext cx="2908168" cy="830997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FF00"/>
                </a:solidFill>
              </a:rPr>
              <a:t>a  </a:t>
            </a:r>
            <a:r>
              <a:rPr lang="cs-CZ" sz="4800" b="1" dirty="0" err="1" smtClean="0">
                <a:solidFill>
                  <a:srgbClr val="FFFF00"/>
                </a:solidFill>
              </a:rPr>
              <a:t>black</a:t>
            </a:r>
            <a:r>
              <a:rPr lang="cs-CZ" sz="4800" b="1" dirty="0" smtClean="0">
                <a:solidFill>
                  <a:srgbClr val="FFFF00"/>
                </a:solidFill>
              </a:rPr>
              <a:t> </a:t>
            </a:r>
            <a:r>
              <a:rPr lang="cs-CZ" sz="4800" b="1" dirty="0" err="1" smtClean="0">
                <a:solidFill>
                  <a:srgbClr val="FFFF00"/>
                </a:solidFill>
              </a:rPr>
              <a:t>cat</a:t>
            </a:r>
            <a:endParaRPr lang="cs-CZ" sz="4800" b="1" dirty="0">
              <a:solidFill>
                <a:srgbClr val="FFFF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51520" y="925399"/>
            <a:ext cx="2848857" cy="830997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a  </a:t>
            </a:r>
            <a:r>
              <a:rPr lang="cs-CZ" sz="4800" b="1" dirty="0" err="1" smtClean="0">
                <a:solidFill>
                  <a:srgbClr val="00B0F0"/>
                </a:solidFill>
              </a:rPr>
              <a:t>pumpkin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584262" y="914960"/>
            <a:ext cx="2119491" cy="830997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a </a:t>
            </a:r>
            <a:r>
              <a:rPr lang="cs-CZ" sz="4800" b="1" dirty="0" err="1" smtClean="0">
                <a:solidFill>
                  <a:srgbClr val="00B0F0"/>
                </a:solidFill>
              </a:rPr>
              <a:t>spider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583163" y="957182"/>
            <a:ext cx="1896673" cy="830997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a </a:t>
            </a:r>
            <a:r>
              <a:rPr lang="cs-CZ" sz="4800" b="1" dirty="0" err="1" smtClean="0">
                <a:solidFill>
                  <a:srgbClr val="00B0F0"/>
                </a:solidFill>
              </a:rPr>
              <a:t>witch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584262" y="5915575"/>
            <a:ext cx="2119491" cy="830997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FF00"/>
                </a:solidFill>
              </a:rPr>
              <a:t>a  </a:t>
            </a:r>
            <a:r>
              <a:rPr lang="cs-CZ" sz="4800" b="1" dirty="0" err="1" smtClean="0">
                <a:solidFill>
                  <a:srgbClr val="FFFF00"/>
                </a:solidFill>
              </a:rPr>
              <a:t>ghost</a:t>
            </a:r>
            <a:endParaRPr lang="cs-CZ" sz="4800" b="1" dirty="0">
              <a:solidFill>
                <a:srgbClr val="FFFF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871485" y="5915576"/>
            <a:ext cx="1755609" cy="830997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4800" b="1" dirty="0" err="1" smtClean="0">
                <a:solidFill>
                  <a:srgbClr val="FFFF00"/>
                </a:solidFill>
              </a:rPr>
              <a:t>an</a:t>
            </a:r>
            <a:r>
              <a:rPr lang="cs-CZ" sz="4800" b="1" dirty="0" smtClean="0">
                <a:solidFill>
                  <a:srgbClr val="FFFF00"/>
                </a:solidFill>
              </a:rPr>
              <a:t> </a:t>
            </a:r>
            <a:r>
              <a:rPr lang="cs-CZ" sz="4800" b="1" dirty="0" err="1" smtClean="0">
                <a:solidFill>
                  <a:srgbClr val="FFFF00"/>
                </a:solidFill>
              </a:rPr>
              <a:t>owl</a:t>
            </a:r>
            <a:endParaRPr lang="cs-CZ" sz="4800" b="1" dirty="0">
              <a:solidFill>
                <a:srgbClr val="FFFF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948636" y="88441"/>
            <a:ext cx="25763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Piš slova. pro kontrolu klikni.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9197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pooky Spooky Halloween Song [mp3s.nadruhou.net].fl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1062577"/>
            <a:ext cx="9144000" cy="52578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339752" y="139247"/>
            <a:ext cx="508023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video</a:t>
            </a:r>
            <a:r>
              <a:rPr lang="cs-CZ" sz="5400" b="1" dirty="0" smtClean="0"/>
              <a:t> </a:t>
            </a:r>
            <a:r>
              <a:rPr lang="cs-CZ" sz="5400" b="1" dirty="0" err="1" smtClean="0"/>
              <a:t>Spooky</a:t>
            </a:r>
            <a:r>
              <a:rPr lang="cs-CZ" sz="5400" b="1" dirty="0" smtClean="0"/>
              <a:t>  </a:t>
            </a:r>
            <a:r>
              <a:rPr lang="cs-CZ" sz="5400" b="1" dirty="0" err="1" smtClean="0"/>
              <a:t>spooky</a:t>
            </a:r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val="2458178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78891" y="4618377"/>
            <a:ext cx="4178424" cy="724942"/>
          </a:xfrm>
        </p:spPr>
        <p:txBody>
          <a:bodyPr/>
          <a:lstStyle/>
          <a:p>
            <a:r>
              <a:rPr lang="cs-CZ" dirty="0" smtClean="0"/>
              <a:t>THE MONSTER BOOK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67746" y="6062884"/>
            <a:ext cx="563079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www.kizclub.com/storytime/monsters/first.html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jkocandrlova\AppData\Local\Microsoft\Windows\Temporary Internet Files\Content.IE5\3NU7GTTO\MP900422716[1]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2" y="26252"/>
            <a:ext cx="6872924" cy="4574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3471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busyteacher.org/7347-halloween-wordsearch-puzzle.html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www.youtube.com/watch?v=DPRaY5QWKIk&amp;list=PLFV9iYVn5cGMPt2uqJ5L_Nc9tuuHmhZIo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www.youtube.com/watch?v=pIlKTHQR7so&amp;list=PLFV9iYVn5cGMPt2uqJ5L_Nc9tuuHmhZIo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home.arcor.de/schulhaus-online.com/halloween4.htm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kliparty z </a:t>
            </a:r>
            <a:r>
              <a:rPr lang="cs-CZ" smtClean="0"/>
              <a:t>webu </a:t>
            </a:r>
            <a:r>
              <a:rPr lang="cs-CZ" smtClean="0">
                <a:hlinkClick r:id="rId6"/>
              </a:rPr>
              <a:t>www.microsoft.office.com</a:t>
            </a:r>
            <a:endParaRPr lang="cs-CZ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9437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210</TotalTime>
  <Words>328</Words>
  <Application>Microsoft Office PowerPoint</Application>
  <PresentationFormat>Předvádění na obrazovce (4:3)</PresentationFormat>
  <Paragraphs>93</Paragraphs>
  <Slides>15</Slides>
  <Notes>0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Horizont</vt:lpstr>
      <vt:lpstr>Škola: Základní škola a Mateřská škola Halže, příspěvková organizace Název: VY_32_INOVACE_04_AJ_Halloween Číslo projektu: CZ.1.07/1.4.00/21.3551 Autor: Mgr. Jarmila Kočandrlová</vt:lpstr>
      <vt:lpstr>halloween</vt:lpstr>
      <vt:lpstr>What is it?</vt:lpstr>
      <vt:lpstr>Prezentace aplikace PowerPoint</vt:lpstr>
      <vt:lpstr>Prezentace aplikace PowerPoint</vt:lpstr>
      <vt:lpstr>WHAT IS IT?</vt:lpstr>
      <vt:lpstr>An owl</vt:lpstr>
      <vt:lpstr>S P I D E R 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THE MONSTER BOOK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Kočandrlová Jarmila</dc:creator>
  <cp:lastModifiedBy>Kočandrlová Jarmila</cp:lastModifiedBy>
  <cp:revision>28</cp:revision>
  <dcterms:created xsi:type="dcterms:W3CDTF">2012-11-14T19:31:59Z</dcterms:created>
  <dcterms:modified xsi:type="dcterms:W3CDTF">2013-04-25T10:46:55Z</dcterms:modified>
  <cp:contentStatus/>
</cp:coreProperties>
</file>