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61" r:id="rId4"/>
    <p:sldId id="258" r:id="rId5"/>
    <p:sldId id="260" r:id="rId6"/>
    <p:sldId id="264" r:id="rId7"/>
    <p:sldId id="265" r:id="rId8"/>
    <p:sldId id="266" r:id="rId9"/>
    <p:sldId id="267" r:id="rId10"/>
    <p:sldId id="268" r:id="rId11"/>
    <p:sldId id="262" r:id="rId12"/>
    <p:sldId id="263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D6E739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A0B575-D36F-4EF0-831F-C52C11850969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E01B5-DA6D-498E-BCA6-C109568460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3916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9E01B5-DA6D-498E-BCA6-C1095684601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4615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2924944"/>
            <a:ext cx="6336704" cy="237626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ANOTACE:</a:t>
            </a:r>
          </a:p>
          <a:p>
            <a:pPr marL="342900" lvl="0" indent="-342900" algn="l">
              <a:buClrTx/>
              <a:buSzTx/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Určeno pro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3.ročník </a:t>
            </a:r>
            <a:r>
              <a:rPr lang="cs-CZ" sz="3200" dirty="0">
                <a:solidFill>
                  <a:prstClr val="black"/>
                </a:solidFill>
                <a:latin typeface="Calibri"/>
              </a:rPr>
              <a:t>ZŠ</a:t>
            </a:r>
          </a:p>
          <a:p>
            <a:pPr marL="342900" lvl="0" indent="-342900" algn="l">
              <a:buClrTx/>
              <a:buSzTx/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Zpracováno jako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výklad a procvičení učiva </a:t>
            </a:r>
            <a:r>
              <a:rPr lang="cs-CZ" sz="3200" dirty="0">
                <a:solidFill>
                  <a:prstClr val="black"/>
                </a:solidFill>
                <a:latin typeface="Calibri"/>
              </a:rPr>
              <a:t>k učebnici ENGLISH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3, </a:t>
            </a:r>
            <a:r>
              <a:rPr lang="cs-CZ" sz="3200" dirty="0">
                <a:solidFill>
                  <a:prstClr val="black"/>
                </a:solidFill>
                <a:latin typeface="Calibri"/>
              </a:rPr>
              <a:t>Milena </a:t>
            </a:r>
            <a:r>
              <a:rPr lang="cs-CZ" sz="3200" dirty="0" err="1">
                <a:solidFill>
                  <a:prstClr val="black"/>
                </a:solidFill>
                <a:latin typeface="Calibri"/>
              </a:rPr>
              <a:t>Kelly</a:t>
            </a:r>
            <a:r>
              <a:rPr lang="cs-CZ" sz="3200" dirty="0">
                <a:solidFill>
                  <a:prstClr val="black"/>
                </a:solidFill>
                <a:latin typeface="Calibri"/>
              </a:rPr>
              <a:t>, Angličtina Expres.</a:t>
            </a:r>
          </a:p>
          <a:p>
            <a:pPr marL="342900" lvl="0" indent="-342900" algn="l">
              <a:buClrTx/>
              <a:buSzTx/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Lekce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20 – Opakování Naučili jsme se 4</a:t>
            </a:r>
            <a:endParaRPr lang="cs-CZ" sz="3200" dirty="0">
              <a:solidFill>
                <a:prstClr val="black"/>
              </a:solidFill>
              <a:latin typeface="Calibri"/>
            </a:endParaRPr>
          </a:p>
          <a:p>
            <a:pPr marL="342900" lvl="0" indent="-342900" algn="l">
              <a:buClrTx/>
              <a:buSzTx/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V první části výklad, ve druhé úkoly k doplnění. </a:t>
            </a:r>
            <a:r>
              <a:rPr lang="cs-CZ" sz="3200" dirty="0">
                <a:solidFill>
                  <a:prstClr val="black"/>
                </a:solidFill>
                <a:latin typeface="Calibri"/>
              </a:rPr>
              <a:t>Následuje společná kontrola, vysvětlení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. Hovorové tvary – pouze informativně.</a:t>
            </a:r>
            <a:endParaRPr lang="cs-CZ" sz="32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1076256"/>
            <a:ext cx="59766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VY_32_INOVACE_14_AJ_Sloveso To </a:t>
            </a:r>
            <a:r>
              <a:rPr lang="cs-CZ" sz="2000" b="1" dirty="0" err="1" smtClean="0">
                <a:solidFill>
                  <a:srgbClr val="FF0000"/>
                </a:solidFill>
              </a:rPr>
              <a:t>have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3190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b="1" dirty="0" smtClean="0">
                <a:solidFill>
                  <a:srgbClr val="FF0000"/>
                </a:solidFill>
              </a:rPr>
              <a:t>TO HAVE </a:t>
            </a:r>
            <a:r>
              <a:rPr lang="cs-CZ" dirty="0" smtClean="0"/>
              <a:t>- mít</a:t>
            </a:r>
            <a:endParaRPr lang="cs-CZ" dirty="0"/>
          </a:p>
        </p:txBody>
      </p:sp>
      <p:pic>
        <p:nvPicPr>
          <p:cNvPr id="1026" name="Picture 2" descr="C:\Program Files (x86)\Microsoft Office\MEDIA\CAGCAT10\j028491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44824"/>
            <a:ext cx="6191331" cy="409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1059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2276872"/>
            <a:ext cx="65372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ZAPAMATUJ SI!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9475" y="476672"/>
            <a:ext cx="8229600" cy="5904656"/>
          </a:xfrm>
          <a:solidFill>
            <a:srgbClr val="FFFF66"/>
          </a:solidFill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JEDNOTNÉ ČÍSLO: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já mám, mám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800" b="1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ty máš, máš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 has 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-  on má, má</a:t>
            </a:r>
          </a:p>
          <a:p>
            <a:pPr marL="0" indent="0">
              <a:buNone/>
            </a:pP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ona má, má</a:t>
            </a:r>
          </a:p>
          <a:p>
            <a:pPr marL="0" indent="0">
              <a:buNone/>
            </a:pP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- má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5642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7920880" cy="5760640"/>
          </a:xfrm>
          <a:solidFill>
            <a:srgbClr val="FFFF66"/>
          </a:solidFill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MNOŽNÉ ČÍSLO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800" b="1" dirty="0" err="1" smtClean="0">
                <a:solidFill>
                  <a:srgbClr val="00B0F0"/>
                </a:solidFill>
              </a:rPr>
              <a:t>we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dirty="0" smtClean="0"/>
              <a:t>-  my máme, máme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800" b="1" dirty="0" err="1">
                <a:solidFill>
                  <a:srgbClr val="00B0F0"/>
                </a:solidFill>
              </a:rPr>
              <a:t>y</a:t>
            </a:r>
            <a:r>
              <a:rPr lang="cs-CZ" sz="4800" b="1" dirty="0" err="1" smtClean="0">
                <a:solidFill>
                  <a:srgbClr val="00B0F0"/>
                </a:solidFill>
              </a:rPr>
              <a:t>ou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dirty="0"/>
              <a:t>-</a:t>
            </a:r>
            <a:r>
              <a:rPr lang="cs-CZ" sz="4800" dirty="0" smtClean="0"/>
              <a:t> vy máte, máte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800" b="1" dirty="0" err="1">
                <a:solidFill>
                  <a:srgbClr val="00B0F0"/>
                </a:solidFill>
              </a:rPr>
              <a:t>t</a:t>
            </a:r>
            <a:r>
              <a:rPr lang="cs-CZ" sz="4800" b="1" dirty="0" err="1" smtClean="0">
                <a:solidFill>
                  <a:srgbClr val="00B0F0"/>
                </a:solidFill>
              </a:rPr>
              <a:t>hey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dirty="0"/>
              <a:t>-</a:t>
            </a:r>
            <a:r>
              <a:rPr lang="cs-CZ" sz="4800" dirty="0" smtClean="0"/>
              <a:t> oni mají, mají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300376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kocandrlova\AppData\Local\Microsoft\Windows\Temporary Internet Files\Content.IE5\SFZ87J2Q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26971"/>
            <a:ext cx="3432320" cy="265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kocandrlova\AppData\Local\Microsoft\Windows\Temporary Internet Files\Content.IE5\NL7VJJA8\MP9004465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-315416"/>
            <a:ext cx="3244127" cy="420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067944" y="740982"/>
            <a:ext cx="4320479" cy="1823922"/>
          </a:xfrm>
          <a:prstGeom prst="wedgeEllipseCallout">
            <a:avLst>
              <a:gd name="adj1" fmla="val -65169"/>
              <a:gd name="adj2" fmla="val -101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 </a:t>
            </a:r>
            <a:r>
              <a:rPr lang="cs-CZ" sz="3200" b="1" dirty="0" err="1" smtClean="0">
                <a:solidFill>
                  <a:schemeClr val="tx1"/>
                </a:solidFill>
              </a:rPr>
              <a:t>have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duck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have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cat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043608" y="4293096"/>
            <a:ext cx="3384376" cy="1188712"/>
          </a:xfrm>
          <a:prstGeom prst="wedgeEllipseCallout">
            <a:avLst>
              <a:gd name="adj1" fmla="val 80780"/>
              <a:gd name="adj2" fmla="val -325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has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duck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2967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jkocandrlova\AppData\Local\Microsoft\Windows\Temporary Internet Files\Content.IE5\NL7VJJA8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068960"/>
            <a:ext cx="4048057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kocandrlova\AppData\Local\Microsoft\Windows\Temporary Internet Files\Content.IE5\NL7VJJA8\MP9004422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672" y="2429507"/>
            <a:ext cx="2952328" cy="4428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251519" y="188640"/>
            <a:ext cx="3796537" cy="2016224"/>
          </a:xfrm>
          <a:prstGeom prst="wedgeRectCallout">
            <a:avLst>
              <a:gd name="adj1" fmla="val -22060"/>
              <a:gd name="adj2" fmla="val 1200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I </a:t>
            </a:r>
            <a:r>
              <a:rPr lang="cs-CZ" sz="4000" b="1" dirty="0" err="1" smtClean="0">
                <a:solidFill>
                  <a:schemeClr val="tx1"/>
                </a:solidFill>
              </a:rPr>
              <a:t>have</a:t>
            </a:r>
            <a:r>
              <a:rPr lang="cs-CZ" sz="4000" b="1" dirty="0" smtClean="0">
                <a:solidFill>
                  <a:schemeClr val="tx1"/>
                </a:solidFill>
              </a:rPr>
              <a:t> a dog.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He has a </a:t>
            </a:r>
            <a:r>
              <a:rPr lang="cs-CZ" sz="4000" b="1" dirty="0" err="1" smtClean="0">
                <a:solidFill>
                  <a:schemeClr val="tx1"/>
                </a:solidFill>
              </a:rPr>
              <a:t>book</a:t>
            </a:r>
            <a:r>
              <a:rPr lang="cs-CZ" sz="4000" b="1" dirty="0" smtClean="0">
                <a:solidFill>
                  <a:schemeClr val="tx1"/>
                </a:solidFill>
              </a:rPr>
              <a:t>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5652120" y="512676"/>
            <a:ext cx="3240360" cy="1692188"/>
          </a:xfrm>
          <a:prstGeom prst="wedgeRoundRectCallout">
            <a:avLst>
              <a:gd name="adj1" fmla="val -5604"/>
              <a:gd name="adj2" fmla="val 105386"/>
              <a:gd name="adj3" fmla="val 16667"/>
            </a:avLst>
          </a:prstGeom>
          <a:solidFill>
            <a:srgbClr val="D6E7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You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have</a:t>
            </a:r>
            <a:r>
              <a:rPr lang="cs-CZ" sz="4000" b="1" dirty="0" smtClean="0">
                <a:solidFill>
                  <a:schemeClr val="tx1"/>
                </a:solidFill>
              </a:rPr>
              <a:t> a dog.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864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jkocandrlova\AppData\Local\Microsoft\Windows\Temporary Internet Files\Content.IE5\3NU7GTTO\MP9004424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44" y="3068960"/>
            <a:ext cx="5832648" cy="368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818534" y="557791"/>
            <a:ext cx="2016224" cy="1548752"/>
          </a:xfrm>
          <a:prstGeom prst="wedgeEllipseCallout">
            <a:avLst>
              <a:gd name="adj1" fmla="val -73057"/>
              <a:gd name="adj2" fmla="val 1134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ný popisek 4"/>
          <p:cNvSpPr/>
          <p:nvPr/>
        </p:nvSpPr>
        <p:spPr>
          <a:xfrm>
            <a:off x="899592" y="548680"/>
            <a:ext cx="2016224" cy="1548752"/>
          </a:xfrm>
          <a:prstGeom prst="wedgeEllipseCallout">
            <a:avLst>
              <a:gd name="adj1" fmla="val -2967"/>
              <a:gd name="adj2" fmla="val 1063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-252536" y="836712"/>
            <a:ext cx="4622654" cy="2210585"/>
          </a:xfrm>
          <a:prstGeom prst="wedgeEllipseCallout">
            <a:avLst>
              <a:gd name="adj1" fmla="val 57642"/>
              <a:gd name="adj2" fmla="val 991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We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have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balls</a:t>
            </a:r>
            <a:r>
              <a:rPr lang="cs-CZ" sz="4000" b="1" dirty="0" smtClean="0">
                <a:solidFill>
                  <a:schemeClr val="tx1"/>
                </a:solidFill>
              </a:rPr>
              <a:t>.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4102" name="Picture 6" descr="C:\Users\jkocandrlova\AppData\Local\Microsoft\Windows\Temporary Internet Files\Content.IE5\3NU7GTTO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3824" y="0"/>
            <a:ext cx="2490176" cy="326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 rot="21225690">
            <a:off x="5994691" y="4211687"/>
            <a:ext cx="3050695" cy="1981221"/>
          </a:xfrm>
          <a:prstGeom prst="wedgeRoundRectCallout">
            <a:avLst>
              <a:gd name="adj1" fmla="val 29451"/>
              <a:gd name="adj2" fmla="val -17429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They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have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balls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 </a:t>
            </a:r>
            <a:r>
              <a:rPr lang="cs-CZ" sz="3200" b="1" dirty="0" err="1" smtClean="0">
                <a:solidFill>
                  <a:schemeClr val="tx1"/>
                </a:solidFill>
              </a:rPr>
              <a:t>have</a:t>
            </a:r>
            <a:r>
              <a:rPr lang="cs-CZ" sz="3200" b="1" dirty="0" smtClean="0">
                <a:solidFill>
                  <a:schemeClr val="tx1"/>
                </a:solidFill>
              </a:rPr>
              <a:t> no </a:t>
            </a:r>
            <a:r>
              <a:rPr lang="cs-CZ" sz="3200" b="1" dirty="0" err="1" smtClean="0">
                <a:solidFill>
                  <a:schemeClr val="tx1"/>
                </a:solidFill>
              </a:rPr>
              <a:t>ball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104" name="Picture 8" descr="C:\Users\jkocandrlova\AppData\Local\Microsoft\Windows\Temporary Internet Files\Content.IE5\SFZ87J2Q\MP900446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0978" y="-33746"/>
            <a:ext cx="2522846" cy="3266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180100" y="-212812"/>
            <a:ext cx="3650704" cy="1209359"/>
          </a:xfrm>
          <a:prstGeom prst="cloudCallout">
            <a:avLst>
              <a:gd name="adj1" fmla="val 37445"/>
              <a:gd name="adj2" fmla="val 5910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</a:t>
            </a:r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a </a:t>
            </a:r>
            <a:r>
              <a:rPr lang="cs-CZ" sz="2800" b="1" dirty="0" err="1" smtClean="0">
                <a:solidFill>
                  <a:schemeClr val="tx1"/>
                </a:solidFill>
              </a:rPr>
              <a:t>ball</a:t>
            </a:r>
            <a:r>
              <a:rPr lang="cs-CZ" sz="2800" b="1" dirty="0" smtClean="0">
                <a:solidFill>
                  <a:schemeClr val="tx1"/>
                </a:solidFill>
              </a:rPr>
              <a:t> 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7627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Who</a:t>
            </a:r>
            <a:r>
              <a:rPr lang="cs-CZ" sz="4000" dirty="0" smtClean="0"/>
              <a:t>  has </a:t>
            </a:r>
            <a:r>
              <a:rPr lang="cs-CZ" sz="4000" dirty="0" err="1" smtClean="0"/>
              <a:t>Easter</a:t>
            </a:r>
            <a:r>
              <a:rPr lang="cs-CZ" sz="4000" dirty="0" smtClean="0"/>
              <a:t> </a:t>
            </a:r>
            <a:r>
              <a:rPr lang="cs-CZ" sz="4000" dirty="0" err="1" smtClean="0"/>
              <a:t>eggs</a:t>
            </a:r>
            <a:r>
              <a:rPr lang="cs-CZ" sz="4000" dirty="0" smtClean="0"/>
              <a:t>??</a:t>
            </a:r>
            <a:endParaRPr lang="cs-CZ" sz="4000" dirty="0"/>
          </a:p>
        </p:txBody>
      </p:sp>
      <p:pic>
        <p:nvPicPr>
          <p:cNvPr id="5124" name="Picture 4" descr="C:\Users\jkocandrlova\AppData\Local\Microsoft\Windows\Temporary Internet Files\Content.IE5\3NU7GTTO\MC90039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949" y="4437112"/>
            <a:ext cx="8876051" cy="196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899592" y="2060848"/>
            <a:ext cx="2232248" cy="1226084"/>
          </a:xfrm>
          <a:prstGeom prst="wedgeEllipseCallout">
            <a:avLst>
              <a:gd name="adj1" fmla="val -17165"/>
              <a:gd name="adj2" fmla="val 1699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have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eggs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771800" y="3263734"/>
            <a:ext cx="1922512" cy="1226084"/>
          </a:xfrm>
          <a:prstGeom prst="wedgeEllipseCallout">
            <a:avLst>
              <a:gd name="adj1" fmla="val 13869"/>
              <a:gd name="adj2" fmla="val 829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have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eggs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3733056" y="1687882"/>
            <a:ext cx="3067414" cy="1226084"/>
          </a:xfrm>
          <a:prstGeom prst="wedgeEllipseCallout">
            <a:avLst>
              <a:gd name="adj1" fmla="val 13752"/>
              <a:gd name="adj2" fmla="val 1970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70C0"/>
                </a:solidFill>
              </a:rPr>
              <a:t>You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have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eggs</a:t>
            </a:r>
            <a:r>
              <a:rPr lang="cs-CZ" sz="2000" b="1" dirty="0" smtClean="0">
                <a:solidFill>
                  <a:srgbClr val="0070C0"/>
                </a:solidFill>
              </a:rPr>
              <a:t>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940152" y="2913966"/>
            <a:ext cx="2393834" cy="1226084"/>
          </a:xfrm>
          <a:prstGeom prst="wedgeEllipseCallout">
            <a:avLst>
              <a:gd name="adj1" fmla="val 24940"/>
              <a:gd name="adj2" fmla="val 1145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eggs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219" y="6211669"/>
            <a:ext cx="8751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Rabbits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Easter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eggs</a:t>
            </a:r>
            <a:r>
              <a:rPr lang="cs-CZ" sz="3600" b="1" dirty="0" smtClean="0">
                <a:solidFill>
                  <a:srgbClr val="FFFF00"/>
                </a:solidFill>
              </a:rPr>
              <a:t>.   </a:t>
            </a:r>
            <a:r>
              <a:rPr lang="cs-CZ" sz="3600" b="1" dirty="0" err="1" smtClean="0">
                <a:solidFill>
                  <a:srgbClr val="FFFF00"/>
                </a:solidFill>
              </a:rPr>
              <a:t>They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have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eggs</a:t>
            </a:r>
            <a:r>
              <a:rPr lang="cs-CZ" sz="3600" b="1" dirty="0" smtClean="0">
                <a:solidFill>
                  <a:srgbClr val="FFFF00"/>
                </a:solidFill>
              </a:rPr>
              <a:t>.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4079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8318" y="26037"/>
            <a:ext cx="2986523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Doplň  do vět </a:t>
            </a:r>
            <a:r>
              <a:rPr lang="cs-CZ" sz="2000" dirty="0" err="1" smtClean="0"/>
              <a:t>have</a:t>
            </a:r>
            <a:r>
              <a:rPr lang="cs-CZ" sz="2000" dirty="0" smtClean="0"/>
              <a:t> – has 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692697"/>
            <a:ext cx="69847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en-US" sz="3200" dirty="0" smtClean="0"/>
              <a:t>___________  a little white cat. </a:t>
            </a:r>
          </a:p>
          <a:p>
            <a:r>
              <a:rPr lang="en-US" sz="3200" dirty="0" smtClean="0"/>
              <a:t>You _________ a big black dog.</a:t>
            </a:r>
          </a:p>
          <a:p>
            <a:r>
              <a:rPr lang="en-US" sz="3200" dirty="0" smtClean="0"/>
              <a:t>She ________   a yellow teddy.</a:t>
            </a:r>
          </a:p>
          <a:p>
            <a:r>
              <a:rPr lang="en-US" sz="3200" dirty="0" smtClean="0"/>
              <a:t>He _________   a green car.</a:t>
            </a:r>
          </a:p>
          <a:p>
            <a:r>
              <a:rPr lang="en-US" sz="3200" dirty="0" smtClean="0"/>
              <a:t>We _________   five pigeons.</a:t>
            </a:r>
          </a:p>
          <a:p>
            <a:r>
              <a:rPr lang="en-US" sz="3200" dirty="0" smtClean="0"/>
              <a:t>They________   eight flowers.</a:t>
            </a:r>
          </a:p>
          <a:p>
            <a:r>
              <a:rPr lang="en-US" sz="3200" dirty="0" smtClean="0"/>
              <a:t>I ___________   a pink mug.</a:t>
            </a:r>
          </a:p>
          <a:p>
            <a:r>
              <a:rPr lang="en-US" sz="3200" dirty="0" smtClean="0"/>
              <a:t>We _________   three rolls.</a:t>
            </a:r>
          </a:p>
          <a:p>
            <a:r>
              <a:rPr lang="en-US" sz="3200" dirty="0" smtClean="0"/>
              <a:t>You _________  mushrooms.</a:t>
            </a:r>
          </a:p>
          <a:p>
            <a:r>
              <a:rPr lang="en-US" sz="3200" dirty="0" smtClean="0"/>
              <a:t>She _________  a big house.</a:t>
            </a:r>
          </a:p>
          <a:p>
            <a:r>
              <a:rPr lang="en-US" sz="3200" dirty="0" smtClean="0"/>
              <a:t>He __________  a green boat.</a:t>
            </a:r>
            <a:endParaRPr lang="en-US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60636" y="718082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60635" y="1244948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97444" y="2708920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71579" y="3234224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9951" y="3712305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71579" y="4189150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97444" y="4698179"/>
            <a:ext cx="13803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HAVE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60637" y="1749864"/>
            <a:ext cx="1380341" cy="400110"/>
          </a:xfrm>
          <a:prstGeom prst="rect">
            <a:avLst/>
          </a:prstGeom>
          <a:solidFill>
            <a:srgbClr val="FF33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HAS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60637" y="2212252"/>
            <a:ext cx="1380341" cy="400110"/>
          </a:xfrm>
          <a:prstGeom prst="rect">
            <a:avLst/>
          </a:prstGeom>
          <a:solidFill>
            <a:srgbClr val="FF33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HAS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97444" y="5141204"/>
            <a:ext cx="1380341" cy="400110"/>
          </a:xfrm>
          <a:prstGeom prst="rect">
            <a:avLst/>
          </a:prstGeom>
          <a:solidFill>
            <a:srgbClr val="FF33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HAS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04697" y="5636998"/>
            <a:ext cx="1380341" cy="400110"/>
          </a:xfrm>
          <a:prstGeom prst="rect">
            <a:avLst/>
          </a:prstGeom>
          <a:solidFill>
            <a:srgbClr val="FF33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HAS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208240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kocandrlova\AppData\Local\Microsoft\Windows\Temporary Internet Files\Content.IE5\NL7VJJA8\MC900089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9166" y="4604238"/>
            <a:ext cx="1837030" cy="17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kocandrlova\AppData\Local\Microsoft\Windows\Temporary Internet Files\Content.IE5\R1452KA2\MC9003553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5756" y="2659895"/>
            <a:ext cx="1818742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kocandrlova\AppData\Local\Microsoft\Windows\Temporary Internet Files\Content.IE5\NL7VJJA8\MC9003616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599" y="620688"/>
            <a:ext cx="1312164" cy="193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8288" y="4878084"/>
            <a:ext cx="39597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She</a:t>
            </a:r>
            <a:r>
              <a:rPr lang="cs-CZ" sz="3200" b="1" dirty="0" smtClean="0">
                <a:solidFill>
                  <a:srgbClr val="002060"/>
                </a:solidFill>
              </a:rPr>
              <a:t> has a </a:t>
            </a:r>
            <a:r>
              <a:rPr lang="cs-CZ" sz="3200" b="1" dirty="0" err="1" smtClean="0">
                <a:solidFill>
                  <a:srgbClr val="002060"/>
                </a:solidFill>
              </a:rPr>
              <a:t>grey</a:t>
            </a:r>
            <a:r>
              <a:rPr lang="cs-CZ" sz="3200" b="1" dirty="0" smtClean="0">
                <a:solidFill>
                  <a:srgbClr val="002060"/>
                </a:solidFill>
              </a:rPr>
              <a:t>  </a:t>
            </a:r>
            <a:r>
              <a:rPr lang="cs-CZ" sz="3200" b="1" dirty="0" err="1" smtClean="0">
                <a:solidFill>
                  <a:srgbClr val="002060"/>
                </a:solidFill>
              </a:rPr>
              <a:t>teddy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5951" y="3227500"/>
            <a:ext cx="41955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She</a:t>
            </a:r>
            <a:r>
              <a:rPr lang="cs-CZ" sz="3200" b="1" dirty="0" smtClean="0">
                <a:solidFill>
                  <a:srgbClr val="002060"/>
                </a:solidFill>
              </a:rPr>
              <a:t> has a </a:t>
            </a:r>
            <a:r>
              <a:rPr lang="cs-CZ" sz="3200" b="1" dirty="0" err="1" smtClean="0">
                <a:solidFill>
                  <a:srgbClr val="002060"/>
                </a:solidFill>
              </a:rPr>
              <a:t>brown</a:t>
            </a:r>
            <a:r>
              <a:rPr lang="cs-CZ" sz="3200" b="1" dirty="0" smtClean="0">
                <a:solidFill>
                  <a:srgbClr val="002060"/>
                </a:solidFill>
              </a:rPr>
              <a:t> </a:t>
            </a:r>
            <a:r>
              <a:rPr lang="cs-CZ" sz="3200" b="1" dirty="0" err="1" smtClean="0">
                <a:solidFill>
                  <a:srgbClr val="002060"/>
                </a:solidFill>
              </a:rPr>
              <a:t>teddy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8051" y="2367507"/>
            <a:ext cx="4107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H</a:t>
            </a:r>
            <a:r>
              <a:rPr lang="cs-CZ" sz="3200" b="1" dirty="0" smtClean="0">
                <a:solidFill>
                  <a:srgbClr val="002060"/>
                </a:solidFill>
              </a:rPr>
              <a:t>e has a </a:t>
            </a:r>
            <a:r>
              <a:rPr lang="cs-CZ" sz="3200" b="1" dirty="0" err="1" smtClean="0">
                <a:solidFill>
                  <a:srgbClr val="002060"/>
                </a:solidFill>
              </a:rPr>
              <a:t>brown</a:t>
            </a:r>
            <a:r>
              <a:rPr lang="cs-CZ" sz="3200" b="1" dirty="0" smtClean="0">
                <a:solidFill>
                  <a:srgbClr val="002060"/>
                </a:solidFill>
              </a:rPr>
              <a:t>  </a:t>
            </a:r>
            <a:r>
              <a:rPr lang="cs-CZ" sz="3200" b="1" dirty="0" err="1" smtClean="0">
                <a:solidFill>
                  <a:srgbClr val="002060"/>
                </a:solidFill>
              </a:rPr>
              <a:t>teddy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288" y="4088807"/>
            <a:ext cx="4232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She</a:t>
            </a:r>
            <a:r>
              <a:rPr lang="cs-CZ" sz="3200" b="1" dirty="0" smtClean="0">
                <a:solidFill>
                  <a:srgbClr val="002060"/>
                </a:solidFill>
              </a:rPr>
              <a:t> has a green  </a:t>
            </a:r>
            <a:r>
              <a:rPr lang="cs-CZ" sz="3200" b="1" dirty="0" err="1" smtClean="0">
                <a:solidFill>
                  <a:srgbClr val="002060"/>
                </a:solidFill>
              </a:rPr>
              <a:t>teddy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5951" y="1484784"/>
            <a:ext cx="3622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I</a:t>
            </a:r>
            <a:r>
              <a:rPr lang="cs-CZ" sz="3200" b="1" dirty="0" smtClean="0">
                <a:solidFill>
                  <a:srgbClr val="002060"/>
                </a:solidFill>
              </a:rPr>
              <a:t> </a:t>
            </a:r>
            <a:r>
              <a:rPr lang="cs-CZ" sz="3200" b="1" dirty="0" err="1" smtClean="0">
                <a:solidFill>
                  <a:srgbClr val="002060"/>
                </a:solidFill>
              </a:rPr>
              <a:t>have</a:t>
            </a:r>
            <a:r>
              <a:rPr lang="cs-CZ" sz="3200" b="1" dirty="0" smtClean="0">
                <a:solidFill>
                  <a:srgbClr val="002060"/>
                </a:solidFill>
              </a:rPr>
              <a:t> a blue  </a:t>
            </a:r>
            <a:r>
              <a:rPr lang="cs-CZ" sz="3200" b="1" dirty="0" err="1" smtClean="0">
                <a:solidFill>
                  <a:srgbClr val="002060"/>
                </a:solidFill>
              </a:rPr>
              <a:t>teddy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 rot="20776552">
            <a:off x="4827497" y="2066786"/>
            <a:ext cx="214770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2259336">
            <a:off x="4659366" y="4138879"/>
            <a:ext cx="240516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9622164">
            <a:off x="4502461" y="4254156"/>
            <a:ext cx="248449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97205" y="71859"/>
            <a:ext cx="3700821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Spoj  správnou větu s obrázkem.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7465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564904"/>
            <a:ext cx="653313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Hovorové tvary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  <a:solidFill>
            <a:schemeClr val="tx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JEDNOTNÉ ČÍSLO: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já mám, mám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800" b="1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4800" b="1" dirty="0" err="1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ou´ve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 máš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 has </a:t>
            </a: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on má, má</a:t>
            </a:r>
          </a:p>
          <a:p>
            <a:pPr marL="0" indent="0">
              <a:buNone/>
            </a:pP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she´s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ona má, má</a:t>
            </a:r>
          </a:p>
          <a:p>
            <a:pPr marL="0" indent="0">
              <a:buNone/>
            </a:pP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4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5345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8064896" cy="5832648"/>
          </a:xfrm>
          <a:solidFill>
            <a:schemeClr val="tx2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MNOŽNÉ ČÍSLO</a:t>
            </a:r>
          </a:p>
          <a:p>
            <a:pPr marL="0" lvl="0" indent="0" algn="ctr">
              <a:buClr>
                <a:srgbClr val="AA2B1E"/>
              </a:buClr>
              <a:buNone/>
            </a:pPr>
            <a:r>
              <a:rPr lang="cs-CZ" sz="4800" b="1" dirty="0" err="1" smtClean="0">
                <a:solidFill>
                  <a:srgbClr val="00B0F0"/>
                </a:solidFill>
              </a:rPr>
              <a:t>we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got</a:t>
            </a:r>
            <a:r>
              <a:rPr lang="cs-CZ" sz="4800" dirty="0"/>
              <a:t> </a:t>
            </a:r>
            <a:r>
              <a:rPr lang="cs-CZ" sz="4800" dirty="0" smtClean="0"/>
              <a:t>= </a:t>
            </a:r>
            <a:r>
              <a:rPr lang="cs-CZ" sz="4800" b="1" dirty="0" err="1" smtClean="0">
                <a:solidFill>
                  <a:srgbClr val="7030A0"/>
                </a:solidFill>
              </a:rPr>
              <a:t>we´ve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</a:rPr>
              <a:t>         </a:t>
            </a:r>
            <a:r>
              <a:rPr lang="cs-CZ" dirty="0" smtClean="0">
                <a:solidFill>
                  <a:prstClr val="black"/>
                </a:solidFill>
              </a:rPr>
              <a:t>my </a:t>
            </a:r>
            <a:r>
              <a:rPr lang="cs-CZ" dirty="0">
                <a:solidFill>
                  <a:prstClr val="black"/>
                </a:solidFill>
              </a:rPr>
              <a:t>máme, máme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4800" b="1" dirty="0" err="1">
                <a:solidFill>
                  <a:srgbClr val="00B0F0"/>
                </a:solidFill>
              </a:rPr>
              <a:t>y</a:t>
            </a:r>
            <a:r>
              <a:rPr lang="cs-CZ" sz="4800" b="1" dirty="0" err="1" smtClean="0">
                <a:solidFill>
                  <a:srgbClr val="00B0F0"/>
                </a:solidFill>
              </a:rPr>
              <a:t>ou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got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dirty="0">
                <a:solidFill>
                  <a:prstClr val="black"/>
                </a:solidFill>
              </a:rPr>
              <a:t>= </a:t>
            </a:r>
            <a:r>
              <a:rPr lang="cs-CZ" sz="4800" b="1" dirty="0" err="1" smtClean="0">
                <a:solidFill>
                  <a:srgbClr val="7030A0"/>
                </a:solidFill>
              </a:rPr>
              <a:t>you´ve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>
                <a:solidFill>
                  <a:srgbClr val="7030A0"/>
                </a:solidFill>
              </a:rPr>
              <a:t>got</a:t>
            </a:r>
            <a:r>
              <a:rPr lang="cs-CZ" sz="4800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vy máte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4800" b="1" dirty="0" err="1">
                <a:solidFill>
                  <a:srgbClr val="00B0F0"/>
                </a:solidFill>
              </a:rPr>
              <a:t>t</a:t>
            </a:r>
            <a:r>
              <a:rPr lang="cs-CZ" sz="4800" b="1" dirty="0" err="1" smtClean="0">
                <a:solidFill>
                  <a:srgbClr val="00B0F0"/>
                </a:solidFill>
              </a:rPr>
              <a:t>hey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have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b="1" dirty="0" err="1" smtClean="0">
                <a:solidFill>
                  <a:srgbClr val="00B0F0"/>
                </a:solidFill>
              </a:rPr>
              <a:t>got</a:t>
            </a:r>
            <a:r>
              <a:rPr lang="cs-CZ" sz="4800" b="1" dirty="0" smtClean="0">
                <a:solidFill>
                  <a:srgbClr val="00B0F0"/>
                </a:solidFill>
              </a:rPr>
              <a:t> </a:t>
            </a:r>
            <a:r>
              <a:rPr lang="cs-CZ" sz="4800" dirty="0">
                <a:solidFill>
                  <a:prstClr val="black"/>
                </a:solidFill>
              </a:rPr>
              <a:t>= </a:t>
            </a:r>
            <a:r>
              <a:rPr lang="cs-CZ" sz="4800" b="1" dirty="0" err="1" smtClean="0">
                <a:solidFill>
                  <a:srgbClr val="7030A0"/>
                </a:solidFill>
              </a:rPr>
              <a:t>they´ve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r>
              <a:rPr lang="cs-CZ" sz="4800" b="1" dirty="0" err="1" smtClean="0">
                <a:solidFill>
                  <a:srgbClr val="7030A0"/>
                </a:solidFill>
              </a:rPr>
              <a:t>got</a:t>
            </a:r>
            <a:r>
              <a:rPr lang="cs-CZ" sz="4800" b="1" dirty="0" smtClean="0">
                <a:solidFill>
                  <a:srgbClr val="7030A0"/>
                </a:solidFill>
              </a:rPr>
              <a:t> </a:t>
            </a:r>
            <a:endParaRPr lang="cs-CZ" sz="4800" dirty="0" smtClean="0"/>
          </a:p>
          <a:p>
            <a:pPr marL="0" indent="0" algn="ctr">
              <a:buNone/>
            </a:pPr>
            <a:r>
              <a:rPr lang="cs-CZ" dirty="0" smtClean="0"/>
              <a:t>oni mají, mají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5430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Kliparty z webu</a:t>
            </a:r>
          </a:p>
          <a:p>
            <a:r>
              <a:rPr lang="cs-CZ"/>
              <a:t> </a:t>
            </a:r>
            <a:r>
              <a:rPr lang="cs-CZ" smtClean="0">
                <a:hlinkClick r:id="rId2"/>
              </a:rPr>
              <a:t>www.microsoft.office.com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0425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167</TotalTime>
  <Words>414</Words>
  <Application>Microsoft Office PowerPoint</Application>
  <PresentationFormat>Předvádění na obrazovce (4:3)</PresentationFormat>
  <Paragraphs>89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Špendlík</vt:lpstr>
      <vt:lpstr>Snímek 1</vt:lpstr>
      <vt:lpstr>SLOVESO TO HAVE - mít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Simona</cp:lastModifiedBy>
  <cp:revision>23</cp:revision>
  <dcterms:created xsi:type="dcterms:W3CDTF">2013-03-13T11:37:33Z</dcterms:created>
  <dcterms:modified xsi:type="dcterms:W3CDTF">2013-04-29T16:52:44Z</dcterms:modified>
  <cp:contentStatus/>
</cp:coreProperties>
</file>