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flv" ContentType="video/unknown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56" r:id="rId2"/>
    <p:sldId id="260" r:id="rId3"/>
    <p:sldId id="257" r:id="rId4"/>
    <p:sldId id="258" r:id="rId5"/>
    <p:sldId id="277" r:id="rId6"/>
    <p:sldId id="270" r:id="rId7"/>
    <p:sldId id="262" r:id="rId8"/>
    <p:sldId id="263" r:id="rId9"/>
    <p:sldId id="264" r:id="rId10"/>
    <p:sldId id="265" r:id="rId11"/>
    <p:sldId id="266" r:id="rId12"/>
    <p:sldId id="267" r:id="rId13"/>
    <p:sldId id="276" r:id="rId14"/>
    <p:sldId id="268" r:id="rId15"/>
    <p:sldId id="272" r:id="rId16"/>
    <p:sldId id="274" r:id="rId17"/>
    <p:sldId id="273" r:id="rId18"/>
    <p:sldId id="275" r:id="rId19"/>
    <p:sldId id="278" r:id="rId20"/>
    <p:sldId id="26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59" d="100"/>
          <a:sy n="59" d="100"/>
        </p:scale>
        <p:origin x="-8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CE7DA-FFCD-4A34-8C63-A0C1943E4651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5F6D6A-619E-4569-8BE7-C477412D8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977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5F6D6A-619E-4569-8BE7-C477412D8CB4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694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25.4.2013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6.png"/><Relationship Id="rId4" Type="http://schemas.openxmlformats.org/officeDocument/2006/relationships/image" Target="../media/image1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2.flv"/><Relationship Id="rId1" Type="http://schemas.microsoft.com/office/2007/relationships/media" Target="../media/media2.flv"/><Relationship Id="rId5" Type="http://schemas.openxmlformats.org/officeDocument/2006/relationships/image" Target="../media/image31.png"/><Relationship Id="rId4" Type="http://schemas.openxmlformats.org/officeDocument/2006/relationships/hyperlink" Target="http://www.youtube.com/watch?v=ORGLQudvMW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16.png"/><Relationship Id="rId4" Type="http://schemas.openxmlformats.org/officeDocument/2006/relationships/image" Target="../media/image32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englishkids.britishcouncil.org/sites/kids/files/songs-people-work-lyrics-final-2012-06-05.pdf" TargetMode="External"/><Relationship Id="rId2" Type="http://schemas.openxmlformats.org/officeDocument/2006/relationships/hyperlink" Target="http://learnenglishkids.britishcouncil.org/en/songs/people-work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crosoft.office.com/" TargetMode="External"/><Relationship Id="rId4" Type="http://schemas.openxmlformats.org/officeDocument/2006/relationships/hyperlink" Target="http://learnenglishkids.britishcouncil.org/sites/kids/files/songs-people-work-worksheet-final-2012-10-1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3284984"/>
            <a:ext cx="8280920" cy="187220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Určeno žákům 1.stupně ZŠ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Rozšiřování slovní zásoby - zaměstnání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Nácvik písně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People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work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7" y="5719619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7624" y="332656"/>
            <a:ext cx="6951985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000" b="1" dirty="0">
                <a:solidFill>
                  <a:srgbClr val="FF0000"/>
                </a:solidFill>
                <a:latin typeface="Calibri"/>
              </a:rPr>
              <a:t>Škola: Základní škola a Mateřská škola Halže, příspěvková organizace</a:t>
            </a:r>
            <a:br>
              <a:rPr lang="cs-CZ" sz="2000" b="1" dirty="0">
                <a:solidFill>
                  <a:srgbClr val="FF0000"/>
                </a:solidFill>
                <a:latin typeface="Calibri"/>
              </a:rPr>
            </a:br>
            <a:r>
              <a:rPr lang="cs-CZ" sz="2000" b="1" dirty="0">
                <a:solidFill>
                  <a:srgbClr val="FF0000"/>
                </a:solidFill>
                <a:latin typeface="Calibri"/>
              </a:rPr>
              <a:t>Název: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VY_32_INOVACE_13_AJ_Jobs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/>
            </a:r>
            <a:br>
              <a:rPr lang="cs-CZ" sz="2000" b="1" dirty="0">
                <a:solidFill>
                  <a:srgbClr val="FF0000"/>
                </a:solidFill>
                <a:latin typeface="Calibri"/>
              </a:rPr>
            </a:br>
            <a:r>
              <a:rPr lang="cs-CZ" sz="2000" b="1" dirty="0">
                <a:solidFill>
                  <a:srgbClr val="FF0000"/>
                </a:solidFill>
                <a:latin typeface="Calibri"/>
              </a:rPr>
              <a:t>Číslo projektu: CZ.1.07/1.4.00/21.3551</a:t>
            </a:r>
            <a:br>
              <a:rPr lang="cs-CZ" sz="2000" b="1" dirty="0">
                <a:solidFill>
                  <a:srgbClr val="FF0000"/>
                </a:solidFill>
                <a:latin typeface="Calibri"/>
              </a:rPr>
            </a:br>
            <a:r>
              <a:rPr lang="cs-CZ" sz="2000" b="1" dirty="0">
                <a:solidFill>
                  <a:srgbClr val="FF0000"/>
                </a:solidFill>
                <a:latin typeface="Calibri"/>
              </a:rPr>
              <a:t>Autor: Mgr. Jarmila Kočandrlová</a:t>
            </a:r>
            <a:endParaRPr lang="cs-CZ" dirty="0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8017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1043608" y="1628800"/>
            <a:ext cx="7175351" cy="1793167"/>
          </a:xfrm>
        </p:spPr>
        <p:txBody>
          <a:bodyPr/>
          <a:lstStyle/>
          <a:p>
            <a:r>
              <a:rPr lang="cs-CZ" sz="12000" dirty="0" smtClean="0">
                <a:solidFill>
                  <a:srgbClr val="002060"/>
                </a:solidFill>
              </a:rPr>
              <a:t>JOBS</a:t>
            </a:r>
            <a:endParaRPr lang="cs-CZ" sz="120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8961" y="5722208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rgbClr val="002060"/>
                </a:solidFill>
              </a:rPr>
              <a:t>Who</a:t>
            </a:r>
            <a:r>
              <a:rPr lang="cs-CZ" sz="4800" dirty="0" smtClean="0">
                <a:solidFill>
                  <a:srgbClr val="002060"/>
                </a:solidFill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</a:rPr>
              <a:t>is</a:t>
            </a:r>
            <a:r>
              <a:rPr lang="cs-CZ" sz="4800" dirty="0" smtClean="0">
                <a:solidFill>
                  <a:srgbClr val="002060"/>
                </a:solidFill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</a:rPr>
              <a:t>who</a:t>
            </a:r>
            <a:r>
              <a:rPr lang="cs-CZ" sz="4800" dirty="0" smtClean="0">
                <a:solidFill>
                  <a:srgbClr val="002060"/>
                </a:solidFill>
              </a:rPr>
              <a:t> ?</a:t>
            </a:r>
            <a:r>
              <a:rPr lang="cs-CZ" sz="2000" dirty="0" smtClean="0">
                <a:solidFill>
                  <a:srgbClr val="002060"/>
                </a:solidFill>
              </a:rPr>
              <a:t>                                      </a:t>
            </a:r>
            <a:endParaRPr lang="cs-CZ" sz="1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533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60"/>
                            </p:stCondLst>
                            <p:childTnLst>
                              <p:par>
                                <p:cTn id="16" presetID="9" presetClass="path" presetSubtype="0" accel="50000" decel="5000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0.11546 0.05694 C 0.13837 0.01551 0.17882 -0.04398 0.22691 -0.04398 C 0.29809 -0.04398 0.35591 0.01828 0.35591 0.09583 C 0.35591 0.12152 0.35018 0.14444 0.33837 0.16504 C 0.34046 0.16504 0.11546 0.47546 0.11546 0.47824 C 0.11546 0.47546 -0.10972 0.16504 -0.10764 0.16504 C -0.11944 0.14444 -0.125 0.12152 -0.125 0.09583 C -0.125 0.01828 -0.06736 -0.04398 0.00591 -0.04398 C 0.05191 -0.04398 0.09236 0.01551 0.11546 0.05694 Z " pathEditMode="relative" rAng="0" ptsTypes="fffffffff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6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3" grpId="2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9622"/>
            <a:ext cx="1415008" cy="720080"/>
          </a:xfrm>
        </p:spPr>
        <p:txBody>
          <a:bodyPr/>
          <a:lstStyle/>
          <a:p>
            <a:pPr marL="0" indent="0">
              <a:buNone/>
            </a:pPr>
            <a:r>
              <a:rPr lang="cs-CZ" sz="4000" b="0" dirty="0" err="1" smtClean="0">
                <a:solidFill>
                  <a:schemeClr val="tx1"/>
                </a:solidFill>
                <a:effectLst/>
              </a:rPr>
              <a:t>cook</a:t>
            </a:r>
            <a:endParaRPr lang="cs-CZ" sz="4000" b="0" dirty="0">
              <a:solidFill>
                <a:schemeClr val="tx1"/>
              </a:solidFill>
              <a:effectLst/>
            </a:endParaRPr>
          </a:p>
        </p:txBody>
      </p:sp>
      <p:pic>
        <p:nvPicPr>
          <p:cNvPr id="1026" name="Picture 2" descr="C:\Users\jkocandrlova\AppData\Local\Microsoft\Windows\Temporary Internet Files\Content.IE5\NEMJJCKB\MC900231125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33884"/>
            <a:ext cx="1699034" cy="2666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MVJLHIE6\MC9000896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9484" y="1504499"/>
            <a:ext cx="1997200" cy="240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91370" y="34636"/>
            <a:ext cx="22317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gardener</a:t>
            </a:r>
            <a:endParaRPr lang="cs-CZ" sz="4000" dirty="0"/>
          </a:p>
        </p:txBody>
      </p:sp>
      <p:pic>
        <p:nvPicPr>
          <p:cNvPr id="1031" name="Picture 7" descr="C:\Users\jkocandrlova\AppData\Local\Microsoft\Windows\Temporary Internet Files\Content.IE5\NEMJJCKB\MC90023343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07626"/>
            <a:ext cx="2705477" cy="233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02599" y="50753"/>
            <a:ext cx="25523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policeman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43826"/>
            <a:ext cx="18261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teacher</a:t>
            </a:r>
            <a:endParaRPr lang="cs-CZ" sz="4000" dirty="0"/>
          </a:p>
        </p:txBody>
      </p:sp>
      <p:pic>
        <p:nvPicPr>
          <p:cNvPr id="1034" name="Picture 10" descr="C:\Users\jkocandrlova\AppData\Local\Microsoft\Windows\Temporary Internet Files\Content.IE5\JBSS8QYO\MC900436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9852" y="2215525"/>
            <a:ext cx="1882775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730744" y="6519446"/>
            <a:ext cx="170245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600" dirty="0">
                <a:solidFill>
                  <a:srgbClr val="002060"/>
                </a:solidFill>
              </a:rPr>
              <a:t>KLIKNI NA SLOVA</a:t>
            </a:r>
          </a:p>
        </p:txBody>
      </p:sp>
    </p:spTree>
    <p:extLst>
      <p:ext uri="{BB962C8B-B14F-4D97-AF65-F5344CB8AC3E}">
        <p14:creationId xmlns:p14="http://schemas.microsoft.com/office/powerpoint/2010/main" val="64913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6296E-6 L 0.0033 0.643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" y="3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2.96296E-6 L -0.55677 0.6321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47" y="3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3.7037E-7 L 0.26684 0.5891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33" y="2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2.96296E-6 L 0.24497 0.5902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40" y="29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kocandrlova\AppData\Local\Microsoft\Windows\Temporary Internet Files\Content.IE5\9PYYDLJQ\MC900359011[1]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40" y="2640362"/>
            <a:ext cx="1559052" cy="1812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10731"/>
            <a:ext cx="16546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doctor</a:t>
            </a:r>
            <a:endParaRPr lang="cs-CZ" sz="4000" dirty="0"/>
          </a:p>
        </p:txBody>
      </p:sp>
      <p:pic>
        <p:nvPicPr>
          <p:cNvPr id="2052" name="Picture 4" descr="C:\Users\jkocandrlova\AppData\Local\Microsoft\Windows\Temporary Internet Files\Content.IE5\MVJLHIE6\MC900233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666866"/>
            <a:ext cx="2522899" cy="2163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39691" y="14745"/>
            <a:ext cx="15769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driver</a:t>
            </a:r>
            <a:endParaRPr lang="cs-CZ" sz="4000" dirty="0"/>
          </a:p>
        </p:txBody>
      </p:sp>
      <p:pic>
        <p:nvPicPr>
          <p:cNvPr id="2054" name="Picture 6" descr="C:\Users\jkocandrlova\AppData\Local\Microsoft\Windows\Temporary Internet Files\Content.IE5\9PYYDLJQ\MC9002332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1467" y="2276872"/>
            <a:ext cx="2922533" cy="2175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-1" y="-12964"/>
            <a:ext cx="33538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/>
              <a:t>s</a:t>
            </a:r>
            <a:r>
              <a:rPr lang="cs-CZ" sz="4000" dirty="0" err="1" smtClean="0"/>
              <a:t>hop</a:t>
            </a:r>
            <a:r>
              <a:rPr lang="cs-CZ" sz="4000" dirty="0" smtClean="0"/>
              <a:t> </a:t>
            </a:r>
            <a:r>
              <a:rPr lang="cs-CZ" sz="4000" dirty="0" err="1" smtClean="0"/>
              <a:t>assistent</a:t>
            </a:r>
            <a:endParaRPr lang="cs-CZ" sz="4000" dirty="0"/>
          </a:p>
        </p:txBody>
      </p:sp>
      <p:pic>
        <p:nvPicPr>
          <p:cNvPr id="2055" name="Picture 7" descr="C:\Users\jkocandrlova\AppData\Local\Microsoft\Windows\Temporary Internet Files\Content.IE5\NEMJJCKB\MC90023318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566" y="2276872"/>
            <a:ext cx="2243750" cy="240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183207" y="14745"/>
            <a:ext cx="19607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fireman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45360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7.40741E-7 L -0.38177 0.6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97" y="32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7037E-6 L -0.4125 0.7298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625" y="36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48148E-6 L 0.60018 0.6601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000" y="3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-0.39271 0.70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35" y="3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36265" y="29491"/>
            <a:ext cx="2518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babysitter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877703"/>
            <a:ext cx="17924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dentist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974" y="169817"/>
            <a:ext cx="14285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tailor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83207" y="14745"/>
            <a:ext cx="174759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farmer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234596"/>
            <a:ext cx="1517650" cy="2109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227" y="2171097"/>
            <a:ext cx="1798637" cy="223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65972"/>
            <a:ext cx="1243013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8772" y="2315084"/>
            <a:ext cx="1249363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3154" y="2254962"/>
            <a:ext cx="1511300" cy="211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409430" y="877703"/>
            <a:ext cx="20922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plumber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6125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6296E-6 L -0.30833 0.654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17" y="3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85185E-6 L -0.33385 0.671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01" y="3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11111E-6 L 0.63281 0.61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632" y="306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-0.39271 0.708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35" y="35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3.7037E-7 L 0.58576 0.6039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288" y="3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9470" y="3708400"/>
            <a:ext cx="4029075" cy="2686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94328" y="273622"/>
            <a:ext cx="8640960" cy="11849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100" dirty="0">
              <a:solidFill>
                <a:srgbClr val="000000"/>
              </a:solidFill>
              <a:latin typeface="Arial"/>
            </a:endParaRPr>
          </a:p>
          <a:p>
            <a:r>
              <a:rPr lang="cs-CZ" sz="11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6000" dirty="0" smtClean="0">
                <a:solidFill>
                  <a:srgbClr val="000000"/>
                </a:solidFill>
                <a:latin typeface="Arial"/>
              </a:rPr>
              <a:t>Song : </a:t>
            </a:r>
            <a:r>
              <a:rPr lang="cs-CZ" sz="6000" b="1" dirty="0" err="1" smtClean="0">
                <a:solidFill>
                  <a:srgbClr val="000000"/>
                </a:solidFill>
                <a:latin typeface="Arial"/>
              </a:rPr>
              <a:t>People</a:t>
            </a:r>
            <a:r>
              <a:rPr lang="cs-CZ" sz="6000" b="1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6000" b="1" dirty="0" err="1">
                <a:solidFill>
                  <a:srgbClr val="000000"/>
                </a:solidFill>
                <a:latin typeface="Arial"/>
              </a:rPr>
              <a:t>work</a:t>
            </a:r>
            <a:r>
              <a:rPr lang="cs-CZ" sz="6000" b="1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dirty="0">
                <a:solidFill>
                  <a:srgbClr val="000000"/>
                </a:solidFill>
                <a:latin typeface="Arial"/>
              </a:rPr>
              <a:t>	</a:t>
            </a:r>
          </a:p>
        </p:txBody>
      </p:sp>
      <p:pic>
        <p:nvPicPr>
          <p:cNvPr id="3" name="People Work Nursery Rhymes Kids Songs LearnEnglish Kids British Council [mp3s.nadruhou.net]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39208" y="235458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7635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71632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432" y="1412776"/>
            <a:ext cx="66076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>
              <a:solidFill>
                <a:srgbClr val="000000"/>
              </a:solidFill>
              <a:latin typeface="Arial"/>
            </a:endParaRPr>
          </a:p>
          <a:p>
            <a:r>
              <a:rPr lang="en-US" sz="1600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/>
              </a:rPr>
              <a:t>Nigel Naylor, he's a </a:t>
            </a:r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tailor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  <a:latin typeface="Arial"/>
            </a:endParaRPr>
          </a:p>
          <a:p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He </a:t>
            </a:r>
            <a:r>
              <a:rPr lang="en-US" sz="3200" dirty="0">
                <a:solidFill>
                  <a:schemeClr val="accent1">
                    <a:lumMod val="75000"/>
                  </a:schemeClr>
                </a:solidFill>
                <a:latin typeface="Arial"/>
              </a:rPr>
              <a:t>makes trousers, suits and </a:t>
            </a:r>
            <a:r>
              <a:rPr lang="en-US" sz="3200" dirty="0" smtClean="0">
                <a:solidFill>
                  <a:schemeClr val="accent1">
                    <a:lumMod val="75000"/>
                  </a:schemeClr>
                </a:solidFill>
                <a:latin typeface="Arial"/>
              </a:rPr>
              <a:t>shirts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  <a:latin typeface="Arial"/>
            </a:endParaRPr>
          </a:p>
          <a:p>
            <a:r>
              <a:rPr lang="en-US" sz="3200" dirty="0" smtClean="0">
                <a:solidFill>
                  <a:srgbClr val="000000"/>
                </a:solidFill>
                <a:latin typeface="Arial"/>
              </a:rPr>
              <a:t> </a:t>
            </a:r>
            <a:endParaRPr lang="cs-CZ" sz="32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3200" dirty="0">
                <a:solidFill>
                  <a:srgbClr val="000000"/>
                </a:solidFill>
                <a:latin typeface="Arial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4052" y="0"/>
            <a:ext cx="2295892" cy="3191145"/>
          </a:xfrm>
          <a:prstGeom prst="rect">
            <a:avLst/>
          </a:prstGeom>
          <a:noFill/>
          <a:ln w="76200">
            <a:solidFill>
              <a:schemeClr val="accent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099" y="3495676"/>
            <a:ext cx="2038181" cy="3336578"/>
          </a:xfrm>
          <a:prstGeom prst="rect">
            <a:avLst/>
          </a:prstGeom>
          <a:noFill/>
          <a:ln w="76200">
            <a:solidFill>
              <a:srgbClr val="C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2627" y="4086747"/>
            <a:ext cx="6571089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3200" dirty="0">
                <a:solidFill>
                  <a:srgbClr val="C00000"/>
                </a:solidFill>
                <a:latin typeface="Arial"/>
              </a:rPr>
              <a:t>Penny Proctor, she's a doctor </a:t>
            </a:r>
            <a:endParaRPr lang="cs-CZ" sz="3200" dirty="0">
              <a:solidFill>
                <a:srgbClr val="C00000"/>
              </a:solidFill>
              <a:latin typeface="Arial"/>
            </a:endParaRPr>
          </a:p>
          <a:p>
            <a:pPr lvl="0"/>
            <a:r>
              <a:rPr lang="en-US" sz="3200" dirty="0">
                <a:solidFill>
                  <a:srgbClr val="C00000"/>
                </a:solidFill>
                <a:latin typeface="Arial"/>
              </a:rPr>
              <a:t>Comes to see you when it hurts.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09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07646"/>
            <a:ext cx="667848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>
              <a:solidFill>
                <a:srgbClr val="000000"/>
              </a:solidFill>
              <a:latin typeface="Arial"/>
            </a:endParaRPr>
          </a:p>
          <a:p>
            <a:r>
              <a:rPr lang="en-US" sz="1600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3200" dirty="0">
                <a:solidFill>
                  <a:srgbClr val="00B050"/>
                </a:solidFill>
                <a:latin typeface="Arial"/>
              </a:rPr>
              <a:t>Peter Palmer, he's a farmer </a:t>
            </a:r>
            <a:endParaRPr lang="cs-CZ" sz="3200" dirty="0" smtClean="0">
              <a:solidFill>
                <a:srgbClr val="00B050"/>
              </a:solidFill>
              <a:latin typeface="Arial"/>
            </a:endParaRPr>
          </a:p>
          <a:p>
            <a:r>
              <a:rPr lang="en-US" sz="3200" dirty="0" smtClean="0">
                <a:solidFill>
                  <a:srgbClr val="00B050"/>
                </a:solidFill>
                <a:latin typeface="Arial"/>
              </a:rPr>
              <a:t>He's </a:t>
            </a:r>
            <a:r>
              <a:rPr lang="en-US" sz="3200" dirty="0">
                <a:solidFill>
                  <a:srgbClr val="00B050"/>
                </a:solidFill>
                <a:latin typeface="Arial"/>
              </a:rPr>
              <a:t>got cows and pigs and </a:t>
            </a:r>
            <a:r>
              <a:rPr lang="en-US" sz="3200" dirty="0" smtClean="0">
                <a:solidFill>
                  <a:srgbClr val="00B050"/>
                </a:solidFill>
                <a:latin typeface="Arial"/>
              </a:rPr>
              <a:t>sheep. </a:t>
            </a:r>
            <a:r>
              <a:rPr lang="en-US" sz="3200" dirty="0">
                <a:solidFill>
                  <a:srgbClr val="000000"/>
                </a:solidFill>
                <a:latin typeface="Arial"/>
              </a:rPr>
              <a:t>	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33879"/>
            <a:ext cx="2369018" cy="2946342"/>
          </a:xfrm>
          <a:prstGeom prst="rect">
            <a:avLst/>
          </a:prstGeom>
          <a:noFill/>
          <a:ln w="76200">
            <a:solidFill>
              <a:srgbClr val="00B05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677" y="3717032"/>
            <a:ext cx="1839407" cy="3018874"/>
          </a:xfrm>
          <a:prstGeom prst="rect">
            <a:avLst/>
          </a:prstGeom>
          <a:noFill/>
          <a:ln w="76200">
            <a:solidFill>
              <a:schemeClr val="accent6">
                <a:lumMod val="20000"/>
                <a:lumOff val="8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69" y="4486649"/>
            <a:ext cx="684076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</a:rPr>
              <a:t>Wendy Witter, babysitter </a:t>
            </a:r>
            <a:endParaRPr lang="cs-CZ" sz="3200" dirty="0">
              <a:solidFill>
                <a:schemeClr val="accent6">
                  <a:lumMod val="60000"/>
                  <a:lumOff val="40000"/>
                </a:schemeClr>
              </a:solidFill>
              <a:latin typeface="Arial"/>
            </a:endParaRPr>
          </a:p>
          <a:p>
            <a:pPr lvl="0"/>
            <a:r>
              <a:rPr lang="en-US" sz="3200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</a:rPr>
              <a:t>Minds the kids when they're </a:t>
            </a:r>
            <a:r>
              <a:rPr lang="en-US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</a:rPr>
              <a:t>asleep</a:t>
            </a:r>
            <a:r>
              <a:rPr lang="cs-CZ" sz="32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"/>
              </a:rPr>
              <a:t>.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3009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556792"/>
            <a:ext cx="705678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>
              <a:solidFill>
                <a:srgbClr val="000000"/>
              </a:solidFill>
              <a:latin typeface="Arial"/>
            </a:endParaRPr>
          </a:p>
          <a:p>
            <a:r>
              <a:rPr lang="en-US" sz="4000" b="1" dirty="0" smtClean="0">
                <a:solidFill>
                  <a:srgbClr val="7030A0"/>
                </a:solidFill>
                <a:latin typeface="Arial"/>
              </a:rPr>
              <a:t>People </a:t>
            </a:r>
            <a:r>
              <a:rPr lang="en-US" sz="4000" b="1" dirty="0">
                <a:solidFill>
                  <a:srgbClr val="7030A0"/>
                </a:solidFill>
                <a:latin typeface="Arial"/>
              </a:rPr>
              <a:t>work in the country </a:t>
            </a:r>
            <a:endParaRPr lang="cs-CZ" sz="4000" b="1" dirty="0" smtClean="0">
              <a:solidFill>
                <a:srgbClr val="7030A0"/>
              </a:solidFill>
              <a:latin typeface="Arial"/>
            </a:endParaRPr>
          </a:p>
          <a:p>
            <a:r>
              <a:rPr lang="en-US" sz="4000" b="1" dirty="0" smtClean="0">
                <a:solidFill>
                  <a:srgbClr val="7030A0"/>
                </a:solidFill>
                <a:latin typeface="Arial"/>
              </a:rPr>
              <a:t>People </a:t>
            </a:r>
            <a:r>
              <a:rPr lang="en-US" sz="4000" b="1" dirty="0">
                <a:solidFill>
                  <a:srgbClr val="7030A0"/>
                </a:solidFill>
                <a:latin typeface="Arial"/>
              </a:rPr>
              <a:t>work in the town </a:t>
            </a:r>
            <a:endParaRPr lang="cs-CZ" sz="4000" b="1" dirty="0" smtClean="0">
              <a:solidFill>
                <a:srgbClr val="7030A0"/>
              </a:solidFill>
              <a:latin typeface="Arial"/>
            </a:endParaRPr>
          </a:p>
          <a:p>
            <a:r>
              <a:rPr lang="en-US" sz="4000" b="1" dirty="0" smtClean="0">
                <a:solidFill>
                  <a:srgbClr val="7030A0"/>
                </a:solidFill>
                <a:latin typeface="Arial"/>
              </a:rPr>
              <a:t>People </a:t>
            </a:r>
            <a:r>
              <a:rPr lang="en-US" sz="4000" b="1" dirty="0">
                <a:solidFill>
                  <a:srgbClr val="7030A0"/>
                </a:solidFill>
                <a:latin typeface="Arial"/>
              </a:rPr>
              <a:t>work day and night </a:t>
            </a:r>
            <a:endParaRPr lang="cs-CZ" sz="4000" b="1" dirty="0" smtClean="0">
              <a:solidFill>
                <a:srgbClr val="7030A0"/>
              </a:solidFill>
              <a:latin typeface="Arial"/>
            </a:endParaRPr>
          </a:p>
          <a:p>
            <a:r>
              <a:rPr lang="en-US" sz="4000" b="1" dirty="0" smtClean="0">
                <a:solidFill>
                  <a:srgbClr val="7030A0"/>
                </a:solidFill>
                <a:latin typeface="Arial"/>
              </a:rPr>
              <a:t>To </a:t>
            </a:r>
            <a:r>
              <a:rPr lang="en-US" sz="4000" b="1" dirty="0">
                <a:solidFill>
                  <a:srgbClr val="7030A0"/>
                </a:solidFill>
                <a:latin typeface="Arial"/>
              </a:rPr>
              <a:t>make the world go round </a:t>
            </a:r>
            <a:r>
              <a:rPr lang="en-US" sz="4000" dirty="0">
                <a:solidFill>
                  <a:srgbClr val="000000"/>
                </a:solidFill>
                <a:latin typeface="Arial"/>
              </a:rPr>
              <a:t>	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524" y="169105"/>
            <a:ext cx="1658739" cy="1683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826" y="4581128"/>
            <a:ext cx="1624637" cy="1996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253733"/>
            <a:ext cx="1008112" cy="1600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482828"/>
            <a:ext cx="1314574" cy="20949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8037" y="75974"/>
            <a:ext cx="1372741" cy="18693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9890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28645"/>
            <a:ext cx="70730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>
              <a:solidFill>
                <a:srgbClr val="000000"/>
              </a:solidFill>
              <a:latin typeface="Arial"/>
            </a:endParaRPr>
          </a:p>
          <a:p>
            <a:r>
              <a:rPr lang="en-US" sz="3200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3200" dirty="0">
                <a:solidFill>
                  <a:schemeClr val="bg1">
                    <a:lumMod val="50000"/>
                  </a:schemeClr>
                </a:solidFill>
                <a:latin typeface="Arial"/>
              </a:rPr>
              <a:t>Mabel </a:t>
            </a:r>
            <a:r>
              <a:rPr lang="en-US" sz="3200" dirty="0" err="1">
                <a:solidFill>
                  <a:schemeClr val="bg1">
                    <a:lumMod val="50000"/>
                  </a:schemeClr>
                </a:solidFill>
                <a:latin typeface="Arial"/>
              </a:rPr>
              <a:t>Meacher</a:t>
            </a:r>
            <a:r>
              <a:rPr lang="en-US" sz="3200" dirty="0">
                <a:solidFill>
                  <a:schemeClr val="bg1">
                    <a:lumMod val="50000"/>
                  </a:schemeClr>
                </a:solidFill>
                <a:latin typeface="Arial"/>
              </a:rPr>
              <a:t>, language teacher Teaches English, French and Greek </a:t>
            </a:r>
            <a:endParaRPr lang="cs-CZ" sz="3200" dirty="0" smtClean="0">
              <a:solidFill>
                <a:schemeClr val="bg1">
                  <a:lumMod val="50000"/>
                </a:schemeClr>
              </a:solidFill>
              <a:latin typeface="Arial"/>
            </a:endParaRPr>
          </a:p>
          <a:p>
            <a:r>
              <a:rPr lang="en-US" sz="3200" dirty="0">
                <a:solidFill>
                  <a:srgbClr val="000000"/>
                </a:solidFill>
                <a:latin typeface="Arial"/>
              </a:rPr>
              <a:t>	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972" y="3653655"/>
            <a:ext cx="2106835" cy="2941066"/>
          </a:xfrm>
          <a:prstGeom prst="rect">
            <a:avLst/>
          </a:prstGeom>
          <a:noFill/>
          <a:ln w="76200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90" y="116633"/>
            <a:ext cx="1995717" cy="3240360"/>
          </a:xfrm>
          <a:prstGeom prst="rect">
            <a:avLst/>
          </a:prstGeom>
          <a:noFill/>
          <a:ln w="76200">
            <a:solidFill>
              <a:schemeClr val="bg1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19" y="4358923"/>
            <a:ext cx="64807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Arial"/>
              </a:rPr>
              <a:t>Gary Gummer, he's a plumber </a:t>
            </a:r>
            <a:endParaRPr lang="cs-CZ" sz="3200" dirty="0">
              <a:solidFill>
                <a:schemeClr val="bg2">
                  <a:lumMod val="50000"/>
                </a:schemeClr>
              </a:solidFill>
              <a:latin typeface="Arial"/>
            </a:endParaRPr>
          </a:p>
          <a:p>
            <a:pPr lvl="0"/>
            <a:r>
              <a:rPr lang="en-US" sz="3200" dirty="0">
                <a:solidFill>
                  <a:schemeClr val="bg2">
                    <a:lumMod val="50000"/>
                  </a:schemeClr>
                </a:solidFill>
                <a:latin typeface="Arial"/>
              </a:rPr>
              <a:t>Call him when you've got a leak. 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87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45247"/>
            <a:ext cx="7706791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600" dirty="0">
              <a:solidFill>
                <a:srgbClr val="000000"/>
              </a:solidFill>
              <a:latin typeface="Arial"/>
            </a:endParaRPr>
          </a:p>
          <a:p>
            <a:r>
              <a:rPr lang="en-US" sz="3200" dirty="0" smtClean="0">
                <a:solidFill>
                  <a:srgbClr val="FF0000"/>
                </a:solidFill>
                <a:latin typeface="Arial"/>
              </a:rPr>
              <a:t>Patty </a:t>
            </a:r>
            <a:r>
              <a:rPr lang="en-US" sz="3200" dirty="0">
                <a:solidFill>
                  <a:srgbClr val="FF0000"/>
                </a:solidFill>
                <a:latin typeface="Arial"/>
              </a:rPr>
              <a:t>Prentice, she's a dentist </a:t>
            </a:r>
            <a:endParaRPr lang="cs-CZ" sz="3200" dirty="0" smtClean="0">
              <a:solidFill>
                <a:srgbClr val="FF0000"/>
              </a:solidFill>
              <a:latin typeface="Arial"/>
            </a:endParaRPr>
          </a:p>
          <a:p>
            <a:r>
              <a:rPr lang="en-US" sz="3200" dirty="0" smtClean="0">
                <a:solidFill>
                  <a:srgbClr val="FF0000"/>
                </a:solidFill>
                <a:latin typeface="Arial"/>
              </a:rPr>
              <a:t>Keeps </a:t>
            </a:r>
            <a:r>
              <a:rPr lang="en-US" sz="3200" dirty="0">
                <a:solidFill>
                  <a:srgbClr val="FF0000"/>
                </a:solidFill>
                <a:latin typeface="Arial"/>
              </a:rPr>
              <a:t>your teeth both clean and white </a:t>
            </a:r>
            <a:r>
              <a:rPr lang="en-US" sz="3200" dirty="0">
                <a:solidFill>
                  <a:srgbClr val="000000"/>
                </a:solidFill>
                <a:latin typeface="Arial"/>
              </a:rPr>
              <a:t>	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994332"/>
            <a:ext cx="2700854" cy="2736548"/>
          </a:xfrm>
          <a:prstGeom prst="rect">
            <a:avLst/>
          </a:prstGeom>
          <a:noFill/>
          <a:ln w="76200">
            <a:solidFill>
              <a:srgbClr val="FFC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88640"/>
            <a:ext cx="1806561" cy="2992547"/>
          </a:xfrm>
          <a:prstGeom prst="rect">
            <a:avLst/>
          </a:prstGeom>
          <a:noFill/>
          <a:ln w="762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3861048"/>
            <a:ext cx="64807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3200" dirty="0">
                <a:solidFill>
                  <a:srgbClr val="FFC000"/>
                </a:solidFill>
                <a:latin typeface="Arial"/>
              </a:rPr>
              <a:t>Ronnie Ryman, he's a fireman </a:t>
            </a:r>
            <a:endParaRPr lang="cs-CZ" sz="3200" dirty="0">
              <a:solidFill>
                <a:srgbClr val="FFC000"/>
              </a:solidFill>
              <a:latin typeface="Arial"/>
            </a:endParaRPr>
          </a:p>
          <a:p>
            <a:pPr lvl="0"/>
            <a:r>
              <a:rPr lang="en-US" sz="3200" dirty="0">
                <a:solidFill>
                  <a:srgbClr val="FFC000"/>
                </a:solidFill>
                <a:latin typeface="Arial"/>
              </a:rPr>
              <a:t>Comes when there's a fire to fight. 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278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022" y="620688"/>
            <a:ext cx="8277259" cy="5521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3996" y="620688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600" dirty="0" smtClean="0">
                <a:solidFill>
                  <a:srgbClr val="000000"/>
                </a:solidFill>
                <a:latin typeface="Arial"/>
              </a:rPr>
              <a:t> </a:t>
            </a:r>
            <a:r>
              <a:rPr lang="en-US" sz="4000" dirty="0">
                <a:solidFill>
                  <a:srgbClr val="000000"/>
                </a:solidFill>
                <a:latin typeface="Arial"/>
              </a:rPr>
              <a:t>People work in the country </a:t>
            </a:r>
            <a:endParaRPr lang="cs-CZ" sz="40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4000" dirty="0" smtClean="0">
                <a:solidFill>
                  <a:srgbClr val="000000"/>
                </a:solidFill>
                <a:latin typeface="Arial"/>
              </a:rPr>
              <a:t>People </a:t>
            </a:r>
            <a:r>
              <a:rPr lang="en-US" sz="4000" dirty="0">
                <a:solidFill>
                  <a:srgbClr val="000000"/>
                </a:solidFill>
                <a:latin typeface="Arial"/>
              </a:rPr>
              <a:t>work in the town </a:t>
            </a:r>
            <a:endParaRPr lang="cs-CZ" sz="40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4000" dirty="0" smtClean="0">
                <a:solidFill>
                  <a:srgbClr val="000000"/>
                </a:solidFill>
                <a:latin typeface="Arial"/>
              </a:rPr>
              <a:t>People </a:t>
            </a:r>
            <a:r>
              <a:rPr lang="en-US" sz="4000" dirty="0">
                <a:solidFill>
                  <a:srgbClr val="000000"/>
                </a:solidFill>
                <a:latin typeface="Arial"/>
              </a:rPr>
              <a:t>work day and night </a:t>
            </a:r>
            <a:endParaRPr lang="cs-CZ" sz="4000" dirty="0" smtClean="0">
              <a:solidFill>
                <a:srgbClr val="000000"/>
              </a:solidFill>
              <a:latin typeface="Arial"/>
            </a:endParaRPr>
          </a:p>
          <a:p>
            <a:r>
              <a:rPr lang="en-US" sz="4000" dirty="0" smtClean="0">
                <a:solidFill>
                  <a:srgbClr val="000000"/>
                </a:solidFill>
                <a:latin typeface="Arial"/>
              </a:rPr>
              <a:t>To </a:t>
            </a:r>
            <a:r>
              <a:rPr lang="en-US" sz="4000" dirty="0">
                <a:solidFill>
                  <a:srgbClr val="000000"/>
                </a:solidFill>
                <a:latin typeface="Arial"/>
              </a:rPr>
              <a:t>make the world go round. 	</a:t>
            </a:r>
          </a:p>
        </p:txBody>
      </p:sp>
    </p:spTree>
    <p:extLst>
      <p:ext uri="{BB962C8B-B14F-4D97-AF65-F5344CB8AC3E}">
        <p14:creationId xmlns:p14="http://schemas.microsoft.com/office/powerpoint/2010/main" val="3101401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3909" y="1268760"/>
            <a:ext cx="4356484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Nigel Naylor, he's a tailor</a:t>
            </a:r>
          </a:p>
          <a:p>
            <a:r>
              <a:rPr lang="en-US" dirty="0" smtClean="0"/>
              <a:t>He </a:t>
            </a:r>
            <a:r>
              <a:rPr lang="en-US" dirty="0"/>
              <a:t>makes trousers, suits and shirts</a:t>
            </a:r>
          </a:p>
          <a:p>
            <a:r>
              <a:rPr lang="en-US" dirty="0" smtClean="0"/>
              <a:t>Penny </a:t>
            </a:r>
            <a:r>
              <a:rPr lang="en-US" dirty="0"/>
              <a:t>Proctor, she's a doctor</a:t>
            </a:r>
          </a:p>
          <a:p>
            <a:r>
              <a:rPr lang="en-US" dirty="0" smtClean="0"/>
              <a:t>Comes </a:t>
            </a:r>
            <a:r>
              <a:rPr lang="en-US" dirty="0"/>
              <a:t>to see you when it </a:t>
            </a:r>
            <a:r>
              <a:rPr lang="en-US" dirty="0">
                <a:solidFill>
                  <a:srgbClr val="FF0000"/>
                </a:solidFill>
              </a:rPr>
              <a:t>hurts</a:t>
            </a:r>
          </a:p>
          <a:p>
            <a:endParaRPr lang="en-US" dirty="0"/>
          </a:p>
          <a:p>
            <a:r>
              <a:rPr lang="en-US" dirty="0"/>
              <a:t> Peter Palmer, he's a farmer</a:t>
            </a:r>
          </a:p>
          <a:p>
            <a:r>
              <a:rPr lang="en-US" dirty="0"/>
              <a:t> He's got cows and pigs and sheep</a:t>
            </a:r>
          </a:p>
          <a:p>
            <a:r>
              <a:rPr lang="en-US" dirty="0"/>
              <a:t> Wendy Witter, babysitter</a:t>
            </a:r>
          </a:p>
          <a:p>
            <a:r>
              <a:rPr lang="en-US" dirty="0">
                <a:solidFill>
                  <a:srgbClr val="FF0000"/>
                </a:solidFill>
              </a:rPr>
              <a:t> Minds </a:t>
            </a:r>
            <a:r>
              <a:rPr lang="en-US" dirty="0"/>
              <a:t>the kids when they're </a:t>
            </a:r>
            <a:r>
              <a:rPr lang="en-US" dirty="0" smtClean="0">
                <a:solidFill>
                  <a:srgbClr val="FF0000"/>
                </a:solidFill>
              </a:rPr>
              <a:t>asleep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  <a:p>
            <a:pPr lvl="0"/>
            <a:r>
              <a:rPr lang="en-US" dirty="0">
                <a:solidFill>
                  <a:prstClr val="black"/>
                </a:solidFill>
              </a:rPr>
              <a:t>People work in the country</a:t>
            </a:r>
          </a:p>
          <a:p>
            <a:pPr lvl="0"/>
            <a:r>
              <a:rPr lang="en-US" dirty="0" smtClean="0">
                <a:solidFill>
                  <a:prstClr val="black"/>
                </a:solidFill>
              </a:rPr>
              <a:t>People </a:t>
            </a:r>
            <a:r>
              <a:rPr lang="en-US" dirty="0">
                <a:solidFill>
                  <a:prstClr val="black"/>
                </a:solidFill>
              </a:rPr>
              <a:t>work in the town</a:t>
            </a:r>
          </a:p>
          <a:p>
            <a:pPr lvl="0"/>
            <a:r>
              <a:rPr lang="en-US" dirty="0" smtClean="0">
                <a:solidFill>
                  <a:prstClr val="black"/>
                </a:solidFill>
              </a:rPr>
              <a:t>People </a:t>
            </a:r>
            <a:r>
              <a:rPr lang="en-US" dirty="0">
                <a:solidFill>
                  <a:prstClr val="black"/>
                </a:solidFill>
              </a:rPr>
              <a:t>work day and night</a:t>
            </a:r>
          </a:p>
          <a:p>
            <a:pPr lvl="0"/>
            <a:r>
              <a:rPr lang="en-US" dirty="0" smtClean="0">
                <a:solidFill>
                  <a:prstClr val="black"/>
                </a:solidFill>
              </a:rPr>
              <a:t>To </a:t>
            </a:r>
            <a:r>
              <a:rPr lang="en-US" dirty="0">
                <a:solidFill>
                  <a:prstClr val="black"/>
                </a:solidFill>
              </a:rPr>
              <a:t>make the world go round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380237" y="1052735"/>
            <a:ext cx="4572000" cy="480131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endParaRPr lang="en-US" dirty="0">
              <a:solidFill>
                <a:prstClr val="black"/>
              </a:solidFill>
            </a:endParaRPr>
          </a:p>
          <a:p>
            <a:pPr lvl="0"/>
            <a:r>
              <a:rPr lang="en-US" dirty="0">
                <a:solidFill>
                  <a:prstClr val="black"/>
                </a:solidFill>
              </a:rPr>
              <a:t> Mabel </a:t>
            </a:r>
            <a:r>
              <a:rPr lang="en-US" dirty="0" err="1">
                <a:solidFill>
                  <a:prstClr val="black"/>
                </a:solidFill>
              </a:rPr>
              <a:t>Meacher</a:t>
            </a:r>
            <a:r>
              <a:rPr lang="en-US" dirty="0">
                <a:solidFill>
                  <a:prstClr val="black"/>
                </a:solidFill>
              </a:rPr>
              <a:t>, language teacher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Teaches English, French and </a:t>
            </a:r>
            <a:r>
              <a:rPr lang="en-US" dirty="0">
                <a:solidFill>
                  <a:srgbClr val="FF0000"/>
                </a:solidFill>
              </a:rPr>
              <a:t>Greek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Gary Gummer, he's a plumber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Call him when you've got a </a:t>
            </a:r>
            <a:r>
              <a:rPr lang="en-US" dirty="0">
                <a:solidFill>
                  <a:srgbClr val="FF0000"/>
                </a:solidFill>
              </a:rPr>
              <a:t>leak</a:t>
            </a:r>
          </a:p>
          <a:p>
            <a:pPr lvl="0"/>
            <a:endParaRPr lang="en-US" dirty="0">
              <a:solidFill>
                <a:prstClr val="black"/>
              </a:solidFill>
            </a:endParaRPr>
          </a:p>
          <a:p>
            <a:pPr lvl="0"/>
            <a:r>
              <a:rPr lang="en-US" dirty="0">
                <a:solidFill>
                  <a:prstClr val="black"/>
                </a:solidFill>
              </a:rPr>
              <a:t> Patty Prentice, she's a dentist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Keeps your teeth both clean and white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Ronnie Ryman, he's a fireman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Comes when there's a fire to </a:t>
            </a:r>
            <a:r>
              <a:rPr lang="en-US" dirty="0">
                <a:solidFill>
                  <a:srgbClr val="FF0000"/>
                </a:solidFill>
              </a:rPr>
              <a:t>fight</a:t>
            </a:r>
          </a:p>
          <a:p>
            <a:pPr lvl="0"/>
            <a:endParaRPr lang="en-US" dirty="0">
              <a:solidFill>
                <a:prstClr val="black"/>
              </a:solidFill>
            </a:endParaRPr>
          </a:p>
          <a:p>
            <a:pPr lvl="0"/>
            <a:r>
              <a:rPr lang="en-US" dirty="0">
                <a:solidFill>
                  <a:prstClr val="black"/>
                </a:solidFill>
              </a:rPr>
              <a:t> People work in the country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People work in the town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People work day and night</a:t>
            </a:r>
          </a:p>
          <a:p>
            <a:pPr lvl="0"/>
            <a:r>
              <a:rPr lang="en-US" dirty="0">
                <a:solidFill>
                  <a:prstClr val="black"/>
                </a:solidFill>
              </a:rPr>
              <a:t> To make the world go round</a:t>
            </a:r>
          </a:p>
          <a:p>
            <a:pPr lvl="0"/>
            <a:endParaRPr lang="en-US" dirty="0">
              <a:solidFill>
                <a:prstClr val="black"/>
              </a:solidFill>
            </a:endParaRPr>
          </a:p>
          <a:p>
            <a:pPr lvl="0"/>
            <a:r>
              <a:rPr lang="en-US" dirty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344" y="145522"/>
            <a:ext cx="53562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NAJDI VE SLOVNÍKU</a:t>
            </a:r>
            <a:r>
              <a:rPr lang="cs-CZ" dirty="0" smtClean="0">
                <a:solidFill>
                  <a:srgbClr val="FF0000"/>
                </a:solidFill>
              </a:rPr>
              <a:t> ČERVENĚ </a:t>
            </a:r>
            <a:r>
              <a:rPr lang="cs-CZ" dirty="0" smtClean="0"/>
              <a:t>ZABARVENÁ SLOVA 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4657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2004" y="6309320"/>
            <a:ext cx="43924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 err="1" smtClean="0">
                <a:solidFill>
                  <a:prstClr val="black"/>
                </a:solidFill>
              </a:rPr>
              <a:t>VIDEO:</a:t>
            </a:r>
            <a:r>
              <a:rPr lang="cs-CZ" sz="1200" dirty="0" err="1" smtClean="0">
                <a:hlinkClick r:id="rId4"/>
              </a:rPr>
              <a:t>http</a:t>
            </a:r>
            <a:r>
              <a:rPr lang="cs-CZ" sz="1200" dirty="0">
                <a:hlinkClick r:id="rId4"/>
              </a:rPr>
              <a:t>://</a:t>
            </a:r>
            <a:r>
              <a:rPr lang="cs-CZ" sz="1200" dirty="0" smtClean="0">
                <a:hlinkClick r:id="rId4"/>
              </a:rPr>
              <a:t>www.youtube.com/watch?v=ORGLQudvMWE</a:t>
            </a:r>
            <a:endParaRPr lang="cs-CZ" sz="1200" dirty="0" smtClean="0"/>
          </a:p>
        </p:txBody>
      </p:sp>
      <p:pic>
        <p:nvPicPr>
          <p:cNvPr id="3" name="People Work Nursery Rhymes Kids Songs LearnEnglish Kids British Council [mp3s.nadruhou.net].fl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0" y="523674"/>
            <a:ext cx="9112068" cy="5239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12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12776"/>
            <a:ext cx="9144000" cy="468649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93715" y="3235022"/>
            <a:ext cx="269626" cy="369332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99708"/>
            <a:ext cx="65345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Poslouchej, jak jdou v písni zaměstnání za sebou. Očísluj je.</a:t>
            </a:r>
            <a:endParaRPr lang="cs-CZ" dirty="0"/>
          </a:p>
        </p:txBody>
      </p:sp>
      <p:pic>
        <p:nvPicPr>
          <p:cNvPr id="5" name="People Work Nursery Rhymes Kids Songs LearnEnglish Kids British Council [mp3s.nadruhou.net]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164288" y="10981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907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63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19347"/>
            <a:ext cx="9144000" cy="4648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765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80728"/>
            <a:ext cx="9144000" cy="4737068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8738" y="116632"/>
            <a:ext cx="1212890" cy="1916832"/>
          </a:xfrm>
          <a:prstGeom prst="rect">
            <a:avLst/>
          </a:prstGeom>
          <a:noFill/>
          <a:ln w="76200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15659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31236"/>
            <a:ext cx="9144000" cy="4595527"/>
          </a:xfrm>
          <a:prstGeom prst="rect">
            <a:avLst/>
          </a:prstGeo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516" y="180695"/>
            <a:ext cx="1167366" cy="1844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6825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115016" y="572737"/>
            <a:ext cx="8352927" cy="1077218"/>
          </a:xfrm>
          <a:prstGeom prst="rect">
            <a:avLst/>
          </a:prstGeom>
          <a:solidFill>
            <a:srgbClr val="FF33CC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person </a:t>
            </a:r>
            <a:r>
              <a:rPr lang="cs-CZ" sz="3200" dirty="0" err="1" smtClean="0"/>
              <a:t>whose</a:t>
            </a:r>
            <a:r>
              <a:rPr lang="cs-CZ" sz="3200" dirty="0" smtClean="0"/>
              <a:t> </a:t>
            </a:r>
            <a:r>
              <a:rPr lang="cs-CZ" sz="3200" dirty="0" err="1" smtClean="0"/>
              <a:t>job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to </a:t>
            </a:r>
            <a:r>
              <a:rPr lang="cs-CZ" sz="3200" dirty="0" err="1" smtClean="0"/>
              <a:t>act</a:t>
            </a:r>
            <a:r>
              <a:rPr lang="cs-CZ" sz="3200" dirty="0" smtClean="0"/>
              <a:t> in a play, film </a:t>
            </a:r>
            <a:r>
              <a:rPr lang="cs-CZ" sz="3200" dirty="0" err="1" smtClean="0"/>
              <a:t>or</a:t>
            </a:r>
            <a:r>
              <a:rPr lang="cs-CZ" sz="3200" dirty="0" smtClean="0"/>
              <a:t> on TV,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theatre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115016" y="2057653"/>
            <a:ext cx="8352927" cy="1077218"/>
          </a:xfrm>
          <a:prstGeom prst="rect">
            <a:avLst/>
          </a:prstGeom>
          <a:solidFill>
            <a:srgbClr val="FF33CC"/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woman</a:t>
            </a:r>
            <a:r>
              <a:rPr lang="cs-CZ" sz="3200" dirty="0" smtClean="0"/>
              <a:t> </a:t>
            </a:r>
            <a:r>
              <a:rPr lang="cs-CZ" sz="3200" dirty="0" err="1" smtClean="0"/>
              <a:t>whose</a:t>
            </a:r>
            <a:r>
              <a:rPr lang="cs-CZ" sz="3200" dirty="0" smtClean="0"/>
              <a:t> </a:t>
            </a:r>
            <a:r>
              <a:rPr lang="cs-CZ" sz="3200" dirty="0" err="1" smtClean="0"/>
              <a:t>job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to </a:t>
            </a:r>
            <a:r>
              <a:rPr lang="cs-CZ" sz="3200" dirty="0" err="1" smtClean="0"/>
              <a:t>act</a:t>
            </a:r>
            <a:r>
              <a:rPr lang="cs-CZ" sz="3200" dirty="0" smtClean="0"/>
              <a:t> in a play, film </a:t>
            </a:r>
            <a:r>
              <a:rPr lang="cs-CZ" sz="3200" dirty="0" err="1" smtClean="0"/>
              <a:t>or</a:t>
            </a:r>
            <a:r>
              <a:rPr lang="cs-CZ" sz="3200" dirty="0" smtClean="0"/>
              <a:t> on TV,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theatre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6107" y="182709"/>
            <a:ext cx="13490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WHO IS IT ?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flipH="1">
            <a:off x="115016" y="4039617"/>
            <a:ext cx="8352927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man </a:t>
            </a:r>
            <a:r>
              <a:rPr lang="cs-CZ" sz="3200" dirty="0" err="1" smtClean="0"/>
              <a:t>whose</a:t>
            </a:r>
            <a:r>
              <a:rPr lang="cs-CZ" sz="3200" dirty="0" smtClean="0"/>
              <a:t> </a:t>
            </a:r>
            <a:r>
              <a:rPr lang="cs-CZ" sz="3200" dirty="0" err="1" smtClean="0"/>
              <a:t>job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to serve </a:t>
            </a:r>
            <a:r>
              <a:rPr lang="cs-CZ" sz="3200" dirty="0" err="1" smtClean="0"/>
              <a:t>customers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their</a:t>
            </a:r>
            <a:r>
              <a:rPr lang="cs-CZ" sz="3200" dirty="0" smtClean="0"/>
              <a:t> </a:t>
            </a:r>
            <a:r>
              <a:rPr lang="cs-CZ" sz="3200" dirty="0" err="1" smtClean="0"/>
              <a:t>tables</a:t>
            </a:r>
            <a:r>
              <a:rPr lang="cs-CZ" sz="3200" dirty="0" smtClean="0"/>
              <a:t> in a restaurant.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 flipH="1">
            <a:off x="148785" y="5464298"/>
            <a:ext cx="8352927" cy="107721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</a:t>
            </a:r>
            <a:r>
              <a:rPr lang="cs-CZ" sz="3200" dirty="0" err="1" smtClean="0"/>
              <a:t>woman</a:t>
            </a:r>
            <a:r>
              <a:rPr lang="cs-CZ" sz="3200" dirty="0" smtClean="0"/>
              <a:t> </a:t>
            </a:r>
            <a:r>
              <a:rPr lang="cs-CZ" sz="3200" dirty="0" err="1" smtClean="0"/>
              <a:t>whose</a:t>
            </a:r>
            <a:r>
              <a:rPr lang="cs-CZ" sz="3200" dirty="0" smtClean="0"/>
              <a:t> </a:t>
            </a:r>
            <a:r>
              <a:rPr lang="cs-CZ" sz="3200" dirty="0" err="1" smtClean="0"/>
              <a:t>job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to serve </a:t>
            </a:r>
            <a:r>
              <a:rPr lang="cs-CZ" sz="3200" dirty="0" err="1" smtClean="0"/>
              <a:t>customers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their</a:t>
            </a:r>
            <a:r>
              <a:rPr lang="cs-CZ" sz="3200" dirty="0" smtClean="0"/>
              <a:t> </a:t>
            </a:r>
            <a:r>
              <a:rPr lang="cs-CZ" sz="3200" dirty="0" err="1" smtClean="0"/>
              <a:t>tables</a:t>
            </a:r>
            <a:r>
              <a:rPr lang="cs-CZ" sz="3200" dirty="0" smtClean="0"/>
              <a:t> in a restaurant.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36618" y="1111346"/>
            <a:ext cx="2031325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           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60270" y="6006656"/>
            <a:ext cx="2031325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           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67257" y="1111346"/>
            <a:ext cx="1708096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ACTOR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82056" y="4633545"/>
            <a:ext cx="2020788" cy="707886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           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74667" y="4633545"/>
            <a:ext cx="1893275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WAITER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482056" y="2780928"/>
            <a:ext cx="2010252" cy="707886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            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44881" y="2799153"/>
            <a:ext cx="2157963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ACTRESS</a:t>
            </a:r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65413" y="6006656"/>
            <a:ext cx="2387000" cy="707886"/>
          </a:xfrm>
          <a:prstGeom prst="rect">
            <a:avLst/>
          </a:prstGeom>
          <a:solidFill>
            <a:srgbClr val="00FFFF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</a:rPr>
              <a:t>WAITRESS</a:t>
            </a:r>
            <a:endParaRPr lang="cs-CZ" sz="40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455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9" grpId="0" animBg="1"/>
      <p:bldP spid="10" grpId="0" animBg="1"/>
      <p:bldP spid="3" grpId="0" animBg="1"/>
      <p:bldP spid="8" grpId="0" animBg="1"/>
      <p:bldP spid="4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568952" cy="5505792"/>
          </a:xfrm>
        </p:spPr>
        <p:txBody>
          <a:bodyPr>
            <a:norm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learnenglishkids.britishcouncil.org/en/songs/people-work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learnenglishkids.britishcouncil.org/sites/kids/files/songs-people-work-lyrics-final-2012-06-05.pdf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learnenglishkids.britishcouncil.org/sites/kids/files/songs-people-work-worksheet-final-2012-10-12.pdf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Kliparty z </a:t>
            </a:r>
            <a:r>
              <a:rPr lang="cs-CZ" smtClean="0"/>
              <a:t>webu </a:t>
            </a:r>
            <a:r>
              <a:rPr lang="cs-CZ" smtClean="0">
                <a:hlinkClick r:id="rId5"/>
              </a:rPr>
              <a:t>www.microsoft.office.com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394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186</TotalTime>
  <Words>484</Words>
  <Application>Microsoft Office PowerPoint</Application>
  <PresentationFormat>Předvádění na obrazovce (4:3)</PresentationFormat>
  <Paragraphs>116</Paragraphs>
  <Slides>20</Slides>
  <Notes>1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Aerodynamika</vt:lpstr>
      <vt:lpstr>Prezentace aplikace PowerPoint</vt:lpstr>
      <vt:lpstr>JOBS</vt:lpstr>
      <vt:lpstr>cook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28</cp:revision>
  <dcterms:created xsi:type="dcterms:W3CDTF">2012-11-14T19:33:10Z</dcterms:created>
  <dcterms:modified xsi:type="dcterms:W3CDTF">2013-04-25T10:48:36Z</dcterms:modified>
  <cp:contentStatus/>
</cp:coreProperties>
</file>