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CCFF33"/>
    <a:srgbClr val="9966FF"/>
    <a:srgbClr val="FF99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8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00000">
                <a:lumMod val="32000"/>
              </a:srgb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780928"/>
            <a:ext cx="7016825" cy="2413853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ANOTACE:</a:t>
            </a: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2300" dirty="0">
                <a:solidFill>
                  <a:prstClr val="black"/>
                </a:solidFill>
              </a:rPr>
              <a:t>Určeno pro 5.ročník ZŠ</a:t>
            </a: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2300" dirty="0">
                <a:solidFill>
                  <a:prstClr val="black"/>
                </a:solidFill>
              </a:rPr>
              <a:t>Zpracováno jako příprava na rozhovor a </a:t>
            </a:r>
            <a:r>
              <a:rPr lang="cs-CZ" sz="2300" dirty="0" smtClean="0">
                <a:solidFill>
                  <a:prstClr val="black"/>
                </a:solidFill>
              </a:rPr>
              <a:t>test k </a:t>
            </a:r>
            <a:r>
              <a:rPr lang="cs-CZ" sz="2300" dirty="0">
                <a:solidFill>
                  <a:prstClr val="black"/>
                </a:solidFill>
              </a:rPr>
              <a:t>učebnici ENGLISH 5, Milena </a:t>
            </a:r>
            <a:r>
              <a:rPr lang="cs-CZ" sz="2300" dirty="0" err="1">
                <a:solidFill>
                  <a:prstClr val="black"/>
                </a:solidFill>
              </a:rPr>
              <a:t>Kelly</a:t>
            </a:r>
            <a:r>
              <a:rPr lang="cs-CZ" sz="2300" dirty="0">
                <a:solidFill>
                  <a:prstClr val="black"/>
                </a:solidFill>
              </a:rPr>
              <a:t>, Angličtina Expres.</a:t>
            </a: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2300" dirty="0">
                <a:solidFill>
                  <a:prstClr val="black"/>
                </a:solidFill>
              </a:rPr>
              <a:t>Lekce 4, učivo </a:t>
            </a:r>
            <a:r>
              <a:rPr lang="cs-CZ" sz="2300" dirty="0" err="1">
                <a:solidFill>
                  <a:prstClr val="black"/>
                </a:solidFill>
              </a:rPr>
              <a:t>Timetable</a:t>
            </a:r>
            <a:endParaRPr lang="cs-CZ" sz="2300" dirty="0">
              <a:solidFill>
                <a:prstClr val="black"/>
              </a:solidFill>
            </a:endParaRP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2300" dirty="0">
                <a:solidFill>
                  <a:prstClr val="black"/>
                </a:solidFill>
              </a:rPr>
              <a:t>Na tabuli žáci vidí rozvrh hodin, použijí otázky pod ním nebo tvoří jiné podle vzoru. Do sešitu píší anglicky odpovědi na otázky. Následuje společná kontrola, vysvětlení.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7" y="5698837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123728" y="188640"/>
            <a:ext cx="662473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FF0000"/>
                </a:solidFill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Název: </a:t>
            </a:r>
            <a:r>
              <a:rPr lang="cs-CZ" sz="2000" b="1" dirty="0" smtClean="0">
                <a:solidFill>
                  <a:srgbClr val="FF0000"/>
                </a:solidFill>
              </a:rPr>
              <a:t>VY_32_INOVACE_09_AJ_Timetable</a:t>
            </a:r>
            <a:r>
              <a:rPr lang="cs-CZ" sz="2000" b="1" dirty="0">
                <a:solidFill>
                  <a:srgbClr val="FF0000"/>
                </a:solidFill>
              </a:rPr>
              <a:t/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Číslo projektu: CZ.1.07/1.4.00/21.3551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Autor: Mgr. Jarmila Kočandrlová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54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5516" y="195180"/>
            <a:ext cx="8229600" cy="1143000"/>
          </a:xfrm>
          <a:solidFill>
            <a:srgbClr val="FF66CC"/>
          </a:solidFill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TIMETABLE</a:t>
            </a:r>
            <a:endParaRPr lang="cs-CZ" sz="8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jkocandrlova\AppData\Local\Microsoft\Windows\Temporary Internet Files\Content.IE5\NL7VJJA8\MP9004392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580144"/>
            <a:ext cx="2864636" cy="4277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kocandrlova\AppData\Local\Microsoft\Windows\Temporary Internet Files\Content.IE5\R1452KA2\MP9004022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1467" y="1499823"/>
            <a:ext cx="1049317" cy="157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kocandrlova\AppData\Local\Microsoft\Windows\Temporary Internet Files\Content.IE5\3NU7GTTO\MP9004022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0768"/>
            <a:ext cx="248524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kocandrlova\AppData\Local\Microsoft\Windows\Temporary Internet Files\Content.IE5\SFZ87J2Q\MP90043933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0814" y="2780928"/>
            <a:ext cx="3404928" cy="4961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kocandrlova\AppData\Local\Microsoft\Windows\Temporary Internet Files\Content.IE5\R1452KA2\MP90043877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40968"/>
            <a:ext cx="3717032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NL7VJJA8\MP9001778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50860"/>
            <a:ext cx="248427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3296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5616472"/>
              </p:ext>
            </p:extLst>
          </p:nvPr>
        </p:nvGraphicFramePr>
        <p:xfrm>
          <a:off x="26934" y="116632"/>
          <a:ext cx="9117066" cy="3457258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5400000">
                    <a:prstClr val="black">
                      <a:alpha val="50000"/>
                    </a:prstClr>
                  </a:innerShdw>
                </a:effectLst>
                <a:tableStyleId>{5C22544A-7EE6-4342-B048-85BDC9FD1C3A}</a:tableStyleId>
              </a:tblPr>
              <a:tblGrid>
                <a:gridCol w="1185874"/>
                <a:gridCol w="1407774"/>
                <a:gridCol w="1951418"/>
                <a:gridCol w="1656184"/>
                <a:gridCol w="1656184"/>
                <a:gridCol w="1259632"/>
              </a:tblGrid>
              <a:tr h="534679">
                <a:tc>
                  <a:txBody>
                    <a:bodyPr/>
                    <a:lstStyle/>
                    <a:p>
                      <a:pPr algn="l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1</a:t>
                      </a:r>
                    </a:p>
                    <a:p>
                      <a:pPr algn="l"/>
                      <a:r>
                        <a:rPr lang="cs-CZ" sz="1400" dirty="0" smtClean="0"/>
                        <a:t>8.00 – 8.45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2</a:t>
                      </a:r>
                    </a:p>
                    <a:p>
                      <a:pPr algn="l"/>
                      <a:r>
                        <a:rPr lang="cs-CZ" sz="1400" dirty="0" smtClean="0"/>
                        <a:t>8.55 – 9.40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3</a:t>
                      </a:r>
                    </a:p>
                    <a:p>
                      <a:pPr algn="l"/>
                      <a:r>
                        <a:rPr lang="cs-CZ" sz="1400" dirty="0" smtClean="0"/>
                        <a:t>10.10</a:t>
                      </a:r>
                      <a:r>
                        <a:rPr lang="cs-CZ" sz="1400" baseline="0" dirty="0" smtClean="0"/>
                        <a:t> – 10.55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4</a:t>
                      </a:r>
                    </a:p>
                    <a:p>
                      <a:pPr algn="l"/>
                      <a:r>
                        <a:rPr lang="cs-CZ" sz="1400" dirty="0" smtClean="0"/>
                        <a:t>11.05 -</a:t>
                      </a:r>
                      <a:r>
                        <a:rPr lang="cs-CZ" sz="1400" baseline="0" dirty="0" smtClean="0"/>
                        <a:t> 11.50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5</a:t>
                      </a:r>
                    </a:p>
                    <a:p>
                      <a:pPr algn="l"/>
                      <a:r>
                        <a:rPr lang="cs-CZ" sz="1400" dirty="0" smtClean="0"/>
                        <a:t>12.00 – 12.45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099">
                <a:tc>
                  <a:txBody>
                    <a:bodyPr/>
                    <a:lstStyle/>
                    <a:p>
                      <a:pPr algn="l"/>
                      <a:r>
                        <a:rPr lang="cs-CZ" sz="1400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Monday</a:t>
                      </a:r>
                      <a:endParaRPr lang="cs-CZ" sz="1400" b="1" cap="none" spc="0" dirty="0">
                        <a:ln w="1905"/>
                        <a:gradFill>
                          <a:gsLst>
                            <a:gs pos="0">
                              <a:schemeClr val="accent6">
                                <a:shade val="20000"/>
                                <a:satMod val="200000"/>
                              </a:schemeClr>
                            </a:gs>
                            <a:gs pos="78000">
                              <a:schemeClr val="accent6">
                                <a:tint val="90000"/>
                                <a:shade val="89000"/>
                                <a:satMod val="220000"/>
                              </a:schemeClr>
                            </a:gs>
                            <a:gs pos="100000">
                              <a:schemeClr val="accent6">
                                <a:tint val="12000"/>
                                <a:satMod val="25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Czech</a:t>
                      </a:r>
                    </a:p>
                    <a:p>
                      <a:pPr algn="ctr"/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err="1" smtClean="0"/>
                        <a:t>Math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err="1" smtClean="0"/>
                        <a:t>English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err="1" smtClean="0"/>
                        <a:t>National</a:t>
                      </a:r>
                      <a:r>
                        <a:rPr lang="cs-CZ" sz="1600" b="1" dirty="0" smtClean="0"/>
                        <a:t> </a:t>
                      </a:r>
                      <a:r>
                        <a:rPr lang="cs-CZ" sz="1600" b="1" dirty="0" err="1" smtClean="0"/>
                        <a:t>History</a:t>
                      </a:r>
                      <a:r>
                        <a:rPr lang="cs-CZ" sz="1600" b="1" dirty="0" smtClean="0"/>
                        <a:t> </a:t>
                      </a:r>
                    </a:p>
                    <a:p>
                      <a:pPr algn="ctr"/>
                      <a:r>
                        <a:rPr lang="cs-CZ" sz="1600" b="1" dirty="0" smtClean="0"/>
                        <a:t> and </a:t>
                      </a:r>
                      <a:r>
                        <a:rPr lang="cs-CZ" sz="1600" b="1" dirty="0" err="1" smtClean="0"/>
                        <a:t>Geography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50643">
                <a:tc>
                  <a:txBody>
                    <a:bodyPr/>
                    <a:lstStyle/>
                    <a:p>
                      <a:pPr algn="l"/>
                      <a:r>
                        <a:rPr lang="cs-CZ" sz="1400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Tuesday</a:t>
                      </a:r>
                      <a:endParaRPr lang="cs-CZ" sz="1400" b="1" cap="none" spc="0" dirty="0">
                        <a:ln w="1905"/>
                        <a:gradFill>
                          <a:gsLst>
                            <a:gs pos="0">
                              <a:schemeClr val="accent6">
                                <a:shade val="20000"/>
                                <a:satMod val="200000"/>
                              </a:schemeClr>
                            </a:gs>
                            <a:gs pos="78000">
                              <a:schemeClr val="accent6">
                                <a:tint val="90000"/>
                                <a:shade val="89000"/>
                                <a:satMod val="220000"/>
                              </a:schemeClr>
                            </a:gs>
                            <a:gs pos="100000">
                              <a:schemeClr val="accent6">
                                <a:tint val="12000"/>
                                <a:satMod val="25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err="1" smtClean="0"/>
                        <a:t>English</a:t>
                      </a:r>
                      <a:endParaRPr lang="cs-CZ" sz="1600" b="1" dirty="0" smtClean="0"/>
                    </a:p>
                    <a:p>
                      <a:pPr algn="ctr"/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Czech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Music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err="1" smtClean="0"/>
                        <a:t>Math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PE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39203">
                <a:tc>
                  <a:txBody>
                    <a:bodyPr/>
                    <a:lstStyle/>
                    <a:p>
                      <a:pPr algn="l"/>
                      <a:r>
                        <a:rPr lang="cs-CZ" sz="1400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Wednesday</a:t>
                      </a:r>
                      <a:endParaRPr lang="cs-CZ" sz="1400" b="1" cap="none" spc="0" dirty="0">
                        <a:ln w="1905"/>
                        <a:gradFill>
                          <a:gsLst>
                            <a:gs pos="0">
                              <a:schemeClr val="accent6">
                                <a:shade val="20000"/>
                                <a:satMod val="200000"/>
                              </a:schemeClr>
                            </a:gs>
                            <a:gs pos="78000">
                              <a:schemeClr val="accent6">
                                <a:tint val="90000"/>
                                <a:shade val="89000"/>
                                <a:satMod val="220000"/>
                              </a:schemeClr>
                            </a:gs>
                            <a:gs pos="100000">
                              <a:schemeClr val="accent6">
                                <a:tint val="12000"/>
                                <a:satMod val="25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Science</a:t>
                      </a:r>
                    </a:p>
                    <a:p>
                      <a:pPr algn="ctr"/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Drama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err="1" smtClean="0"/>
                        <a:t>English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err="1" smtClean="0"/>
                        <a:t>Math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99771">
                <a:tc>
                  <a:txBody>
                    <a:bodyPr/>
                    <a:lstStyle/>
                    <a:p>
                      <a:pPr algn="l"/>
                      <a:r>
                        <a:rPr lang="cs-CZ" sz="1400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Thursday</a:t>
                      </a:r>
                      <a:endParaRPr lang="cs-CZ" sz="1400" b="1" cap="none" spc="0" dirty="0">
                        <a:ln w="1905"/>
                        <a:gradFill>
                          <a:gsLst>
                            <a:gs pos="0">
                              <a:schemeClr val="accent6">
                                <a:shade val="20000"/>
                                <a:satMod val="200000"/>
                              </a:schemeClr>
                            </a:gs>
                            <a:gs pos="78000">
                              <a:schemeClr val="accent6">
                                <a:tint val="90000"/>
                                <a:shade val="89000"/>
                                <a:satMod val="220000"/>
                              </a:schemeClr>
                            </a:gs>
                            <a:gs pos="100000">
                              <a:schemeClr val="accent6">
                                <a:tint val="12000"/>
                                <a:satMod val="25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err="1" smtClean="0"/>
                        <a:t>Math</a:t>
                      </a:r>
                      <a:endParaRPr lang="cs-CZ" sz="1600" b="1" dirty="0" smtClean="0"/>
                    </a:p>
                    <a:p>
                      <a:pPr algn="ctr"/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Art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Czech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err="1" smtClean="0"/>
                        <a:t>Craft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err="1" smtClean="0"/>
                        <a:t>Craft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60339">
                <a:tc>
                  <a:txBody>
                    <a:bodyPr/>
                    <a:lstStyle/>
                    <a:p>
                      <a:pPr algn="l"/>
                      <a:r>
                        <a:rPr lang="cs-CZ" sz="1400" b="1" cap="none" spc="0" dirty="0" err="1" smtClean="0">
                          <a:ln w="1905"/>
                          <a:gradFill>
                            <a:gsLst>
                              <a:gs pos="0">
                                <a:schemeClr val="accent6">
                                  <a:shade val="20000"/>
                                  <a:satMod val="200000"/>
                                </a:schemeClr>
                              </a:gs>
                              <a:gs pos="78000">
                                <a:schemeClr val="accent6">
                                  <a:tint val="90000"/>
                                  <a:shade val="89000"/>
                                  <a:satMod val="220000"/>
                                </a:schemeClr>
                              </a:gs>
                              <a:gs pos="100000">
                                <a:schemeClr val="accent6">
                                  <a:tint val="12000"/>
                                  <a:satMod val="25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Friday</a:t>
                      </a:r>
                      <a:endParaRPr lang="cs-CZ" sz="1400" b="1" cap="none" spc="0" dirty="0">
                        <a:ln w="1905"/>
                        <a:gradFill>
                          <a:gsLst>
                            <a:gs pos="0">
                              <a:schemeClr val="accent6">
                                <a:shade val="20000"/>
                                <a:satMod val="200000"/>
                              </a:schemeClr>
                            </a:gs>
                            <a:gs pos="78000">
                              <a:schemeClr val="accent6">
                                <a:tint val="90000"/>
                                <a:shade val="89000"/>
                                <a:satMod val="220000"/>
                              </a:schemeClr>
                            </a:gs>
                            <a:gs pos="100000">
                              <a:schemeClr val="accent6">
                                <a:tint val="12000"/>
                                <a:satMod val="25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PE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err="1" smtClean="0"/>
                        <a:t>National</a:t>
                      </a:r>
                      <a:r>
                        <a:rPr lang="cs-CZ" sz="1600" b="1" dirty="0" smtClean="0"/>
                        <a:t> </a:t>
                      </a:r>
                      <a:r>
                        <a:rPr lang="cs-CZ" sz="1600" b="1" dirty="0" err="1" smtClean="0"/>
                        <a:t>History</a:t>
                      </a:r>
                      <a:r>
                        <a:rPr lang="cs-CZ" sz="1600" b="1" dirty="0" smtClean="0"/>
                        <a:t>  </a:t>
                      </a:r>
                    </a:p>
                    <a:p>
                      <a:pPr algn="ctr"/>
                      <a:r>
                        <a:rPr lang="cs-CZ" sz="1600" b="1" dirty="0" smtClean="0"/>
                        <a:t>and </a:t>
                      </a:r>
                      <a:r>
                        <a:rPr lang="cs-CZ" sz="1600" b="1" dirty="0" err="1" smtClean="0"/>
                        <a:t>Geography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Science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Czech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err="1" smtClean="0"/>
                        <a:t>English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67544" y="3840352"/>
            <a:ext cx="1418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When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Art?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56084" y="4380467"/>
            <a:ext cx="1686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When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Music?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4455" y="4749799"/>
            <a:ext cx="1811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When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Science?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34871" y="5282076"/>
            <a:ext cx="1789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When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English</a:t>
            </a:r>
            <a:r>
              <a:rPr lang="cs-CZ" b="1" dirty="0" smtClean="0">
                <a:solidFill>
                  <a:srgbClr val="0070C0"/>
                </a:solidFill>
              </a:rPr>
              <a:t>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5777764"/>
            <a:ext cx="1634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When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Math</a:t>
            </a:r>
            <a:r>
              <a:rPr lang="cs-CZ" b="1" dirty="0" smtClean="0">
                <a:solidFill>
                  <a:srgbClr val="0070C0"/>
                </a:solidFill>
              </a:rPr>
              <a:t>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04" y="6406481"/>
            <a:ext cx="4281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When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 </a:t>
            </a:r>
            <a:r>
              <a:rPr lang="cs-CZ" b="1" dirty="0" err="1" smtClean="0">
                <a:solidFill>
                  <a:srgbClr val="0070C0"/>
                </a:solidFill>
              </a:rPr>
              <a:t>National</a:t>
            </a:r>
            <a:r>
              <a:rPr lang="cs-CZ" b="1" dirty="0" smtClean="0">
                <a:solidFill>
                  <a:srgbClr val="0070C0"/>
                </a:solidFill>
              </a:rPr>
              <a:t>  </a:t>
            </a:r>
            <a:r>
              <a:rPr lang="cs-CZ" b="1" dirty="0" err="1">
                <a:solidFill>
                  <a:srgbClr val="0070C0"/>
                </a:solidFill>
              </a:rPr>
              <a:t>H</a:t>
            </a:r>
            <a:r>
              <a:rPr lang="cs-CZ" b="1" dirty="0" err="1" smtClean="0">
                <a:solidFill>
                  <a:srgbClr val="0070C0"/>
                </a:solidFill>
              </a:rPr>
              <a:t>istory</a:t>
            </a:r>
            <a:r>
              <a:rPr lang="cs-CZ" b="1" dirty="0" smtClean="0">
                <a:solidFill>
                  <a:srgbClr val="0070C0"/>
                </a:solidFill>
              </a:rPr>
              <a:t> and </a:t>
            </a:r>
            <a:r>
              <a:rPr lang="cs-CZ" b="1" dirty="0" err="1" smtClean="0">
                <a:solidFill>
                  <a:srgbClr val="0070C0"/>
                </a:solidFill>
              </a:rPr>
              <a:t>Geography</a:t>
            </a:r>
            <a:r>
              <a:rPr lang="cs-CZ" b="1" dirty="0" smtClean="0">
                <a:solidFill>
                  <a:srgbClr val="0070C0"/>
                </a:solidFill>
              </a:rPr>
              <a:t>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4612486"/>
            <a:ext cx="2841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When</a:t>
            </a:r>
            <a:r>
              <a:rPr lang="cs-CZ" b="1" dirty="0" smtClean="0">
                <a:solidFill>
                  <a:srgbClr val="00B050"/>
                </a:solidFill>
              </a:rPr>
              <a:t> do </a:t>
            </a:r>
            <a:r>
              <a:rPr lang="cs-CZ" b="1" dirty="0" err="1" smtClean="0">
                <a:solidFill>
                  <a:srgbClr val="00B050"/>
                </a:solidFill>
              </a:rPr>
              <a:t>you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have</a:t>
            </a:r>
            <a:r>
              <a:rPr lang="cs-CZ" b="1" dirty="0" smtClean="0">
                <a:solidFill>
                  <a:srgbClr val="00B050"/>
                </a:solidFill>
              </a:rPr>
              <a:t> a </a:t>
            </a:r>
            <a:r>
              <a:rPr lang="cs-CZ" b="1" dirty="0" err="1" smtClean="0">
                <a:solidFill>
                  <a:srgbClr val="00B050"/>
                </a:solidFill>
              </a:rPr>
              <a:t>break</a:t>
            </a:r>
            <a:r>
              <a:rPr lang="cs-CZ" b="1" dirty="0" smtClean="0">
                <a:solidFill>
                  <a:srgbClr val="00B050"/>
                </a:solidFill>
              </a:rPr>
              <a:t>?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52120" y="3840352"/>
            <a:ext cx="3350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7030A0"/>
                </a:solidFill>
              </a:rPr>
              <a:t>What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time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does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the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school</a:t>
            </a:r>
            <a:r>
              <a:rPr lang="cs-CZ" b="1" dirty="0" smtClean="0">
                <a:solidFill>
                  <a:srgbClr val="7030A0"/>
                </a:solidFill>
              </a:rPr>
              <a:t> start?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5720482"/>
            <a:ext cx="2506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When</a:t>
            </a:r>
            <a:r>
              <a:rPr lang="cs-CZ" b="1" dirty="0" smtClean="0">
                <a:solidFill>
                  <a:srgbClr val="00B050"/>
                </a:solidFill>
              </a:rPr>
              <a:t> do </a:t>
            </a:r>
            <a:r>
              <a:rPr lang="cs-CZ" b="1" dirty="0" err="1" smtClean="0">
                <a:solidFill>
                  <a:srgbClr val="00B050"/>
                </a:solidFill>
              </a:rPr>
              <a:t>you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eat</a:t>
            </a:r>
            <a:r>
              <a:rPr lang="cs-CZ" b="1" dirty="0" smtClean="0">
                <a:solidFill>
                  <a:srgbClr val="00B050"/>
                </a:solidFill>
              </a:rPr>
              <a:t> lunch?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51513" y="3840352"/>
            <a:ext cx="22958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C00000"/>
                </a:solidFill>
              </a:rPr>
              <a:t>I</a:t>
            </a:r>
            <a:r>
              <a:rPr lang="cs-CZ" b="1" dirty="0" err="1" smtClean="0">
                <a:solidFill>
                  <a:srgbClr val="C00000"/>
                </a:solidFill>
              </a:rPr>
              <a:t>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English</a:t>
            </a:r>
            <a:r>
              <a:rPr lang="cs-CZ" b="1" dirty="0" smtClean="0">
                <a:solidFill>
                  <a:srgbClr val="C00000"/>
                </a:solidFill>
              </a:rPr>
              <a:t> on </a:t>
            </a:r>
            <a:r>
              <a:rPr lang="cs-CZ" b="1" dirty="0" err="1" smtClean="0">
                <a:solidFill>
                  <a:srgbClr val="C00000"/>
                </a:solidFill>
              </a:rPr>
              <a:t>Tuesday</a:t>
            </a:r>
            <a:r>
              <a:rPr lang="cs-CZ" b="1" dirty="0" smtClean="0">
                <a:solidFill>
                  <a:srgbClr val="C00000"/>
                </a:solidFill>
              </a:rPr>
              <a:t>?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052" name="Picture 4" descr="C:\Users\jkocandrlova\AppData\Local\Microsoft\Windows\Temporary Internet Files\Content.IE5\SFZ87J2Q\MP9004010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607" y="4769861"/>
            <a:ext cx="1708513" cy="1708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8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597532"/>
              </p:ext>
            </p:extLst>
          </p:nvPr>
        </p:nvGraphicFramePr>
        <p:xfrm>
          <a:off x="-3332" y="28809"/>
          <a:ext cx="9183844" cy="4053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6481"/>
                <a:gridCol w="1289783"/>
                <a:gridCol w="1656184"/>
                <a:gridCol w="1623004"/>
                <a:gridCol w="2088232"/>
                <a:gridCol w="1440160"/>
              </a:tblGrid>
              <a:tr h="534679"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8.00 – 8.45</a:t>
                      </a:r>
                      <a:endParaRPr lang="cs-CZ" sz="16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2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8.55 – 9.40</a:t>
                      </a:r>
                      <a:endParaRPr lang="cs-CZ" sz="16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3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10.00</a:t>
                      </a:r>
                      <a:r>
                        <a:rPr lang="cs-CZ" sz="16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– 10.45</a:t>
                      </a:r>
                      <a:endParaRPr lang="cs-CZ" sz="16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4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10.55 -</a:t>
                      </a:r>
                      <a:r>
                        <a:rPr lang="cs-CZ" sz="16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11.40</a:t>
                      </a:r>
                      <a:endParaRPr lang="cs-CZ" sz="16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5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11.45 – 12.30</a:t>
                      </a:r>
                      <a:endParaRPr lang="cs-CZ" sz="16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606099">
                <a:tc>
                  <a:txBody>
                    <a:bodyPr/>
                    <a:lstStyle/>
                    <a:p>
                      <a:pPr algn="l"/>
                      <a:r>
                        <a:rPr lang="cs-CZ" sz="1400" b="1" cap="none" spc="0" dirty="0" err="1" smtClean="0">
                          <a:ln w="1905"/>
                          <a:solidFill>
                            <a:srgbClr val="FF0000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Monday</a:t>
                      </a:r>
                      <a:endParaRPr lang="cs-CZ" sz="1400" b="1" cap="none" spc="0" dirty="0">
                        <a:ln w="1905"/>
                        <a:solidFill>
                          <a:srgbClr val="FF0000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English</a:t>
                      </a: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Math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English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Czech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450643">
                <a:tc>
                  <a:txBody>
                    <a:bodyPr/>
                    <a:lstStyle/>
                    <a:p>
                      <a:pPr algn="l"/>
                      <a:r>
                        <a:rPr lang="cs-CZ" sz="1400" b="1" cap="none" spc="0" dirty="0" err="1" smtClean="0">
                          <a:ln w="1905"/>
                          <a:solidFill>
                            <a:srgbClr val="FF0000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Tuesday</a:t>
                      </a:r>
                      <a:endParaRPr lang="cs-CZ" sz="1400" b="1" cap="none" spc="0" dirty="0">
                        <a:ln w="1905"/>
                        <a:solidFill>
                          <a:srgbClr val="FF0000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PE</a:t>
                      </a:r>
                    </a:p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Czech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Music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Math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Math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439203">
                <a:tc>
                  <a:txBody>
                    <a:bodyPr/>
                    <a:lstStyle/>
                    <a:p>
                      <a:pPr algn="l"/>
                      <a:r>
                        <a:rPr lang="cs-CZ" sz="1400" b="1" cap="none" spc="0" dirty="0" err="1" smtClean="0">
                          <a:ln w="1905"/>
                          <a:solidFill>
                            <a:srgbClr val="FF0000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Wednesday</a:t>
                      </a:r>
                      <a:endParaRPr lang="cs-CZ" sz="1400" b="1" cap="none" spc="0" dirty="0">
                        <a:ln w="1905"/>
                        <a:solidFill>
                          <a:srgbClr val="FF0000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Science</a:t>
                      </a:r>
                    </a:p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Drama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English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National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History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and </a:t>
                      </a:r>
                      <a:r>
                        <a:rPr kumimoji="0" lang="cs-CZ" sz="18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Geography</a:t>
                      </a: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Art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499771">
                <a:tc>
                  <a:txBody>
                    <a:bodyPr/>
                    <a:lstStyle/>
                    <a:p>
                      <a:pPr algn="l"/>
                      <a:r>
                        <a:rPr lang="cs-CZ" sz="1400" b="1" cap="none" spc="0" dirty="0" err="1" smtClean="0">
                          <a:ln w="1905"/>
                          <a:solidFill>
                            <a:srgbClr val="FF0000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Thursday</a:t>
                      </a:r>
                      <a:endParaRPr lang="cs-CZ" sz="1400" b="1" cap="none" spc="0" dirty="0">
                        <a:ln w="1905"/>
                        <a:solidFill>
                          <a:srgbClr val="FF0000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Math</a:t>
                      </a:r>
                      <a:endParaRPr lang="cs-CZ" sz="1800" b="1" dirty="0" smtClean="0"/>
                    </a:p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Art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Czech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Craft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Craft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560339">
                <a:tc>
                  <a:txBody>
                    <a:bodyPr/>
                    <a:lstStyle/>
                    <a:p>
                      <a:pPr algn="l"/>
                      <a:r>
                        <a:rPr lang="cs-CZ" sz="1400" b="1" cap="none" spc="0" dirty="0" err="1" smtClean="0">
                          <a:ln w="1905"/>
                          <a:solidFill>
                            <a:srgbClr val="FF0000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Friday</a:t>
                      </a:r>
                      <a:endParaRPr lang="cs-CZ" sz="1400" b="1" cap="none" spc="0" dirty="0">
                        <a:ln w="1905"/>
                        <a:solidFill>
                          <a:srgbClr val="FF0000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English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Czech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Science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National</a:t>
                      </a:r>
                      <a:r>
                        <a:rPr lang="cs-CZ" sz="1800" b="1" dirty="0" smtClean="0"/>
                        <a:t> </a:t>
                      </a:r>
                      <a:r>
                        <a:rPr lang="cs-CZ" sz="1800" b="1" dirty="0" err="1" smtClean="0"/>
                        <a:t>History</a:t>
                      </a:r>
                      <a:r>
                        <a:rPr lang="cs-CZ" sz="1800" b="1" dirty="0" smtClean="0"/>
                        <a:t>  </a:t>
                      </a:r>
                    </a:p>
                    <a:p>
                      <a:pPr algn="ctr"/>
                      <a:r>
                        <a:rPr lang="cs-CZ" sz="1800" b="1" dirty="0" smtClean="0"/>
                        <a:t>and </a:t>
                      </a:r>
                      <a:r>
                        <a:rPr lang="cs-CZ" sz="1800" b="1" dirty="0" err="1" smtClean="0"/>
                        <a:t>Geography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PE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29529" y="4231914"/>
            <a:ext cx="1418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When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Art?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4199" y="4601246"/>
            <a:ext cx="1686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When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Music?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41890" y="4796074"/>
            <a:ext cx="1811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When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Science?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3209" y="5207083"/>
            <a:ext cx="1789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When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English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5777764"/>
            <a:ext cx="1634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When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Math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50" y="6377772"/>
            <a:ext cx="4281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When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National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H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istory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and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Geography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26115" y="5262068"/>
            <a:ext cx="2841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When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do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break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?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90121" y="4231914"/>
            <a:ext cx="3350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time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does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school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start?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37993" y="6109970"/>
            <a:ext cx="2506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When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do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eat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lunch?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12872" y="4231914"/>
            <a:ext cx="22958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C00000"/>
                </a:solidFill>
              </a:rPr>
              <a:t>I</a:t>
            </a:r>
            <a:r>
              <a:rPr lang="cs-CZ" b="1" dirty="0" err="1" smtClean="0">
                <a:solidFill>
                  <a:srgbClr val="C00000"/>
                </a:solidFill>
              </a:rPr>
              <a:t>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English</a:t>
            </a:r>
            <a:r>
              <a:rPr lang="cs-CZ" b="1" dirty="0" smtClean="0">
                <a:solidFill>
                  <a:srgbClr val="C00000"/>
                </a:solidFill>
              </a:rPr>
              <a:t> on </a:t>
            </a:r>
            <a:r>
              <a:rPr lang="cs-CZ" b="1" dirty="0" err="1" smtClean="0">
                <a:solidFill>
                  <a:srgbClr val="C00000"/>
                </a:solidFill>
              </a:rPr>
              <a:t>Tuesday</a:t>
            </a:r>
            <a:r>
              <a:rPr lang="cs-CZ" b="1" dirty="0" smtClean="0">
                <a:solidFill>
                  <a:srgbClr val="C00000"/>
                </a:solidFill>
              </a:rPr>
              <a:t>?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jkocandrlova\AppData\Local\Microsoft\Windows\Temporary Internet Files\Content.IE5\NL7VJJA8\MP9001749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879" y="4649580"/>
            <a:ext cx="259228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614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9416975"/>
              </p:ext>
            </p:extLst>
          </p:nvPr>
        </p:nvGraphicFramePr>
        <p:xfrm>
          <a:off x="-3332" y="28809"/>
          <a:ext cx="9183844" cy="36657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0956"/>
                <a:gridCol w="1185308"/>
                <a:gridCol w="1656184"/>
                <a:gridCol w="1623004"/>
                <a:gridCol w="2088232"/>
                <a:gridCol w="1440160"/>
              </a:tblGrid>
              <a:tr h="534679"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8.00 – 8.45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8.55 – 9.40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10.00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</a:rPr>
                        <a:t> – 10.45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10.55 -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</a:rPr>
                        <a:t> 11.40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11.45 – 12.30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606099">
                <a:tc>
                  <a:txBody>
                    <a:bodyPr/>
                    <a:lstStyle/>
                    <a:p>
                      <a:pPr algn="l"/>
                      <a:r>
                        <a:rPr lang="cs-CZ" sz="1600" b="1" cap="none" spc="0" dirty="0" err="1" smtClean="0">
                          <a:ln w="1905"/>
                          <a:solidFill>
                            <a:schemeClr val="tx1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Monday</a:t>
                      </a:r>
                      <a:endParaRPr lang="cs-CZ" sz="1600" b="1" cap="none" spc="0" dirty="0">
                        <a:ln w="1905"/>
                        <a:solidFill>
                          <a:schemeClr val="tx1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450643">
                <a:tc>
                  <a:txBody>
                    <a:bodyPr/>
                    <a:lstStyle/>
                    <a:p>
                      <a:pPr algn="l"/>
                      <a:r>
                        <a:rPr lang="cs-CZ" sz="1600" b="1" cap="none" spc="0" dirty="0" err="1" smtClean="0">
                          <a:ln w="1905"/>
                          <a:solidFill>
                            <a:schemeClr val="tx1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Tuesday</a:t>
                      </a:r>
                      <a:endParaRPr lang="cs-CZ" sz="1600" b="1" cap="none" spc="0" dirty="0">
                        <a:ln w="1905"/>
                        <a:solidFill>
                          <a:schemeClr val="tx1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439203">
                <a:tc>
                  <a:txBody>
                    <a:bodyPr/>
                    <a:lstStyle/>
                    <a:p>
                      <a:pPr algn="l"/>
                      <a:r>
                        <a:rPr lang="cs-CZ" sz="1600" b="1" cap="none" spc="0" dirty="0" err="1" smtClean="0">
                          <a:ln w="1905"/>
                          <a:solidFill>
                            <a:schemeClr val="tx1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Wednesday</a:t>
                      </a:r>
                      <a:endParaRPr lang="cs-CZ" sz="1600" b="1" cap="none" spc="0" dirty="0">
                        <a:ln w="1905"/>
                        <a:solidFill>
                          <a:schemeClr val="tx1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 smtClean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499771">
                <a:tc>
                  <a:txBody>
                    <a:bodyPr/>
                    <a:lstStyle/>
                    <a:p>
                      <a:pPr algn="l"/>
                      <a:r>
                        <a:rPr lang="cs-CZ" sz="1600" b="1" cap="none" spc="0" dirty="0" err="1" smtClean="0">
                          <a:ln w="1905"/>
                          <a:solidFill>
                            <a:schemeClr val="tx1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Thursday</a:t>
                      </a:r>
                      <a:endParaRPr lang="cs-CZ" sz="1600" b="1" cap="none" spc="0" dirty="0">
                        <a:ln w="1905"/>
                        <a:solidFill>
                          <a:schemeClr val="tx1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 smtClean="0"/>
                    </a:p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560339">
                <a:tc>
                  <a:txBody>
                    <a:bodyPr/>
                    <a:lstStyle/>
                    <a:p>
                      <a:pPr algn="l"/>
                      <a:r>
                        <a:rPr lang="cs-CZ" sz="1600" b="1" cap="none" spc="0" dirty="0" err="1" smtClean="0">
                          <a:ln w="1905"/>
                          <a:solidFill>
                            <a:schemeClr val="tx1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Friday</a:t>
                      </a:r>
                      <a:endParaRPr lang="cs-CZ" sz="1600" b="1" cap="none" spc="0" dirty="0">
                        <a:ln w="1905"/>
                        <a:solidFill>
                          <a:schemeClr val="tx1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-20279" y="3690029"/>
            <a:ext cx="2504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Art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Monday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ten.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23014" y="4430890"/>
            <a:ext cx="3067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Music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on </a:t>
            </a:r>
            <a:r>
              <a:rPr lang="cs-CZ" b="1" dirty="0" err="1" smtClean="0">
                <a:solidFill>
                  <a:srgbClr val="FF0000"/>
                </a:solidFill>
              </a:rPr>
              <a:t>Thursday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at</a:t>
            </a:r>
            <a:r>
              <a:rPr lang="cs-CZ" b="1" dirty="0" smtClean="0">
                <a:solidFill>
                  <a:srgbClr val="FF0000"/>
                </a:solidFill>
              </a:rPr>
              <a:t> 10.55.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817962"/>
            <a:ext cx="2853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Czech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every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day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eight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477" y="6379139"/>
            <a:ext cx="7718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English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Tuesday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Wednesday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8.55 and on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Thursday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eleven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forty-five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536" y="5621226"/>
            <a:ext cx="5624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We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Math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on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Monday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  <a:r>
              <a:rPr lang="cs-CZ" b="1" dirty="0" smtClean="0">
                <a:solidFill>
                  <a:srgbClr val="F79646">
                    <a:lumMod val="50000"/>
                  </a:srgbClr>
                </a:solidFill>
              </a:rPr>
              <a:t> </a:t>
            </a:r>
            <a:r>
              <a:rPr lang="cs-CZ" b="1" dirty="0" err="1">
                <a:solidFill>
                  <a:srgbClr val="F79646">
                    <a:lumMod val="50000"/>
                  </a:srgbClr>
                </a:solidFill>
              </a:rPr>
              <a:t>Thursday</a:t>
            </a:r>
            <a:r>
              <a:rPr lang="cs-CZ" b="1" dirty="0">
                <a:solidFill>
                  <a:srgbClr val="F79646">
                    <a:lumMod val="50000"/>
                  </a:srgbClr>
                </a:solidFill>
              </a:rPr>
              <a:t>  and </a:t>
            </a:r>
            <a:r>
              <a:rPr lang="cs-CZ" b="1" dirty="0" err="1" smtClean="0">
                <a:solidFill>
                  <a:srgbClr val="F79646">
                    <a:lumMod val="50000"/>
                  </a:srgbClr>
                </a:solidFill>
              </a:rPr>
              <a:t>Friday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8.55.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112" y="6009807"/>
            <a:ext cx="7233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We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have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National</a:t>
            </a:r>
            <a:r>
              <a:rPr lang="cs-CZ" b="1" dirty="0" smtClean="0">
                <a:solidFill>
                  <a:srgbClr val="00B050"/>
                </a:solidFill>
              </a:rPr>
              <a:t>  </a:t>
            </a:r>
            <a:r>
              <a:rPr lang="cs-CZ" b="1" dirty="0" err="1">
                <a:solidFill>
                  <a:srgbClr val="00B050"/>
                </a:solidFill>
              </a:rPr>
              <a:t>H</a:t>
            </a:r>
            <a:r>
              <a:rPr lang="cs-CZ" b="1" dirty="0" err="1" smtClean="0">
                <a:solidFill>
                  <a:srgbClr val="00B050"/>
                </a:solidFill>
              </a:rPr>
              <a:t>istory</a:t>
            </a:r>
            <a:r>
              <a:rPr lang="cs-CZ" b="1" dirty="0" smtClean="0">
                <a:solidFill>
                  <a:srgbClr val="00B050"/>
                </a:solidFill>
              </a:rPr>
              <a:t> and </a:t>
            </a:r>
            <a:r>
              <a:rPr lang="cs-CZ" b="1" dirty="0" err="1" smtClean="0">
                <a:solidFill>
                  <a:srgbClr val="00B050"/>
                </a:solidFill>
              </a:rPr>
              <a:t>Geography</a:t>
            </a: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on </a:t>
            </a:r>
            <a:r>
              <a:rPr lang="cs-CZ" b="1" dirty="0" err="1" smtClean="0">
                <a:solidFill>
                  <a:srgbClr val="00B050"/>
                </a:solidFill>
              </a:rPr>
              <a:t>Thursday</a:t>
            </a:r>
            <a:r>
              <a:rPr lang="cs-CZ" b="1" dirty="0" smtClean="0">
                <a:solidFill>
                  <a:srgbClr val="00B050"/>
                </a:solidFill>
              </a:rPr>
              <a:t>  and </a:t>
            </a:r>
            <a:r>
              <a:rPr lang="cs-CZ" b="1" dirty="0" err="1" smtClean="0">
                <a:solidFill>
                  <a:srgbClr val="00B050"/>
                </a:solidFill>
              </a:rPr>
              <a:t>Friday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at</a:t>
            </a:r>
            <a:r>
              <a:rPr lang="cs-CZ" b="1" dirty="0" smtClean="0">
                <a:solidFill>
                  <a:srgbClr val="00B050"/>
                </a:solidFill>
              </a:rPr>
              <a:t> ten 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815" y="5233896"/>
            <a:ext cx="6849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PE </a:t>
            </a:r>
            <a:r>
              <a:rPr lang="cs-CZ" b="1" dirty="0" err="1" smtClean="0">
                <a:solidFill>
                  <a:srgbClr val="C00000"/>
                </a:solidFill>
              </a:rPr>
              <a:t>is</a:t>
            </a:r>
            <a:r>
              <a:rPr lang="cs-CZ" b="1" dirty="0" smtClean="0">
                <a:solidFill>
                  <a:srgbClr val="C00000"/>
                </a:solidFill>
              </a:rPr>
              <a:t> on </a:t>
            </a:r>
            <a:r>
              <a:rPr lang="cs-CZ" b="1" dirty="0" err="1" smtClean="0">
                <a:solidFill>
                  <a:srgbClr val="C00000"/>
                </a:solidFill>
              </a:rPr>
              <a:t>Monday</a:t>
            </a:r>
            <a:r>
              <a:rPr lang="cs-CZ" b="1" dirty="0" smtClean="0">
                <a:solidFill>
                  <a:srgbClr val="C00000"/>
                </a:solidFill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</a:rPr>
              <a:t>Wednwsday</a:t>
            </a:r>
            <a:r>
              <a:rPr lang="cs-CZ" b="1" dirty="0" smtClean="0">
                <a:solidFill>
                  <a:srgbClr val="C00000"/>
                </a:solidFill>
              </a:rPr>
              <a:t> and on </a:t>
            </a:r>
            <a:r>
              <a:rPr lang="cs-CZ" b="1" dirty="0" err="1" smtClean="0">
                <a:solidFill>
                  <a:srgbClr val="C00000"/>
                </a:solidFill>
              </a:rPr>
              <a:t>Friday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at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five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minutes</a:t>
            </a:r>
            <a:r>
              <a:rPr lang="cs-CZ" b="1" dirty="0" smtClean="0">
                <a:solidFill>
                  <a:srgbClr val="C00000"/>
                </a:solidFill>
              </a:rPr>
              <a:t> to </a:t>
            </a:r>
            <a:r>
              <a:rPr lang="cs-CZ" b="1" dirty="0" err="1" smtClean="0">
                <a:solidFill>
                  <a:srgbClr val="C00000"/>
                </a:solidFill>
              </a:rPr>
              <a:t>eleven</a:t>
            </a:r>
            <a:r>
              <a:rPr lang="cs-CZ" b="1" dirty="0" smtClean="0">
                <a:solidFill>
                  <a:srgbClr val="C00000"/>
                </a:solidFill>
              </a:rPr>
              <a:t>.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536" y="4080153"/>
            <a:ext cx="5075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We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Craft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Tuesday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from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ten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twelve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thirty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815" y="116631"/>
            <a:ext cx="1175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WRITE :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jkocandrlova\AppData\Local\Microsoft\Windows\Temporary Internet Files\Content.IE5\R1452KA2\MP9004276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4934" y="3733725"/>
            <a:ext cx="2214636" cy="228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42794"/>
            <a:ext cx="1271023" cy="1087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611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9717345"/>
              </p:ext>
            </p:extLst>
          </p:nvPr>
        </p:nvGraphicFramePr>
        <p:xfrm>
          <a:off x="-3332" y="28809"/>
          <a:ext cx="9183844" cy="36845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0956"/>
                <a:gridCol w="1185308"/>
                <a:gridCol w="1656184"/>
                <a:gridCol w="1623004"/>
                <a:gridCol w="2088232"/>
                <a:gridCol w="1440160"/>
              </a:tblGrid>
              <a:tr h="534679"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8.00 – 8.45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8.55 – 9.40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10.00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</a:rPr>
                        <a:t> – 10.45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10.55 -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</a:rPr>
                        <a:t> 11.40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  <a:p>
                      <a:pPr algn="ctr"/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11.45 – 12.30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606099">
                <a:tc>
                  <a:txBody>
                    <a:bodyPr/>
                    <a:lstStyle/>
                    <a:p>
                      <a:pPr algn="l"/>
                      <a:r>
                        <a:rPr lang="cs-CZ" sz="1600" b="1" cap="none" spc="0" dirty="0" err="1" smtClean="0">
                          <a:ln w="1905"/>
                          <a:solidFill>
                            <a:schemeClr val="tx1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Monday</a:t>
                      </a:r>
                      <a:endParaRPr lang="cs-CZ" sz="1600" b="1" cap="none" spc="0" dirty="0">
                        <a:ln w="1905"/>
                        <a:solidFill>
                          <a:schemeClr val="tx1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Czech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Math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Art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PE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450643">
                <a:tc>
                  <a:txBody>
                    <a:bodyPr/>
                    <a:lstStyle/>
                    <a:p>
                      <a:pPr algn="l"/>
                      <a:r>
                        <a:rPr lang="cs-CZ" sz="1600" b="1" cap="none" spc="0" dirty="0" err="1" smtClean="0">
                          <a:ln w="1905"/>
                          <a:solidFill>
                            <a:schemeClr val="tx1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Tuesday</a:t>
                      </a:r>
                      <a:endParaRPr lang="cs-CZ" sz="1600" b="1" cap="none" spc="0" dirty="0">
                        <a:ln w="1905"/>
                        <a:solidFill>
                          <a:schemeClr val="tx1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Czech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English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Craft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Craft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Craft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439203">
                <a:tc>
                  <a:txBody>
                    <a:bodyPr/>
                    <a:lstStyle/>
                    <a:p>
                      <a:pPr algn="l"/>
                      <a:r>
                        <a:rPr lang="cs-CZ" sz="1600" b="1" cap="none" spc="0" dirty="0" err="1" smtClean="0">
                          <a:ln w="1905"/>
                          <a:solidFill>
                            <a:schemeClr val="tx1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Wednesday</a:t>
                      </a:r>
                      <a:endParaRPr lang="cs-CZ" sz="1600" b="1" cap="none" spc="0" dirty="0">
                        <a:ln w="1905"/>
                        <a:solidFill>
                          <a:schemeClr val="tx1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Czech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English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PE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PE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499771">
                <a:tc>
                  <a:txBody>
                    <a:bodyPr/>
                    <a:lstStyle/>
                    <a:p>
                      <a:pPr algn="l"/>
                      <a:r>
                        <a:rPr lang="cs-CZ" sz="1600" b="1" cap="none" spc="0" dirty="0" err="1" smtClean="0">
                          <a:ln w="1905"/>
                          <a:solidFill>
                            <a:schemeClr val="tx1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Thursday</a:t>
                      </a:r>
                      <a:endParaRPr lang="cs-CZ" sz="1600" b="1" cap="none" spc="0" dirty="0">
                        <a:ln w="1905"/>
                        <a:solidFill>
                          <a:schemeClr val="tx1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Czech</a:t>
                      </a:r>
                      <a:endParaRPr lang="cs-CZ" sz="1800" b="1" dirty="0" smtClean="0"/>
                    </a:p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Math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National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kumimoji="0" lang="cs-CZ" sz="1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History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and </a:t>
                      </a:r>
                      <a:r>
                        <a:rPr kumimoji="0" lang="cs-CZ" sz="1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Geography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Music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English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  <a:tr h="560339">
                <a:tc>
                  <a:txBody>
                    <a:bodyPr/>
                    <a:lstStyle/>
                    <a:p>
                      <a:pPr algn="l"/>
                      <a:r>
                        <a:rPr lang="cs-CZ" sz="1600" b="1" cap="none" spc="0" dirty="0" err="1" smtClean="0">
                          <a:ln w="1905"/>
                          <a:solidFill>
                            <a:schemeClr val="tx1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Friday</a:t>
                      </a:r>
                      <a:endParaRPr lang="cs-CZ" sz="1600" b="1" cap="none" spc="0" dirty="0">
                        <a:ln w="1905"/>
                        <a:solidFill>
                          <a:schemeClr val="tx1"/>
                        </a:solidFill>
                        <a:effectLst>
                          <a:innerShdw blurRad="69850" dist="43180" dir="5400000">
                            <a:srgbClr val="000000">
                              <a:alpha val="65000"/>
                            </a:srgbClr>
                          </a:inn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Czech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/>
                        <a:t>Math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National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kumimoji="0" lang="cs-CZ" sz="1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History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and </a:t>
                      </a:r>
                      <a:r>
                        <a:rPr kumimoji="0" lang="cs-CZ" sz="1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Geography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PE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CC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-20279" y="3690029"/>
            <a:ext cx="2504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Art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Monday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ten.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23014" y="4430890"/>
            <a:ext cx="3067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Music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on </a:t>
            </a:r>
            <a:r>
              <a:rPr lang="cs-CZ" b="1" dirty="0" err="1" smtClean="0">
                <a:solidFill>
                  <a:srgbClr val="FF0000"/>
                </a:solidFill>
              </a:rPr>
              <a:t>Thursday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at</a:t>
            </a:r>
            <a:r>
              <a:rPr lang="cs-CZ" b="1" dirty="0" smtClean="0">
                <a:solidFill>
                  <a:srgbClr val="FF0000"/>
                </a:solidFill>
              </a:rPr>
              <a:t> 10.55.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817962"/>
            <a:ext cx="2853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Czech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every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day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eight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26703" y="5187294"/>
            <a:ext cx="7718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English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Tuesday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Wednesday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8.55 and on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Thursday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eleven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forty-five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536" y="5621226"/>
            <a:ext cx="5624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We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Math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on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Monday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  <a:r>
              <a:rPr lang="cs-CZ" b="1" dirty="0" smtClean="0">
                <a:solidFill>
                  <a:srgbClr val="F79646">
                    <a:lumMod val="50000"/>
                  </a:srgbClr>
                </a:solidFill>
              </a:rPr>
              <a:t> </a:t>
            </a:r>
            <a:r>
              <a:rPr lang="cs-CZ" b="1" dirty="0" err="1">
                <a:solidFill>
                  <a:srgbClr val="F79646">
                    <a:lumMod val="50000"/>
                  </a:srgbClr>
                </a:solidFill>
              </a:rPr>
              <a:t>Thursday</a:t>
            </a:r>
            <a:r>
              <a:rPr lang="cs-CZ" b="1" dirty="0">
                <a:solidFill>
                  <a:srgbClr val="F79646">
                    <a:lumMod val="50000"/>
                  </a:srgbClr>
                </a:solidFill>
              </a:rPr>
              <a:t>  and </a:t>
            </a:r>
            <a:r>
              <a:rPr lang="cs-CZ" b="1" dirty="0" err="1" smtClean="0">
                <a:solidFill>
                  <a:srgbClr val="F79646">
                    <a:lumMod val="50000"/>
                  </a:srgbClr>
                </a:solidFill>
              </a:rPr>
              <a:t>Friday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8.55.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112" y="6009807"/>
            <a:ext cx="7233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We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have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National</a:t>
            </a:r>
            <a:r>
              <a:rPr lang="cs-CZ" b="1" dirty="0" smtClean="0">
                <a:solidFill>
                  <a:srgbClr val="00B050"/>
                </a:solidFill>
              </a:rPr>
              <a:t>  </a:t>
            </a:r>
            <a:r>
              <a:rPr lang="cs-CZ" b="1" dirty="0" err="1">
                <a:solidFill>
                  <a:srgbClr val="00B050"/>
                </a:solidFill>
              </a:rPr>
              <a:t>H</a:t>
            </a:r>
            <a:r>
              <a:rPr lang="cs-CZ" b="1" dirty="0" err="1" smtClean="0">
                <a:solidFill>
                  <a:srgbClr val="00B050"/>
                </a:solidFill>
              </a:rPr>
              <a:t>istory</a:t>
            </a:r>
            <a:r>
              <a:rPr lang="cs-CZ" b="1" dirty="0" smtClean="0">
                <a:solidFill>
                  <a:srgbClr val="00B050"/>
                </a:solidFill>
              </a:rPr>
              <a:t> and </a:t>
            </a:r>
            <a:r>
              <a:rPr lang="cs-CZ" b="1" dirty="0" err="1" smtClean="0">
                <a:solidFill>
                  <a:srgbClr val="00B050"/>
                </a:solidFill>
              </a:rPr>
              <a:t>Geography</a:t>
            </a: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on </a:t>
            </a:r>
            <a:r>
              <a:rPr lang="cs-CZ" b="1" dirty="0" err="1" smtClean="0">
                <a:solidFill>
                  <a:srgbClr val="00B050"/>
                </a:solidFill>
              </a:rPr>
              <a:t>Thursday</a:t>
            </a:r>
            <a:r>
              <a:rPr lang="cs-CZ" b="1" dirty="0" smtClean="0">
                <a:solidFill>
                  <a:srgbClr val="00B050"/>
                </a:solidFill>
              </a:rPr>
              <a:t>  and </a:t>
            </a:r>
            <a:r>
              <a:rPr lang="cs-CZ" b="1" dirty="0" err="1" smtClean="0">
                <a:solidFill>
                  <a:srgbClr val="00B050"/>
                </a:solidFill>
              </a:rPr>
              <a:t>Friday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at</a:t>
            </a:r>
            <a:r>
              <a:rPr lang="cs-CZ" b="1" dirty="0" smtClean="0">
                <a:solidFill>
                  <a:srgbClr val="00B050"/>
                </a:solidFill>
              </a:rPr>
              <a:t> ten 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536" y="6382802"/>
            <a:ext cx="6849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PE </a:t>
            </a:r>
            <a:r>
              <a:rPr lang="cs-CZ" b="1" dirty="0" err="1" smtClean="0">
                <a:solidFill>
                  <a:srgbClr val="C00000"/>
                </a:solidFill>
              </a:rPr>
              <a:t>is</a:t>
            </a:r>
            <a:r>
              <a:rPr lang="cs-CZ" b="1" dirty="0" smtClean="0">
                <a:solidFill>
                  <a:srgbClr val="C00000"/>
                </a:solidFill>
              </a:rPr>
              <a:t> on </a:t>
            </a:r>
            <a:r>
              <a:rPr lang="cs-CZ" b="1" dirty="0" err="1" smtClean="0">
                <a:solidFill>
                  <a:srgbClr val="C00000"/>
                </a:solidFill>
              </a:rPr>
              <a:t>Monday</a:t>
            </a:r>
            <a:r>
              <a:rPr lang="cs-CZ" b="1" dirty="0" smtClean="0">
                <a:solidFill>
                  <a:srgbClr val="C00000"/>
                </a:solidFill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</a:rPr>
              <a:t>Wednwsday</a:t>
            </a:r>
            <a:r>
              <a:rPr lang="cs-CZ" b="1" dirty="0" smtClean="0">
                <a:solidFill>
                  <a:srgbClr val="C00000"/>
                </a:solidFill>
              </a:rPr>
              <a:t> and on </a:t>
            </a:r>
            <a:r>
              <a:rPr lang="cs-CZ" b="1" dirty="0" err="1" smtClean="0">
                <a:solidFill>
                  <a:srgbClr val="C00000"/>
                </a:solidFill>
              </a:rPr>
              <a:t>Friday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at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five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minutes</a:t>
            </a:r>
            <a:r>
              <a:rPr lang="cs-CZ" b="1" dirty="0" smtClean="0">
                <a:solidFill>
                  <a:srgbClr val="C00000"/>
                </a:solidFill>
              </a:rPr>
              <a:t> to </a:t>
            </a:r>
            <a:r>
              <a:rPr lang="cs-CZ" b="1" dirty="0" err="1" smtClean="0">
                <a:solidFill>
                  <a:srgbClr val="C00000"/>
                </a:solidFill>
              </a:rPr>
              <a:t>eleven</a:t>
            </a:r>
            <a:r>
              <a:rPr lang="cs-CZ" b="1" dirty="0" smtClean="0">
                <a:solidFill>
                  <a:srgbClr val="C00000"/>
                </a:solidFill>
              </a:rPr>
              <a:t>.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536" y="4080153"/>
            <a:ext cx="5075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We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Craft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Tuesday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from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ten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twelve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thirty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815" y="116631"/>
            <a:ext cx="11740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CHECK :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25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9330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ZDROJ:</a:t>
            </a:r>
            <a:br>
              <a:rPr lang="cs-CZ" dirty="0" smtClean="0"/>
            </a:br>
            <a:r>
              <a:rPr lang="cs-CZ" sz="2700" dirty="0" smtClean="0"/>
              <a:t>Kliparty z webu </a:t>
            </a:r>
            <a:r>
              <a:rPr lang="cs-CZ" sz="2700" dirty="0" smtClean="0">
                <a:hlinkClick r:id="rId2"/>
              </a:rPr>
              <a:t>www.microsoft.office.com</a:t>
            </a: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1928065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546</Words>
  <Application>Microsoft Office PowerPoint</Application>
  <PresentationFormat>Předvádění na obrazovce (4:3)</PresentationFormat>
  <Paragraphs>179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MY TIMETABLE</vt:lpstr>
      <vt:lpstr>Prezentace aplikace PowerPoint</vt:lpstr>
      <vt:lpstr>Prezentace aplikace PowerPoint</vt:lpstr>
      <vt:lpstr>Prezentace aplikace PowerPoint</vt:lpstr>
      <vt:lpstr>Prezentace aplikace PowerPoint</vt:lpstr>
      <vt:lpstr>ZDROJ: Kliparty z webu www.microsoft.office.com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18</cp:revision>
  <dcterms:created xsi:type="dcterms:W3CDTF">2012-11-06T12:47:19Z</dcterms:created>
  <dcterms:modified xsi:type="dcterms:W3CDTF">2013-04-25T10:49:21Z</dcterms:modified>
  <cp:contentStatus/>
</cp:coreProperties>
</file>