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8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8312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590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115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651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6911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021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5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1154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705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9758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633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08E11-0CE5-4C47-99EC-5B42D7D6760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78EEC-5D9C-4CF4-8996-5DF617E5F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478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MS Excel</a:t>
            </a:r>
            <a:br>
              <a:rPr lang="cs-CZ" dirty="0" smtClean="0"/>
            </a:br>
            <a:r>
              <a:rPr lang="cs-CZ" dirty="0" smtClean="0"/>
              <a:t>tabulkový kalkulátor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Vytvořila: Mgr. Marie Kardová</a:t>
            </a:r>
          </a:p>
          <a:p>
            <a:r>
              <a:rPr lang="cs-CZ" dirty="0" smtClean="0"/>
              <a:t>Dne: 20. 2. 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338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Objek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1134488"/>
              </p:ext>
            </p:extLst>
          </p:nvPr>
        </p:nvGraphicFramePr>
        <p:xfrm>
          <a:off x="322978" y="431403"/>
          <a:ext cx="113347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Picture" r:id="rId3" imgW="1476756" imgH="1077468" progId="Word.Picture.8">
                  <p:embed/>
                </p:oleObj>
              </mc:Choice>
              <mc:Fallback>
                <p:oleObj name="Picture" r:id="rId3" imgW="1476756" imgH="1077468" progId="Word.Picture.8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978" y="431403"/>
                        <a:ext cx="1133475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6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587" y="1941888"/>
            <a:ext cx="5762625" cy="14097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9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179512" y="872007"/>
            <a:ext cx="914400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	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Základní škola a Mateřská škola Dobrá Voda u Českých Budějovic,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Na Vyhlídce 6, 373 16 Dobrá Voda u Českých Budějovic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5"/>
          <p:cNvSpPr>
            <a:spLocks noChangeArrowheads="1"/>
          </p:cNvSpPr>
          <p:nvPr/>
        </p:nvSpPr>
        <p:spPr bwMode="auto">
          <a:xfrm>
            <a:off x="1704393" y="4293096"/>
            <a:ext cx="573521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EU  PENÍZE  ŠKOLÁM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0" y="4941168"/>
            <a:ext cx="9144000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Zlepšení podmínek pro vzdělávání na základních školách Operačního programu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Vzdělávání pro konkurenceschopnost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592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94280"/>
              </p:ext>
            </p:extLst>
          </p:nvPr>
        </p:nvGraphicFramePr>
        <p:xfrm>
          <a:off x="542925" y="896938"/>
          <a:ext cx="7153275" cy="463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" r:id="rId3" imgW="8753439" imgH="5664771" progId="Word.Document.8">
                  <p:embed/>
                </p:oleObj>
              </mc:Choice>
              <mc:Fallback>
                <p:oleObj name="Document" r:id="rId3" imgW="8753439" imgH="5664771" progId="Word.Document.8">
                  <p:embed/>
                  <p:pic>
                    <p:nvPicPr>
                      <p:cNvPr id="0" name="Obj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" y="896938"/>
                        <a:ext cx="7153275" cy="463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7639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078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6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91880" y="188640"/>
            <a:ext cx="18002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Panely nástrojů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19672" y="836712"/>
            <a:ext cx="165618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Řádek vzorců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23528" y="1021378"/>
            <a:ext cx="1800200" cy="15435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123728" y="2564904"/>
            <a:ext cx="2268252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Pozice aktivní buňky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323528" y="1206044"/>
            <a:ext cx="648072" cy="24389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971600" y="3645024"/>
            <a:ext cx="2592288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Označená aktivní buňka</a:t>
            </a:r>
            <a:endParaRPr lang="cs-CZ" dirty="0"/>
          </a:p>
        </p:txBody>
      </p:sp>
      <p:cxnSp>
        <p:nvCxnSpPr>
          <p:cNvPr id="21" name="Přímá spojnice se šipkou 20"/>
          <p:cNvCxnSpPr>
            <a:stCxn id="2" idx="1"/>
          </p:cNvCxnSpPr>
          <p:nvPr/>
        </p:nvCxnSpPr>
        <p:spPr>
          <a:xfrm flipH="1">
            <a:off x="2843808" y="373306"/>
            <a:ext cx="648072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1223628" y="836712"/>
            <a:ext cx="396044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6948264" y="2749570"/>
            <a:ext cx="1800200" cy="3693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Svislý posuvník</a:t>
            </a:r>
            <a:endParaRPr lang="cs-CZ" dirty="0"/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8616570" y="2164214"/>
            <a:ext cx="527430" cy="5853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2267744" y="5805264"/>
            <a:ext cx="230425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Vodorovný posuvník</a:t>
            </a:r>
            <a:endParaRPr lang="cs-CZ" dirty="0"/>
          </a:p>
        </p:txBody>
      </p:sp>
      <p:cxnSp>
        <p:nvCxnSpPr>
          <p:cNvPr id="29" name="Přímá spojnice se šipkou 28"/>
          <p:cNvCxnSpPr>
            <a:stCxn id="27" idx="3"/>
          </p:cNvCxnSpPr>
          <p:nvPr/>
        </p:nvCxnSpPr>
        <p:spPr>
          <a:xfrm>
            <a:off x="4572000" y="5989930"/>
            <a:ext cx="432048" cy="4634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649634" y="3501008"/>
            <a:ext cx="2154614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BUŇKY </a:t>
            </a:r>
            <a:r>
              <a:rPr lang="cs-CZ" dirty="0" smtClean="0"/>
              <a:t>prostor pro tvorbu tabulek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391980" y="1484784"/>
            <a:ext cx="2700300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Označení sloupců písmeny</a:t>
            </a:r>
            <a:endParaRPr lang="cs-CZ" dirty="0"/>
          </a:p>
        </p:txBody>
      </p:sp>
      <p:sp>
        <p:nvSpPr>
          <p:cNvPr id="2048" name="TextovéPole 2047"/>
          <p:cNvSpPr txBox="1"/>
          <p:nvPr/>
        </p:nvSpPr>
        <p:spPr>
          <a:xfrm>
            <a:off x="323528" y="4221088"/>
            <a:ext cx="2124236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Označení řádků čísly</a:t>
            </a:r>
            <a:endParaRPr lang="cs-CZ" dirty="0"/>
          </a:p>
        </p:txBody>
      </p:sp>
      <p:cxnSp>
        <p:nvCxnSpPr>
          <p:cNvPr id="2051" name="Přímá spojnice se šipkou 2050"/>
          <p:cNvCxnSpPr/>
          <p:nvPr/>
        </p:nvCxnSpPr>
        <p:spPr>
          <a:xfrm flipH="1" flipV="1">
            <a:off x="107504" y="3429000"/>
            <a:ext cx="648072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3" name="Přímá spojnice se šipkou 2052"/>
          <p:cNvCxnSpPr/>
          <p:nvPr/>
        </p:nvCxnSpPr>
        <p:spPr>
          <a:xfrm flipH="1" flipV="1">
            <a:off x="5726941" y="1021378"/>
            <a:ext cx="213211" cy="4634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4" name="TextovéPole 2053"/>
          <p:cNvSpPr txBox="1"/>
          <p:nvPr/>
        </p:nvSpPr>
        <p:spPr>
          <a:xfrm>
            <a:off x="107504" y="5229200"/>
            <a:ext cx="2952328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Záložky dokumentu, až 255 záložek v jednom dokumentu</a:t>
            </a:r>
            <a:endParaRPr lang="cs-CZ" dirty="0"/>
          </a:p>
        </p:txBody>
      </p:sp>
      <p:cxnSp>
        <p:nvCxnSpPr>
          <p:cNvPr id="2056" name="Přímá spojnice se šipkou 2055"/>
          <p:cNvCxnSpPr/>
          <p:nvPr/>
        </p:nvCxnSpPr>
        <p:spPr>
          <a:xfrm flipH="1">
            <a:off x="971600" y="5805264"/>
            <a:ext cx="25202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184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buněk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Číselná</a:t>
            </a:r>
          </a:p>
          <a:p>
            <a:r>
              <a:rPr lang="cs-CZ" dirty="0" smtClean="0"/>
              <a:t>Textová</a:t>
            </a:r>
          </a:p>
          <a:p>
            <a:r>
              <a:rPr lang="cs-CZ" dirty="0" smtClean="0"/>
              <a:t>Vzorec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00808"/>
            <a:ext cx="5616624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179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po buňkách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Kurzorovými šipkami</a:t>
            </a:r>
          </a:p>
          <a:p>
            <a:r>
              <a:rPr lang="cs-CZ" dirty="0" smtClean="0"/>
              <a:t>Klepnutím myši</a:t>
            </a:r>
          </a:p>
          <a:p>
            <a:r>
              <a:rPr lang="cs-CZ" dirty="0" smtClean="0"/>
              <a:t>Obsah aktuální buňky se zobrazí v řádku vzorců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240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63" y="1628800"/>
            <a:ext cx="8175993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3212976"/>
            <a:ext cx="280831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Řadové číslovky v seznamu</a:t>
            </a:r>
            <a:endParaRPr lang="cs-CZ" dirty="0"/>
          </a:p>
        </p:txBody>
      </p:sp>
      <p:cxnSp>
        <p:nvCxnSpPr>
          <p:cNvPr id="6" name="Přímá spojnice se šipkou 5"/>
          <p:cNvCxnSpPr>
            <a:stCxn id="4" idx="1"/>
          </p:cNvCxnSpPr>
          <p:nvPr/>
        </p:nvCxnSpPr>
        <p:spPr>
          <a:xfrm flipH="1" flipV="1">
            <a:off x="611560" y="2924944"/>
            <a:ext cx="1800200" cy="4726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491880" y="2780928"/>
            <a:ext cx="1440160" cy="3803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Dny v týdnu</a:t>
            </a:r>
            <a:endParaRPr lang="cs-CZ" dirty="0"/>
          </a:p>
        </p:txBody>
      </p:sp>
      <p:cxnSp>
        <p:nvCxnSpPr>
          <p:cNvPr id="9" name="Přímá spojnice se šipkou 8"/>
          <p:cNvCxnSpPr>
            <a:stCxn id="7" idx="1"/>
          </p:cNvCxnSpPr>
          <p:nvPr/>
        </p:nvCxnSpPr>
        <p:spPr>
          <a:xfrm flipH="1" flipV="1">
            <a:off x="2843808" y="2564904"/>
            <a:ext cx="648072" cy="4062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115616" y="4365104"/>
            <a:ext cx="720080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Uchopením terčíku buňky vpravo dole myší tahem vyplňujeme následující buňky.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5616" y="5301208"/>
            <a:ext cx="7344816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Stejným způsobem kopírujeme obsah buňky.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102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Otevři nový tabulkový dokument a zapiš dny v týdnu, měsíce roku, řadu čísel od 25. do 35. pořadí tahem buňky.</a:t>
            </a:r>
          </a:p>
          <a:p>
            <a:r>
              <a:rPr lang="cs-CZ" dirty="0" smtClean="0"/>
              <a:t>Kopíruj pětkrát slovo noha.</a:t>
            </a:r>
          </a:p>
          <a:p>
            <a:r>
              <a:rPr lang="cs-CZ" dirty="0" smtClean="0"/>
              <a:t>Zapiš seznam zeleniny. Každou označ řadovou číslovkou.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187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Pavel Navrátil, Microsoft Excel 2000 a jiné verze pro školy, </a:t>
            </a:r>
            <a:r>
              <a:rPr lang="cs-CZ" dirty="0" err="1" smtClean="0"/>
              <a:t>Computer</a:t>
            </a:r>
            <a:r>
              <a:rPr lang="cs-CZ" dirty="0" smtClean="0"/>
              <a:t> Media, 2001</a:t>
            </a:r>
          </a:p>
          <a:p>
            <a:r>
              <a:rPr lang="cs-CZ" dirty="0" smtClean="0"/>
              <a:t>Obrázky jsou vlastní výroby.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573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Prohlášení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45720" indent="0">
              <a:buFont typeface="Georgia" pitchFamily="18" charset="0"/>
              <a:buNone/>
            </a:pPr>
            <a:endParaRPr lang="cs-CZ" dirty="0" smtClean="0"/>
          </a:p>
          <a:p>
            <a:endParaRPr lang="cs-CZ" dirty="0" smtClean="0"/>
          </a:p>
          <a:p>
            <a:pPr marL="45720" indent="0">
              <a:buFont typeface="Georgia" pitchFamily="18" charset="0"/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Prohlašuji, že při tvorbě tohoto výukového materiálu jsem respektovala všeobecně užívané právní a morální zvyklosti, autorská a jiná práva 3. osob, zejména práva duševního vlastnictví dle zákona č. 121/2000 Sb. (autorský zákon). Nesu veškerou právní odpovědnost za obsah a původ svého díla. Prohlašuji dále, že výše uvedený materiál jsem ověřila ve výuce a provedla o tom zápis do TK. Dávám souhlas, aby moje dílo bylo dáno k dispozici veřejnosti k účelům volného užití (§ 30, odst. 1 zákona 121/2000 Sb.), tj. že k uvedeným účelům může být kýmkoliv zveřejňováno, používáno, upravováno a uchováváno.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 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 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Datum: 20.2.2013			Autor: Mgr. Marie Kardová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354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175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Motiv systému Office</vt:lpstr>
      <vt:lpstr>Picture</vt:lpstr>
      <vt:lpstr>Microsoft Word 97 - 2003 Document</vt:lpstr>
      <vt:lpstr>MS Excel tabulkový kalkulátor</vt:lpstr>
      <vt:lpstr>Prezentace aplikace PowerPoint</vt:lpstr>
      <vt:lpstr>Prezentace aplikace PowerPoint</vt:lpstr>
      <vt:lpstr>Prezentace aplikace PowerPoint</vt:lpstr>
      <vt:lpstr>Prezentace aplikace PowerPoint</vt:lpstr>
      <vt:lpstr>Typy buněk</vt:lpstr>
      <vt:lpstr>Pohyb po buňkách</vt:lpstr>
      <vt:lpstr>Seznamy</vt:lpstr>
      <vt:lpstr>Příklady</vt:lpstr>
      <vt:lpstr>Citace</vt:lpstr>
      <vt:lpstr>Prohlášení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10</cp:revision>
  <cp:lastPrinted>2013-03-06T09:48:05Z</cp:lastPrinted>
  <dcterms:created xsi:type="dcterms:W3CDTF">2013-02-20T13:06:58Z</dcterms:created>
  <dcterms:modified xsi:type="dcterms:W3CDTF">2013-04-25T11:59:19Z</dcterms:modified>
</cp:coreProperties>
</file>