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9891A0B-B8A1-452A-B874-F5CA68F40A66}">
          <p14:sldIdLst>
            <p14:sldId id="257"/>
            <p14:sldId id="258"/>
            <p14:sldId id="256"/>
            <p14:sldId id="259"/>
            <p14:sldId id="260"/>
            <p14:sldId id="261"/>
            <p14:sldId id="262"/>
            <p14:sldId id="264"/>
            <p14:sldId id="265"/>
            <p14:sldId id="266"/>
            <p14:sldId id="267"/>
            <p14:sldId id="268"/>
            <p14:sldId id="269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1" dirty="0" smtClean="0"/>
            <a:t>VY_32_INOVACE_07_AJ_17</a:t>
          </a:r>
          <a:endParaRPr lang="cs-CZ" sz="2000" dirty="0">
            <a:solidFill>
              <a:srgbClr val="FF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FF0000"/>
              </a:solidFill>
            </a:rPr>
            <a:t>Mgr. Linda Tůmová</a:t>
          </a:r>
          <a:endParaRPr lang="cs-CZ" sz="2000" dirty="0">
            <a:solidFill>
              <a:srgbClr val="FF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FF0000"/>
              </a:solidFill>
            </a:rPr>
            <a:t>AJ – 6.A – Přítomný čas prostý</a:t>
          </a:r>
        </a:p>
        <a:p>
          <a:pPr algn="l" rtl="0"/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9B14F4-CE99-4736-BD2A-387FC82C461D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4C1533F-9FFA-4E8C-9BDE-E809E5F6BB3E}" type="presOf" srcId="{D1D4F407-5343-4D3F-B5B9-D407B03CAEB4}" destId="{AED2198E-93D5-4001-81B4-73124B309672}" srcOrd="1" destOrd="0" presId="urn:microsoft.com/office/officeart/2005/8/layout/target3"/>
    <dgm:cxn modelId="{C8781B18-5E51-4F72-A3D1-7C917D078523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9E832EB-D94A-401A-AA09-082B4110520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2826D77-F7AF-4127-84EF-EE440A4E6AD9}" type="presOf" srcId="{4C35D32F-0EAB-4CD7-82EE-45574DC2A586}" destId="{890E4F0B-2866-4A3F-A3C7-2A14B1797930}" srcOrd="1" destOrd="0" presId="urn:microsoft.com/office/officeart/2005/8/layout/target3"/>
    <dgm:cxn modelId="{8866F171-4115-4220-89B3-F8F131BC0A53}" type="presOf" srcId="{D1B46980-6531-4606-95E6-44980827E919}" destId="{2BE915AB-18AA-4053-B92C-3BFC9ED204BB}" srcOrd="1" destOrd="0" presId="urn:microsoft.com/office/officeart/2005/8/layout/target3"/>
    <dgm:cxn modelId="{D6659D39-A613-4A78-A085-E514C572E403}" type="presOf" srcId="{B651F6E3-6281-48DB-9319-2AEAFDAE7572}" destId="{619D679B-A015-4ECF-8348-D1034C574F40}" srcOrd="0" destOrd="0" presId="urn:microsoft.com/office/officeart/2005/8/layout/target3"/>
    <dgm:cxn modelId="{6EEA688A-722A-4099-9731-210E27A36431}" type="presOf" srcId="{4C35D32F-0EAB-4CD7-82EE-45574DC2A586}" destId="{8BEBB6EC-1DAA-4CAC-8A25-BC0FCBD5DBD5}" srcOrd="0" destOrd="0" presId="urn:microsoft.com/office/officeart/2005/8/layout/target3"/>
    <dgm:cxn modelId="{BF5A799E-5FF3-48E3-94FB-A781D8B09E81}" type="presOf" srcId="{757F3AB3-0718-4624-B441-E567A8F0AB56}" destId="{333A1088-737F-45CB-B68E-254E46348037}" srcOrd="0" destOrd="0" presId="urn:microsoft.com/office/officeart/2005/8/layout/target3"/>
    <dgm:cxn modelId="{188BEE6B-989D-4EEC-807F-456B807745BD}" type="presOf" srcId="{D1D4F407-5343-4D3F-B5B9-D407B03CAEB4}" destId="{D005CE8C-CC26-4C3E-AC11-E15060ECD759}" srcOrd="0" destOrd="0" presId="urn:microsoft.com/office/officeart/2005/8/layout/target3"/>
    <dgm:cxn modelId="{F56ACFB9-1A9C-43C0-ABD0-1F269819166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DD9043E-D0CC-4C55-A237-CEC2B6617182}" type="presParOf" srcId="{333A1088-737F-45CB-B68E-254E46348037}" destId="{F5ABB229-8D3B-4694-996A-96F23CF14429}" srcOrd="0" destOrd="0" presId="urn:microsoft.com/office/officeart/2005/8/layout/target3"/>
    <dgm:cxn modelId="{BAB9022F-5B8D-4D76-87D9-6ABE9E8CBD05}" type="presParOf" srcId="{333A1088-737F-45CB-B68E-254E46348037}" destId="{F41139FD-01EE-4571-8B17-4FB00FC51163}" srcOrd="1" destOrd="0" presId="urn:microsoft.com/office/officeart/2005/8/layout/target3"/>
    <dgm:cxn modelId="{311C5AFD-E297-4374-ABA9-9BC89BF0A7E7}" type="presParOf" srcId="{333A1088-737F-45CB-B68E-254E46348037}" destId="{D005CE8C-CC26-4C3E-AC11-E15060ECD759}" srcOrd="2" destOrd="0" presId="urn:microsoft.com/office/officeart/2005/8/layout/target3"/>
    <dgm:cxn modelId="{C86A6D13-9485-4034-8EF6-42EC7E1812FC}" type="presParOf" srcId="{333A1088-737F-45CB-B68E-254E46348037}" destId="{2C702D82-9B77-49B7-9568-BB8EB47C3372}" srcOrd="3" destOrd="0" presId="urn:microsoft.com/office/officeart/2005/8/layout/target3"/>
    <dgm:cxn modelId="{A4EFDB1D-4990-4D7C-A769-0819B90FEF5B}" type="presParOf" srcId="{333A1088-737F-45CB-B68E-254E46348037}" destId="{A52A0455-90FF-4808-ABD0-F02540D31D5A}" srcOrd="4" destOrd="0" presId="urn:microsoft.com/office/officeart/2005/8/layout/target3"/>
    <dgm:cxn modelId="{FA337C57-3E47-4EFD-BD67-93153E2E4762}" type="presParOf" srcId="{333A1088-737F-45CB-B68E-254E46348037}" destId="{6140AFEC-043D-4C43-A2F9-D0F5331DF3A3}" srcOrd="5" destOrd="0" presId="urn:microsoft.com/office/officeart/2005/8/layout/target3"/>
    <dgm:cxn modelId="{5E4D77B3-0BCC-468E-88FB-30DBD69907BE}" type="presParOf" srcId="{333A1088-737F-45CB-B68E-254E46348037}" destId="{9358AC05-5D7D-4327-9F80-1AD486AEA664}" srcOrd="6" destOrd="0" presId="urn:microsoft.com/office/officeart/2005/8/layout/target3"/>
    <dgm:cxn modelId="{3B4EEEAE-1D22-41E7-B256-464CE62BDF36}" type="presParOf" srcId="{333A1088-737F-45CB-B68E-254E46348037}" destId="{313FC574-E1CD-4FB4-B054-0B805CE0447D}" srcOrd="7" destOrd="0" presId="urn:microsoft.com/office/officeart/2005/8/layout/target3"/>
    <dgm:cxn modelId="{57FA8C35-613F-4160-822D-F19A3FDBD66D}" type="presParOf" srcId="{333A1088-737F-45CB-B68E-254E46348037}" destId="{619D679B-A015-4ECF-8348-D1034C574F40}" srcOrd="8" destOrd="0" presId="urn:microsoft.com/office/officeart/2005/8/layout/target3"/>
    <dgm:cxn modelId="{E9C2222E-BCE3-4258-9FEC-6263AAA4A117}" type="presParOf" srcId="{333A1088-737F-45CB-B68E-254E46348037}" destId="{322283A8-4A27-4CDA-BAE3-F381106A9174}" srcOrd="9" destOrd="0" presId="urn:microsoft.com/office/officeart/2005/8/layout/target3"/>
    <dgm:cxn modelId="{FE2CDD92-072D-4D70-875A-8EAE506E682C}" type="presParOf" srcId="{333A1088-737F-45CB-B68E-254E46348037}" destId="{FFC9F71D-1B4F-4AD9-A4A6-86ADEFC8AF5C}" srcOrd="10" destOrd="0" presId="urn:microsoft.com/office/officeart/2005/8/layout/target3"/>
    <dgm:cxn modelId="{B4015475-24B2-46AC-A225-C79519986272}" type="presParOf" srcId="{333A1088-737F-45CB-B68E-254E46348037}" destId="{25B08C86-7E15-44DC-BE7F-FFB55DD49D12}" srcOrd="11" destOrd="0" presId="urn:microsoft.com/office/officeart/2005/8/layout/target3"/>
    <dgm:cxn modelId="{C77519EE-132E-4B08-AB9A-D4265D6136EC}" type="presParOf" srcId="{333A1088-737F-45CB-B68E-254E46348037}" destId="{76644BE8-9D7C-4C09-B250-3D10AF48CBB7}" srcOrd="12" destOrd="0" presId="urn:microsoft.com/office/officeart/2005/8/layout/target3"/>
    <dgm:cxn modelId="{7561F6C1-93D8-4DDA-9F7B-66FA7C74C1B8}" type="presParOf" srcId="{333A1088-737F-45CB-B68E-254E46348037}" destId="{EE85B701-7295-41C0-BA7A-34D3756A2AE6}" srcOrd="13" destOrd="0" presId="urn:microsoft.com/office/officeart/2005/8/layout/target3"/>
    <dgm:cxn modelId="{E055A416-E49E-4BF6-8E92-FDFF9CE7B22D}" type="presParOf" srcId="{333A1088-737F-45CB-B68E-254E46348037}" destId="{8BEBB6EC-1DAA-4CAC-8A25-BC0FCBD5DBD5}" srcOrd="14" destOrd="0" presId="urn:microsoft.com/office/officeart/2005/8/layout/target3"/>
    <dgm:cxn modelId="{50FFD404-0E8A-465B-BA1B-6F390B1515B5}" type="presParOf" srcId="{333A1088-737F-45CB-B68E-254E46348037}" destId="{AED2198E-93D5-4001-81B4-73124B309672}" srcOrd="15" destOrd="0" presId="urn:microsoft.com/office/officeart/2005/8/layout/target3"/>
    <dgm:cxn modelId="{D5B38CFA-60F0-4686-A0B1-61B55498CF49}" type="presParOf" srcId="{333A1088-737F-45CB-B68E-254E46348037}" destId="{2BE915AB-18AA-4053-B92C-3BFC9ED204BB}" srcOrd="16" destOrd="0" presId="urn:microsoft.com/office/officeart/2005/8/layout/target3"/>
    <dgm:cxn modelId="{2B8FF9D3-6EF2-4BC2-A24B-3B3556AEAA12}" type="presParOf" srcId="{333A1088-737F-45CB-B68E-254E46348037}" destId="{6BB5E863-4638-4E1D-BFDE-399D028AC4ED}" srcOrd="17" destOrd="0" presId="urn:microsoft.com/office/officeart/2005/8/layout/target3"/>
    <dgm:cxn modelId="{88F32B04-86E3-40C5-9149-12CBD7DE0A3A}" type="presParOf" srcId="{333A1088-737F-45CB-B68E-254E46348037}" destId="{5A5FFA88-C948-4069-8E93-59FA12366E83}" srcOrd="18" destOrd="0" presId="urn:microsoft.com/office/officeart/2005/8/layout/target3"/>
    <dgm:cxn modelId="{E9537DAB-4DB0-4DD2-BADF-EA32B490486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FF0000"/>
              </a:solidFill>
            </a:rPr>
            <a:t>Mgr. Linda Tůmová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1" kern="1200" dirty="0" smtClean="0"/>
            <a:t>VY_32_INOVACE_07_AJ_17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FF0000"/>
              </a:solidFill>
            </a:rPr>
            <a:t>AJ – 6.A – Přítomný čas prostý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accent1">
                <a:hueOff val="0"/>
                <a:satOff val="0"/>
                <a:lumOff val="0"/>
                <a:alphaOff val="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  <a:ln>
          <a:noFill/>
        </a:ln>
        <a:effectLst>
          <a:outerShdw blurRad="381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contourW="12700">
          <a:bevelT w="31750" h="12700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21307A-5EF7-4FE1-AAD8-50BDEEC8A56D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657C3C-7E4C-4F25-9F5B-B3A628E115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107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C4EC537D-BD24-4EC9-8636-8DA60E645238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2048D05-079B-41A7-AEFC-E0280DE049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urikata_1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26756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02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dirty="0"/>
              <a:t>Materiál je určen k procvičení a zopakování učiva přítomném času </a:t>
            </a:r>
            <a:r>
              <a:rPr lang="cs-CZ" dirty="0" smtClean="0"/>
              <a:t>prostém, o tvoření jednotlivých tvarů. Ty jsou </a:t>
            </a:r>
            <a:r>
              <a:rPr lang="cs-CZ" dirty="0"/>
              <a:t>nejdříve připomenuty a zopakovány pomocí přehledných tabulek. Poté si žáci procvičí probírané učivo na několika cvičeních </a:t>
            </a:r>
            <a:r>
              <a:rPr lang="cs-CZ" dirty="0" smtClean="0"/>
              <a:t>                a </a:t>
            </a:r>
            <a:r>
              <a:rPr lang="cs-CZ" dirty="0"/>
              <a:t>zkontrolují správnost svých odpovědí. </a:t>
            </a:r>
          </a:p>
          <a:p>
            <a:pPr algn="just"/>
            <a:r>
              <a:rPr lang="cs-CZ" dirty="0"/>
              <a:t>Práce s prezentací vyplnila </a:t>
            </a:r>
            <a:r>
              <a:rPr lang="cs-CZ" dirty="0" smtClean="0"/>
              <a:t>asi polovinu hodiny</a:t>
            </a:r>
            <a:r>
              <a:rPr lang="cs-CZ" dirty="0"/>
              <a:t>. Byla velmi jednoduchá, přehledná. </a:t>
            </a:r>
            <a:r>
              <a:rPr lang="cs-CZ" dirty="0" smtClean="0"/>
              <a:t>Vycházeli jsme z upraveného textu, který žáci znají. Byl pro ně srozumitelný (umí ho přeložit, dokáží se v něm orientovat). Žáci </a:t>
            </a:r>
            <a:r>
              <a:rPr lang="cs-CZ" dirty="0"/>
              <a:t>plnili jednotlivé úkoly jako samostatnou práci s možností získat malé známky. Reagovali pozitivně.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7698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PRESENT SIMPLE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PŘÍTOMNÝ ČAS PROSTÝ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0509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MEERKATS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7" y="457200"/>
            <a:ext cx="3168352" cy="4483968"/>
          </a:xfrm>
        </p:spPr>
        <p:txBody>
          <a:bodyPr>
            <a:normAutofit lnSpcReduction="10000"/>
          </a:bodyPr>
          <a:lstStyle/>
          <a:p>
            <a:r>
              <a:rPr lang="cs-CZ" b="1" i="1" dirty="0" err="1" smtClean="0"/>
              <a:t>Meerkats</a:t>
            </a:r>
            <a:r>
              <a:rPr lang="cs-CZ" i="1" dirty="0" smtClean="0"/>
              <a:t> live in </a:t>
            </a:r>
            <a:r>
              <a:rPr lang="cs-CZ" i="1" dirty="0" err="1" smtClean="0"/>
              <a:t>southern</a:t>
            </a:r>
            <a:r>
              <a:rPr lang="cs-CZ" i="1" dirty="0" smtClean="0"/>
              <a:t> </a:t>
            </a:r>
            <a:r>
              <a:rPr lang="cs-CZ" i="1" dirty="0" err="1" smtClean="0"/>
              <a:t>Africa</a:t>
            </a:r>
            <a:r>
              <a:rPr lang="cs-CZ" i="1" dirty="0" smtClean="0"/>
              <a:t>. </a:t>
            </a:r>
          </a:p>
          <a:p>
            <a:r>
              <a:rPr lang="cs-CZ" i="1" dirty="0" err="1" smtClean="0"/>
              <a:t>They</a:t>
            </a:r>
            <a:r>
              <a:rPr lang="cs-CZ" i="1" dirty="0" smtClean="0"/>
              <a:t> are </a:t>
            </a:r>
            <a:r>
              <a:rPr lang="cs-CZ" i="1" dirty="0" err="1" smtClean="0"/>
              <a:t>brown</a:t>
            </a:r>
            <a:r>
              <a:rPr lang="cs-CZ" i="1" dirty="0" smtClean="0"/>
              <a:t> </a:t>
            </a:r>
            <a:r>
              <a:rPr lang="cs-CZ" i="1" dirty="0" err="1" smtClean="0"/>
              <a:t>with</a:t>
            </a:r>
            <a:r>
              <a:rPr lang="cs-CZ" i="1" dirty="0" smtClean="0"/>
              <a:t> </a:t>
            </a:r>
            <a:r>
              <a:rPr lang="cs-CZ" i="1" dirty="0" err="1" smtClean="0"/>
              <a:t>grey</a:t>
            </a:r>
            <a:r>
              <a:rPr lang="cs-CZ" i="1" dirty="0" smtClean="0"/>
              <a:t> </a:t>
            </a:r>
            <a:r>
              <a:rPr lang="cs-CZ" i="1" dirty="0" err="1" smtClean="0"/>
              <a:t>stripes</a:t>
            </a:r>
            <a:r>
              <a:rPr lang="cs-CZ" i="1" dirty="0" smtClean="0"/>
              <a:t> and </a:t>
            </a:r>
            <a:r>
              <a:rPr lang="cs-CZ" i="1" dirty="0" err="1" smtClean="0"/>
              <a:t>black</a:t>
            </a:r>
            <a:r>
              <a:rPr lang="cs-CZ" i="1" dirty="0" smtClean="0"/>
              <a:t> </a:t>
            </a:r>
            <a:r>
              <a:rPr lang="cs-CZ" i="1" dirty="0" err="1" smtClean="0"/>
              <a:t>ears</a:t>
            </a:r>
            <a:r>
              <a:rPr lang="cs-CZ" i="1" dirty="0" smtClean="0"/>
              <a:t>. </a:t>
            </a:r>
            <a:r>
              <a:rPr lang="cs-CZ" i="1" dirty="0" err="1" smtClean="0"/>
              <a:t>They</a:t>
            </a:r>
            <a:r>
              <a:rPr lang="cs-CZ" i="1" dirty="0" smtClean="0"/>
              <a:t> are </a:t>
            </a:r>
            <a:r>
              <a:rPr lang="cs-CZ" i="1" dirty="0" err="1" smtClean="0"/>
              <a:t>small</a:t>
            </a:r>
            <a:r>
              <a:rPr lang="cs-CZ" i="1" dirty="0" smtClean="0"/>
              <a:t>. </a:t>
            </a:r>
            <a:r>
              <a:rPr lang="cs-CZ" i="1" dirty="0" err="1" smtClean="0"/>
              <a:t>They´ve</a:t>
            </a:r>
            <a:r>
              <a:rPr lang="cs-CZ" i="1" dirty="0" smtClean="0"/>
              <a:t> </a:t>
            </a:r>
            <a:r>
              <a:rPr lang="cs-CZ" i="1" dirty="0" err="1" smtClean="0"/>
              <a:t>got</a:t>
            </a:r>
            <a:r>
              <a:rPr lang="cs-CZ" i="1" dirty="0" smtClean="0"/>
              <a:t> a long body and a long </a:t>
            </a:r>
            <a:r>
              <a:rPr lang="cs-CZ" i="1" dirty="0" err="1" smtClean="0"/>
              <a:t>tail</a:t>
            </a:r>
            <a:r>
              <a:rPr lang="cs-CZ" i="1" dirty="0" smtClean="0"/>
              <a:t>. </a:t>
            </a:r>
            <a:r>
              <a:rPr lang="cs-CZ" i="1" dirty="0" err="1" smtClean="0"/>
              <a:t>They</a:t>
            </a:r>
            <a:r>
              <a:rPr lang="cs-CZ" i="1" dirty="0" smtClean="0"/>
              <a:t> live in </a:t>
            </a:r>
            <a:r>
              <a:rPr lang="cs-CZ" i="1" dirty="0" err="1" smtClean="0"/>
              <a:t>groups</a:t>
            </a:r>
            <a:r>
              <a:rPr lang="cs-CZ" i="1" dirty="0" smtClean="0"/>
              <a:t>. </a:t>
            </a:r>
          </a:p>
          <a:p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sleep</a:t>
            </a:r>
            <a:r>
              <a:rPr lang="cs-CZ" i="1" dirty="0" smtClean="0"/>
              <a:t> in </a:t>
            </a:r>
            <a:r>
              <a:rPr lang="cs-CZ" i="1" dirty="0" err="1" smtClean="0"/>
              <a:t>holes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ground</a:t>
            </a:r>
            <a:r>
              <a:rPr lang="cs-CZ" i="1" dirty="0" smtClean="0"/>
              <a:t>. </a:t>
            </a:r>
          </a:p>
          <a:p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eat</a:t>
            </a:r>
            <a:r>
              <a:rPr lang="cs-CZ" i="1" dirty="0" smtClean="0"/>
              <a:t> </a:t>
            </a:r>
            <a:r>
              <a:rPr lang="cs-CZ" i="1" dirty="0" err="1" smtClean="0"/>
              <a:t>insects</a:t>
            </a:r>
            <a:r>
              <a:rPr lang="cs-CZ" i="1" dirty="0" smtClean="0"/>
              <a:t>, </a:t>
            </a:r>
            <a:r>
              <a:rPr lang="cs-CZ" i="1" dirty="0" err="1" smtClean="0"/>
              <a:t>plants</a:t>
            </a:r>
            <a:r>
              <a:rPr lang="cs-CZ" i="1" dirty="0" smtClean="0"/>
              <a:t>, </a:t>
            </a:r>
            <a:r>
              <a:rPr lang="cs-CZ" i="1" dirty="0" err="1" smtClean="0"/>
              <a:t>lizards</a:t>
            </a:r>
            <a:r>
              <a:rPr lang="cs-CZ" i="1" dirty="0" smtClean="0"/>
              <a:t>, </a:t>
            </a:r>
            <a:r>
              <a:rPr lang="cs-CZ" i="1" dirty="0" err="1" smtClean="0"/>
              <a:t>eggs</a:t>
            </a:r>
            <a:r>
              <a:rPr lang="cs-CZ" i="1" dirty="0" smtClean="0"/>
              <a:t> and </a:t>
            </a:r>
            <a:r>
              <a:rPr lang="cs-CZ" i="1" dirty="0" err="1" smtClean="0"/>
              <a:t>mice</a:t>
            </a:r>
            <a:r>
              <a:rPr lang="cs-CZ" i="1" dirty="0" smtClean="0"/>
              <a:t>, </a:t>
            </a:r>
            <a:r>
              <a:rPr lang="cs-CZ" i="1" dirty="0" err="1" smtClean="0"/>
              <a:t>scorpions</a:t>
            </a:r>
            <a:r>
              <a:rPr lang="cs-CZ" i="1" dirty="0" smtClean="0"/>
              <a:t> and </a:t>
            </a:r>
            <a:r>
              <a:rPr lang="cs-CZ" i="1" dirty="0" err="1" smtClean="0"/>
              <a:t>spiders</a:t>
            </a:r>
            <a:r>
              <a:rPr lang="cs-CZ" i="1" dirty="0" smtClean="0"/>
              <a:t>. </a:t>
            </a:r>
          </a:p>
          <a:p>
            <a:r>
              <a:rPr lang="cs-CZ" i="1" dirty="0" err="1" smtClean="0"/>
              <a:t>An</a:t>
            </a:r>
            <a:r>
              <a:rPr lang="cs-CZ" i="1" dirty="0" smtClean="0"/>
              <a:t> </a:t>
            </a:r>
            <a:r>
              <a:rPr lang="cs-CZ" i="1" dirty="0" err="1" smtClean="0"/>
              <a:t>eagle</a:t>
            </a:r>
            <a:r>
              <a:rPr lang="cs-CZ" i="1" dirty="0" smtClean="0"/>
              <a:t>, a </a:t>
            </a:r>
            <a:r>
              <a:rPr lang="cs-CZ" i="1" dirty="0" err="1" smtClean="0"/>
              <a:t>snake</a:t>
            </a:r>
            <a:r>
              <a:rPr lang="cs-CZ" i="1" dirty="0" smtClean="0"/>
              <a:t> </a:t>
            </a:r>
            <a:r>
              <a:rPr lang="cs-CZ" i="1" dirty="0" err="1" smtClean="0"/>
              <a:t>or</a:t>
            </a:r>
            <a:r>
              <a:rPr lang="cs-CZ" i="1" dirty="0" smtClean="0"/>
              <a:t> a fox </a:t>
            </a:r>
            <a:r>
              <a:rPr lang="cs-CZ" i="1" dirty="0" err="1" smtClean="0"/>
              <a:t>like</a:t>
            </a:r>
            <a:r>
              <a:rPr lang="cs-CZ" i="1" dirty="0" smtClean="0"/>
              <a:t> to </a:t>
            </a:r>
            <a:r>
              <a:rPr lang="cs-CZ" i="1" dirty="0" err="1" smtClean="0"/>
              <a:t>eat</a:t>
            </a:r>
            <a:r>
              <a:rPr lang="cs-CZ" i="1" dirty="0" smtClean="0"/>
              <a:t> </a:t>
            </a:r>
            <a:r>
              <a:rPr lang="cs-CZ" i="1" dirty="0" err="1" smtClean="0"/>
              <a:t>meerkats</a:t>
            </a:r>
            <a:r>
              <a:rPr lang="cs-CZ" i="1" dirty="0" smtClean="0"/>
              <a:t>. 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Demeter\AppData\Local\Microsoft\Windows\Temporary Internet Files\Content.IE5\9XT3XZUF\MC9003302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557527"/>
            <a:ext cx="1255414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emeter\AppData\Local\Microsoft\Windows\Temporary Internet Files\Content.IE5\9XT3XZUF\MC9003302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52794"/>
            <a:ext cx="1813711" cy="1001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emeter\AppData\Local\Microsoft\Windows\Temporary Internet Files\Content.IE5\9XT3XZUF\MC9003295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488525"/>
            <a:ext cx="1819747" cy="86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1" r="5513" b="18369"/>
          <a:stretch/>
        </p:blipFill>
        <p:spPr bwMode="auto">
          <a:xfrm>
            <a:off x="3687882" y="637309"/>
            <a:ext cx="4597136" cy="2770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861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tvary jsou stejné jako tvar infinitivu </a:t>
            </a:r>
            <a:r>
              <a:rPr lang="cs-CZ" u="sng" dirty="0"/>
              <a:t>bez </a:t>
            </a:r>
            <a:r>
              <a:rPr lang="cs-CZ" b="1" u="sng" dirty="0">
                <a:solidFill>
                  <a:schemeClr val="accent1">
                    <a:lumMod val="50000"/>
                  </a:schemeClr>
                </a:solidFill>
              </a:rPr>
              <a:t>to</a:t>
            </a:r>
          </a:p>
          <a:p>
            <a:pPr>
              <a:lnSpc>
                <a:spcPct val="150000"/>
              </a:lnSpc>
            </a:pPr>
            <a:r>
              <a:rPr lang="cs-CZ" dirty="0"/>
              <a:t>ve 3.osobě č. jednotného přidáváme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–s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		</a:t>
            </a:r>
            <a:r>
              <a:rPr lang="cs-CZ" dirty="0"/>
              <a:t>př. l</a:t>
            </a:r>
            <a:r>
              <a:rPr lang="cs-CZ" dirty="0" smtClean="0"/>
              <a:t>ive – </a:t>
            </a:r>
            <a:r>
              <a:rPr lang="cs-CZ" dirty="0" err="1" smtClean="0"/>
              <a:t>live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dirty="0" smtClean="0"/>
              <a:t> 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eat</a:t>
            </a:r>
            <a:r>
              <a:rPr lang="cs-CZ" dirty="0" smtClean="0"/>
              <a:t> - </a:t>
            </a:r>
            <a:r>
              <a:rPr lang="cs-CZ" dirty="0" err="1" smtClean="0"/>
              <a:t>eat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/>
              <a:t>zápor a otázku tvoříme pomocí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DO, DOES</a:t>
            </a:r>
          </a:p>
          <a:p>
            <a:pPr>
              <a:lnSpc>
                <a:spcPct val="150000"/>
              </a:lnSpc>
            </a:pPr>
            <a:r>
              <a:rPr lang="cs-CZ" b="1" dirty="0"/>
              <a:t>použití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b="1" dirty="0"/>
              <a:t>při popisu činností, které se opakují, nebo všeobecně známých, pravdivých skutečností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786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2016224" cy="5551512"/>
          </a:xfrm>
        </p:spPr>
        <p:txBody>
          <a:bodyPr>
            <a:normAutofit fontScale="90000"/>
          </a:bodyPr>
          <a:lstStyle/>
          <a:p>
            <a:r>
              <a:rPr lang="cs-CZ" sz="4900" dirty="0" smtClean="0"/>
              <a:t>P</a:t>
            </a:r>
            <a:br>
              <a:rPr lang="cs-CZ" sz="4900" dirty="0" smtClean="0"/>
            </a:br>
            <a:r>
              <a:rPr lang="cs-CZ" sz="4900" dirty="0" smtClean="0"/>
              <a:t>r</a:t>
            </a:r>
            <a:br>
              <a:rPr lang="cs-CZ" sz="4900" dirty="0" smtClean="0"/>
            </a:br>
            <a:r>
              <a:rPr lang="cs-CZ" sz="4900" dirty="0" smtClean="0"/>
              <a:t>e</a:t>
            </a:r>
            <a:br>
              <a:rPr lang="cs-CZ" sz="4900" dirty="0" smtClean="0"/>
            </a:br>
            <a:r>
              <a:rPr lang="cs-CZ" sz="4900" dirty="0" smtClean="0"/>
              <a:t>s</a:t>
            </a:r>
            <a:br>
              <a:rPr lang="cs-CZ" sz="4900" dirty="0" smtClean="0"/>
            </a:br>
            <a:r>
              <a:rPr lang="cs-CZ" sz="4900" dirty="0" smtClean="0"/>
              <a:t>e</a:t>
            </a:r>
            <a:br>
              <a:rPr lang="cs-CZ" sz="4900" dirty="0" smtClean="0"/>
            </a:br>
            <a:r>
              <a:rPr lang="cs-CZ" sz="4900" dirty="0" smtClean="0"/>
              <a:t>n</a:t>
            </a:r>
            <a:br>
              <a:rPr lang="cs-CZ" sz="4900" dirty="0" smtClean="0"/>
            </a:br>
            <a:r>
              <a:rPr lang="cs-CZ" sz="4900" dirty="0" smtClean="0"/>
              <a:t>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simple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4080726"/>
              </p:ext>
            </p:extLst>
          </p:nvPr>
        </p:nvGraphicFramePr>
        <p:xfrm>
          <a:off x="2555776" y="692696"/>
          <a:ext cx="5688633" cy="5120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1691"/>
                <a:gridCol w="1453762"/>
                <a:gridCol w="1706590"/>
                <a:gridCol w="1706590"/>
              </a:tblGrid>
              <a:tr h="568072"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kladný tvar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záporný tvar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otázka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568072">
                <a:tc>
                  <a:txBody>
                    <a:bodyPr/>
                    <a:lstStyle/>
                    <a:p>
                      <a:r>
                        <a:rPr lang="cs-CZ" dirty="0" smtClean="0"/>
                        <a:t>1.č.jed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 live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aseline="0" dirty="0" smtClean="0"/>
                        <a:t>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</a:t>
                      </a:r>
                      <a:r>
                        <a:rPr lang="cs-CZ" dirty="0" smtClean="0"/>
                        <a:t> I live?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56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2.č.jed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You live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aseline="0" dirty="0" smtClean="0"/>
                        <a:t>live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you</a:t>
                      </a:r>
                      <a:r>
                        <a:rPr lang="cs-CZ" dirty="0" smtClean="0"/>
                        <a:t> live?</a:t>
                      </a:r>
                      <a:endParaRPr lang="cs-CZ" dirty="0"/>
                    </a:p>
                  </a:txBody>
                  <a:tcPr/>
                </a:tc>
              </a:tr>
              <a:tr h="56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3.č.jed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live</a:t>
                      </a:r>
                      <a:r>
                        <a:rPr lang="cs-CZ" b="1" u="sng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u="sng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He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doesn´t</a:t>
                      </a:r>
                      <a:r>
                        <a:rPr lang="cs-CZ" dirty="0" smtClean="0"/>
                        <a:t> live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Does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smtClean="0"/>
                        <a:t>he live?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56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3.č.jed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live</a:t>
                      </a:r>
                      <a:r>
                        <a:rPr lang="cs-CZ" b="1" u="sng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u="sng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doesn´t</a:t>
                      </a:r>
                      <a:r>
                        <a:rPr lang="cs-CZ" dirty="0" smtClean="0"/>
                        <a:t> live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Does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err="1" smtClean="0"/>
                        <a:t>she</a:t>
                      </a:r>
                      <a:r>
                        <a:rPr lang="cs-CZ" dirty="0" smtClean="0"/>
                        <a:t> live?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56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3.č.jed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live</a:t>
                      </a:r>
                      <a:r>
                        <a:rPr lang="cs-CZ" b="1" u="sng" baseline="0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b="1" u="sng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doesn´t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smtClean="0"/>
                        <a:t>live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Does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live?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568072">
                <a:tc>
                  <a:txBody>
                    <a:bodyPr/>
                    <a:lstStyle/>
                    <a:p>
                      <a:r>
                        <a:rPr lang="cs-CZ" dirty="0" smtClean="0"/>
                        <a:t>1.č.mn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live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baseline="0" dirty="0" smtClean="0"/>
                        <a:t> live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</a:t>
                      </a:r>
                      <a:r>
                        <a:rPr lang="cs-CZ" dirty="0" smtClean="0"/>
                        <a:t> live?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5680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3.č.mn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live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They</a:t>
                      </a: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don´t</a:t>
                      </a:r>
                      <a:r>
                        <a:rPr lang="cs-CZ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aseline="0" dirty="0" smtClean="0"/>
                        <a:t>live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Do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live?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3871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osoba č. jednotného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Meerkats</a:t>
            </a:r>
            <a:r>
              <a:rPr lang="cs-CZ" dirty="0" smtClean="0"/>
              <a:t> live in </a:t>
            </a:r>
            <a:r>
              <a:rPr lang="cs-CZ" dirty="0" err="1" smtClean="0"/>
              <a:t>southern</a:t>
            </a:r>
            <a:r>
              <a:rPr lang="cs-CZ" dirty="0" smtClean="0"/>
              <a:t> </a:t>
            </a:r>
            <a:r>
              <a:rPr lang="cs-CZ" dirty="0" err="1" smtClean="0"/>
              <a:t>Africa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meerkat</a:t>
            </a:r>
            <a:r>
              <a:rPr lang="cs-CZ" dirty="0" smtClean="0"/>
              <a:t> </a:t>
            </a:r>
            <a:r>
              <a:rPr lang="cs-CZ" dirty="0" err="1" smtClean="0"/>
              <a:t>live</a:t>
            </a:r>
            <a:r>
              <a:rPr lang="cs-CZ" u="sng" dirty="0" err="1" smtClean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dirty="0" smtClean="0"/>
              <a:t> in </a:t>
            </a:r>
            <a:r>
              <a:rPr lang="cs-CZ" dirty="0" err="1" smtClean="0"/>
              <a:t>southern</a:t>
            </a:r>
            <a:r>
              <a:rPr lang="cs-CZ" dirty="0" smtClean="0"/>
              <a:t> </a:t>
            </a:r>
            <a:r>
              <a:rPr lang="cs-CZ" dirty="0" err="1" smtClean="0"/>
              <a:t>Africa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Meerkats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snakes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meerkat</a:t>
            </a:r>
            <a:r>
              <a:rPr lang="cs-CZ" dirty="0" smtClean="0"/>
              <a:t> </a:t>
            </a:r>
            <a:r>
              <a:rPr lang="cs-CZ" b="1" u="sng" dirty="0" err="1" smtClean="0">
                <a:solidFill>
                  <a:schemeClr val="accent1">
                    <a:lumMod val="75000"/>
                  </a:schemeClr>
                </a:solidFill>
              </a:rPr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insects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eagles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meerkats</a:t>
            </a:r>
            <a:r>
              <a:rPr lang="cs-CZ" dirty="0" smtClean="0"/>
              <a:t>?</a:t>
            </a:r>
          </a:p>
          <a:p>
            <a:r>
              <a:rPr lang="cs-CZ" b="1" u="sng" dirty="0" err="1" smtClean="0">
                <a:solidFill>
                  <a:schemeClr val="accent1">
                    <a:lumMod val="75000"/>
                  </a:schemeClr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eagle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meerkats</a:t>
            </a:r>
            <a:r>
              <a:rPr lang="cs-CZ" dirty="0"/>
              <a:t>?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08920"/>
            <a:ext cx="3073524" cy="2049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3098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445224"/>
            <a:ext cx="7554416" cy="72697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Přepiš ve 3.osobě č. jednotného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399384"/>
          </a:xfrm>
        </p:spPr>
        <p:txBody>
          <a:bodyPr>
            <a:normAutofit/>
          </a:bodyPr>
          <a:lstStyle/>
          <a:p>
            <a:r>
              <a:rPr lang="en-US" dirty="0" err="1"/>
              <a:t>Meerkats</a:t>
            </a:r>
            <a:r>
              <a:rPr lang="en-US" dirty="0"/>
              <a:t> live in southern Africa.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endParaRPr lang="en-US" dirty="0"/>
          </a:p>
          <a:p>
            <a:r>
              <a:rPr lang="en-US" dirty="0" smtClean="0"/>
              <a:t>They </a:t>
            </a:r>
            <a:r>
              <a:rPr lang="en-US" dirty="0"/>
              <a:t>live in groups.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endParaRPr lang="en-US" dirty="0"/>
          </a:p>
          <a:p>
            <a:r>
              <a:rPr lang="en-US" dirty="0"/>
              <a:t>They sleep in holes in the ground.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endParaRPr lang="en-US" dirty="0"/>
          </a:p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meerkats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5576" y="450912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594720"/>
            <a:ext cx="1612776" cy="1612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990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445224"/>
            <a:ext cx="7554416" cy="72697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Přepiš ve 3.osobě č. jednotného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399384"/>
          </a:xfrm>
        </p:spPr>
        <p:txBody>
          <a:bodyPr>
            <a:normAutofit/>
          </a:bodyPr>
          <a:lstStyle/>
          <a:p>
            <a:r>
              <a:rPr lang="en-US" dirty="0" err="1"/>
              <a:t>Meerkats</a:t>
            </a:r>
            <a:r>
              <a:rPr lang="en-US" dirty="0"/>
              <a:t> live in southern Africa.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	A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meerkat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lives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in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southern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Africa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en-US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en-US" dirty="0" smtClean="0"/>
              <a:t>They </a:t>
            </a:r>
            <a:r>
              <a:rPr lang="en-US" dirty="0"/>
              <a:t>live in groups.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	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lives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in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groups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en-US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en-US" dirty="0"/>
              <a:t>They sleep in holes in the ground. 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	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sleeps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in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holes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in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ground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en-US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meerkats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	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An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eagle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likes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to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eat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meerkats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5576" y="450912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7579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57192"/>
            <a:ext cx="6781800" cy="101500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Dej věty do záporu: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Meerkats</a:t>
            </a:r>
            <a:r>
              <a:rPr lang="cs-CZ" dirty="0" smtClean="0"/>
              <a:t> live in </a:t>
            </a:r>
            <a:r>
              <a:rPr lang="cs-CZ" dirty="0" err="1" smtClean="0"/>
              <a:t>Asia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stand</a:t>
            </a:r>
            <a:r>
              <a:rPr lang="cs-CZ" dirty="0" smtClean="0"/>
              <a:t> on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</a:p>
          <a:p>
            <a:r>
              <a:rPr lang="cs-CZ" dirty="0" smtClean="0"/>
              <a:t>A fox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meerkats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endParaRPr lang="cs-CZ" dirty="0"/>
          </a:p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meerkat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food.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33151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57192"/>
            <a:ext cx="6781800" cy="101500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Dej věty do záporu: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Meerkats</a:t>
            </a:r>
            <a:r>
              <a:rPr lang="cs-CZ" dirty="0" smtClean="0"/>
              <a:t> live in </a:t>
            </a:r>
            <a:r>
              <a:rPr lang="cs-CZ" dirty="0" err="1" smtClean="0"/>
              <a:t>Asia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Meerkats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live in </a:t>
            </a:r>
            <a:r>
              <a:rPr lang="cs-CZ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A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sia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stand</a:t>
            </a:r>
            <a:r>
              <a:rPr lang="cs-CZ" dirty="0" smtClean="0"/>
              <a:t> on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legs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don´t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like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to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stand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on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two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legs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dirty="0" smtClean="0"/>
              <a:t>A fox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meerkats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 fox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doesn´t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eat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meerkats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meerkat</a:t>
            </a:r>
            <a:r>
              <a:rPr lang="cs-CZ" dirty="0" smtClean="0"/>
              <a:t> </a:t>
            </a:r>
            <a:r>
              <a:rPr lang="cs-CZ" dirty="0" err="1" smtClean="0"/>
              <a:t>looks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food.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One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meerkat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doesn´t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look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for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food.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736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57192"/>
            <a:ext cx="6781800" cy="101500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Vytvoř otázku: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Meerkats</a:t>
            </a:r>
            <a:r>
              <a:rPr lang="cs-CZ" dirty="0" smtClean="0"/>
              <a:t> live in </a:t>
            </a:r>
            <a:r>
              <a:rPr lang="cs-CZ" dirty="0" err="1" smtClean="0"/>
              <a:t>groups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dirty="0" smtClean="0"/>
              <a:t> in </a:t>
            </a:r>
            <a:r>
              <a:rPr lang="cs-CZ" dirty="0" err="1" smtClean="0"/>
              <a:t>holes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ground</a:t>
            </a:r>
            <a:r>
              <a:rPr lang="cs-CZ" dirty="0" smtClean="0"/>
              <a:t>.	(WHERE)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insects</a:t>
            </a:r>
            <a:r>
              <a:rPr lang="cs-CZ" dirty="0" smtClean="0"/>
              <a:t> and </a:t>
            </a:r>
            <a:r>
              <a:rPr lang="cs-CZ" dirty="0" err="1" smtClean="0"/>
              <a:t>mice</a:t>
            </a:r>
            <a:r>
              <a:rPr lang="cs-CZ" dirty="0" smtClean="0"/>
              <a:t>.	(WHAT)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snake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meerkats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018797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57192"/>
            <a:ext cx="6781800" cy="101500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Vytvoř otázku: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Meerkats</a:t>
            </a:r>
            <a:r>
              <a:rPr lang="cs-CZ" dirty="0" smtClean="0"/>
              <a:t> live in </a:t>
            </a:r>
            <a:r>
              <a:rPr lang="cs-CZ" dirty="0" err="1" smtClean="0"/>
              <a:t>groups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meerkats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live in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groups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?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dirty="0" smtClean="0"/>
              <a:t> in </a:t>
            </a:r>
            <a:r>
              <a:rPr lang="cs-CZ" dirty="0" err="1" smtClean="0"/>
              <a:t>holes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ground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	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Where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do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sleep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?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insects</a:t>
            </a:r>
            <a:r>
              <a:rPr lang="cs-CZ" dirty="0" smtClean="0"/>
              <a:t> and </a:t>
            </a:r>
            <a:r>
              <a:rPr lang="cs-CZ" dirty="0" err="1" smtClean="0"/>
              <a:t>mice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	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do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they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eat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?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snake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meerkats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	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a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snake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eat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meerkats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?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5353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 – vlastní práce autora</a:t>
            </a:r>
          </a:p>
          <a:p>
            <a:r>
              <a:rPr lang="cs-CZ" dirty="0"/>
              <a:t>Ilustrace 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err="1" smtClean="0"/>
              <a:t>Karelj</a:t>
            </a:r>
            <a:r>
              <a:rPr lang="cs-CZ" dirty="0" smtClean="0"/>
              <a:t>. 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 smtClean="0"/>
              <a:t>28</a:t>
            </a:r>
            <a:r>
              <a:rPr lang="cs-CZ" dirty="0"/>
              <a:t>. 10. 2008, </a:t>
            </a:r>
            <a:r>
              <a:rPr lang="cs-CZ" dirty="0" smtClean="0"/>
              <a:t>09:28 </a:t>
            </a:r>
            <a:r>
              <a:rPr lang="cs-CZ" dirty="0"/>
              <a:t>[cit. </a:t>
            </a:r>
            <a:r>
              <a:rPr lang="cs-CZ" dirty="0" smtClean="0"/>
              <a:t>2012-01-23]. File:Surikata 1.jpg. </a:t>
            </a:r>
            <a:r>
              <a:rPr lang="cs-CZ" dirty="0"/>
              <a:t>Dostupné z WWW</a:t>
            </a:r>
            <a:r>
              <a:rPr lang="cs-CZ" dirty="0" smtClean="0"/>
              <a:t>:</a:t>
            </a:r>
            <a:r>
              <a:rPr lang="cs-CZ" dirty="0"/>
              <a:t>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cs.wikipedia.org/wiki/Soubor:Surikata_1.jpg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www.naturephoto.cz/img/fotobanka/08-2010-8555.jpg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4645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214</TotalTime>
  <Words>532</Words>
  <Application>Microsoft Office PowerPoint</Application>
  <PresentationFormat>Předvádění na obrazovce (4:3)</PresentationFormat>
  <Paragraphs>123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NewsPrint</vt:lpstr>
      <vt:lpstr>Prezentace aplikace PowerPoint</vt:lpstr>
      <vt:lpstr>anotace</vt:lpstr>
      <vt:lpstr>PRESENT SIMPLE</vt:lpstr>
      <vt:lpstr>MEERKATS</vt:lpstr>
      <vt:lpstr>Present simple</vt:lpstr>
      <vt:lpstr>P r e s e n t simple</vt:lpstr>
      <vt:lpstr>3. osoba č. jednotného</vt:lpstr>
      <vt:lpstr>Přepiš ve 3.osobě č. jednotného</vt:lpstr>
      <vt:lpstr>Přepiš ve 3.osobě č. jednotného</vt:lpstr>
      <vt:lpstr>Dej věty do záporu:</vt:lpstr>
      <vt:lpstr>Dej věty do záporu:</vt:lpstr>
      <vt:lpstr>Vytvoř otázku:</vt:lpstr>
      <vt:lpstr>Vytvoř otázku: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Demeter</cp:lastModifiedBy>
  <cp:revision>79</cp:revision>
  <dcterms:created xsi:type="dcterms:W3CDTF">2012-01-30T15:05:50Z</dcterms:created>
  <dcterms:modified xsi:type="dcterms:W3CDTF">2012-02-13T19:58:44Z</dcterms:modified>
</cp:coreProperties>
</file>