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66" r:id="rId2"/>
    <p:sldId id="256" r:id="rId3"/>
    <p:sldId id="257" r:id="rId4"/>
    <p:sldId id="259" r:id="rId5"/>
    <p:sldId id="260" r:id="rId6"/>
    <p:sldId id="262" r:id="rId7"/>
    <p:sldId id="263" r:id="rId8"/>
    <p:sldId id="264" r:id="rId9"/>
    <p:sldId id="265" r:id="rId10"/>
    <p:sldId id="267" r:id="rId11"/>
    <p:sldId id="269" r:id="rId12"/>
    <p:sldId id="268" r:id="rId13"/>
    <p:sldId id="25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CE952D-8BFA-464B-83ED-BCB45C2DAD8F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4EA24AF-7950-4CDE-8599-CD6E24139F3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99957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4F092AC-E091-412F-B450-B191C8495F0E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278037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28600" indent="-228600">
              <a:buAutoNum type="arabicPeriod"/>
            </a:pPr>
            <a:r>
              <a:rPr lang="cs-CZ" dirty="0" smtClean="0"/>
              <a:t>Otce 2. častá 3. dlouhé 4. kalhoty 5. krátké vlasy 6. jemných 7. pestrobarevných 8. ve veřejných 9.  lázních</a:t>
            </a:r>
          </a:p>
          <a:p>
            <a:pPr marL="0" indent="0">
              <a:buNone/>
            </a:pPr>
            <a:r>
              <a:rPr lang="cs-CZ" baseline="0" dirty="0" smtClean="0"/>
              <a:t>10. oddělené 11. příbory neznali 12. ředěné 13. pouze chlapci 14. pouze dívky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4EA24AF-7950-4CDE-8599-CD6E24139F3E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45307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C90F04E-93FC-48CF-942F-F73914A79F7B}" type="slidenum">
              <a:rPr lang="cs-CZ" smtClean="0"/>
              <a:pPr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438119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117693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753224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663161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236386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140667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216665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189283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0355775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38006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385266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439696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White"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06786A-C2E4-4A2A-BC36-B29A40C9C1B4}" type="datetimeFigureOut">
              <a:rPr lang="cs-CZ" smtClean="0"/>
              <a:pPr/>
              <a:t>30.4.2013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B5D4E8-EBC4-4EC3-BD2A-1D6C57703B1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81953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jpeg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leccos.com/pics/pic/recko-__mapa_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beazley.ox.ac.uk/dictionary/Dict/image/peplos-drawingSmall.jpg" TargetMode="External"/><Relationship Id="rId5" Type="http://schemas.openxmlformats.org/officeDocument/2006/relationships/hyperlink" Target="http://bastilia.ru/hellas/rules/costumes/images/greek-male-himation.jpg" TargetMode="External"/><Relationship Id="rId4" Type="http://schemas.openxmlformats.org/officeDocument/2006/relationships/hyperlink" Target="http://www.beazley.ox.ac.uk/dictionary/Dict/image/chiton3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microsoft.com/office/2007/relationships/hdphoto" Target="../media/hdphoto1.wdp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2.wav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2028660261"/>
              </p:ext>
            </p:extLst>
          </p:nvPr>
        </p:nvGraphicFramePr>
        <p:xfrm>
          <a:off x="99120" y="1844824"/>
          <a:ext cx="8928992" cy="4782452"/>
        </p:xfrm>
        <a:graphic>
          <a:graphicData uri="http://schemas.openxmlformats.org/drawingml/2006/table">
            <a:tbl>
              <a:tblPr/>
              <a:tblGrid>
                <a:gridCol w="2915816"/>
                <a:gridCol w="6013176"/>
              </a:tblGrid>
              <a:tr h="62547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Zlonice,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Zlonice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VY_32_INOVACE_03_01_18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Život ve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starověkém  Řecku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Nídrová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Prezentace pro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6. ročník seznamuje s životem lidí ve starověkém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 Řecku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Rozvíjí čtení s porozuměním. Je u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rčena pro práci na interaktivní tabuli,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nebo PC.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Je možné ji využít k výkladu a zápisu do sešitu. Na snímcích 3 a 5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jsou v textu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připraveny odkazy na ilustraci učiva na www stránkách (jinak zbarvená a podtržená slova).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Doplňovačka na snímku 9  procvičuje probíranou látku.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 Žáci použijí pero, nebo dělají cvičení ústně. Následným klikáním zkontrolují správnost.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Na snímku 10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 h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ledají  chybu v textu.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</a:t>
                      </a:r>
                      <a:r>
                        <a:rPr lang="cs-CZ" sz="14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Pokud kliknou na slovo, které do textu nepatří, tak zmizí. V opačném případě se vracejí zpět. </a:t>
                      </a:r>
                      <a:r>
                        <a:rPr lang="cs-CZ" sz="1400" b="0" baseline="0" dirty="0" smtClean="0">
                          <a:solidFill>
                            <a:schemeClr val="tx1"/>
                          </a:solidFill>
                          <a:latin typeface="+mn-lt"/>
                          <a:cs typeface="Arial" pitchFamily="34" charset="0"/>
                        </a:rPr>
                        <a:t>Správné řešení je v poznámkách snímku a odpovědi jsou doprovázeny zvukovými efekty.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+mn-lt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10884" y="0"/>
            <a:ext cx="985494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3065233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476672"/>
            <a:ext cx="7772400" cy="1470025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stral" pitchFamily="66" charset="0"/>
              </a:rPr>
              <a:t>Život ve starověkém Řecku</a:t>
            </a:r>
            <a:endParaRPr lang="cs-CZ" b="1" spc="3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57367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896"/>
          <a:stretch/>
        </p:blipFill>
        <p:spPr bwMode="auto">
          <a:xfrm>
            <a:off x="447390" y="795718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 flipH="1">
            <a:off x="4672641" y="1825657"/>
            <a:ext cx="110104" cy="25201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551846" y="1543123"/>
            <a:ext cx="771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Řecko</a:t>
            </a:r>
            <a:endParaRPr lang="cs-CZ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265409" y="1343068"/>
            <a:ext cx="43204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.</a:t>
            </a:r>
            <a:endParaRPr lang="cs-CZ" sz="44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45620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476673"/>
            <a:ext cx="7772400" cy="1080120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Řecká jména</a:t>
            </a:r>
            <a:endParaRPr lang="cs-CZ" b="1" spc="3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916832"/>
            <a:ext cx="8439462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v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znik podobně jako v českém jazyce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Jaroslav (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jaro+slavit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), Alexandr (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alexó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=chráním, 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androi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=muži)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ísto příjmení buď jméno města, odkud pocházeli (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Tháles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Milétu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), nebo jméno otce (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Aias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, syn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Telamonův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)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očeštěná řecká jména Filip, Helena, Alexandra, Petr, Veronika, Irena, Kateřina …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67215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64026" y="0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476673"/>
            <a:ext cx="7772400" cy="792087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Odívání</a:t>
            </a:r>
            <a:endParaRPr lang="cs-CZ" b="1" spc="3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340768"/>
            <a:ext cx="8439462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muži 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košilovité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roucho s krátkými rukávy, nebo bez rukávů –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hlinkClick r:id="rId4"/>
              </a:rPr>
              <a:t>chitón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v bílé, nebo tmavé barvě se sponou na rameni, plášť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–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hlinkClick r:id="rId5"/>
              </a:rPr>
              <a:t>himation </a:t>
            </a:r>
            <a:endParaRPr lang="cs-CZ" sz="3200" dirty="0" smtClean="0">
              <a:solidFill>
                <a:schemeClr val="accent1">
                  <a:lumMod val="75000"/>
                </a:schemeClr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stříhaní nakrátko, běžný byl plnovous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ž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eny –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  <a:hlinkClick r:id="rId6"/>
              </a:rPr>
              <a:t>peplos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se sponami na ramenou, přepásaný, z jemných hedvábných pestrých, vzorovaných, nebo vyšívaných látek   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louhé vlasy svázané v týle do uzlu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o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butí – bosi, sandály, šněrovací boty na lov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28053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533572" y="-531440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116633"/>
            <a:ext cx="7772400" cy="936104"/>
          </a:xfrm>
        </p:spPr>
        <p:txBody>
          <a:bodyPr>
            <a:normAutofit/>
          </a:bodyPr>
          <a:lstStyle/>
          <a:p>
            <a:r>
              <a:rPr lang="cs-CZ" b="1" spc="3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Bydlení</a:t>
            </a:r>
            <a:endParaRPr lang="cs-CZ" b="1" spc="3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5536" y="1124744"/>
            <a:ext cx="8577498" cy="501675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jádrem řeckého domu  velká místnost s předsíní,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  krbem a otvorem ve stropě (kouř) – pouze pro    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  muže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dvorek a obytné místnosti určené ženám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později domy se sloupořadím kolem ústředního dvoru, některé i patrové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stěny zdobeny malbou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podlahy z udusané hlíny, mozaiková podlaha u bohatých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koupelny výjimečně x veřejné lázně</a:t>
            </a:r>
          </a:p>
        </p:txBody>
      </p:sp>
    </p:spTree>
    <p:extLst>
      <p:ext uri="{BB962C8B-B14F-4D97-AF65-F5344CB8AC3E}">
        <p14:creationId xmlns:p14="http://schemas.microsoft.com/office/powerpoint/2010/main" xmlns="" val="2924480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116633"/>
            <a:ext cx="7772400" cy="936104"/>
          </a:xfrm>
        </p:spPr>
        <p:txBody>
          <a:bodyPr/>
          <a:lstStyle/>
          <a:p>
            <a:r>
              <a:rPr lang="cs-CZ" b="1" spc="3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Stolování</a:t>
            </a:r>
            <a:endParaRPr lang="cs-CZ" b="1" spc="3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124744"/>
            <a:ext cx="8707768" cy="60016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Řekové jedli vleže na levém boku, opřeni o loket,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pravá ruka volná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eznali jídelní příbory – pečlivé mytí rukou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j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ídlo nosili otroci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ři hostinách pěvci  za doprovodu lyry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přednášeli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básně – pouze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pro muže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b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ěžné jídlo – obilné placky, sýr, cibule, olivy, 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ovoce, oblíbená kaše z bobů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m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ajetnější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vrstvy – maso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a ryby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k pití víno, ale vždy ředěné vodou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</a:t>
            </a:r>
          </a:p>
          <a:p>
            <a:pPr marL="457200" indent="-457200">
              <a:buFont typeface="Arial" pitchFamily="34" charset="0"/>
              <a:buChar char="•"/>
            </a:pP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346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116633"/>
            <a:ext cx="7772400" cy="648071"/>
          </a:xfrm>
        </p:spPr>
        <p:txBody>
          <a:bodyPr>
            <a:normAutofit/>
          </a:bodyPr>
          <a:lstStyle/>
          <a:p>
            <a:r>
              <a:rPr lang="cs-CZ" sz="3200" b="1" spc="3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Vzdělávání</a:t>
            </a:r>
            <a:endParaRPr lang="cs-CZ" b="1" spc="3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1196752"/>
            <a:ext cx="8223438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c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hlapci od 7 let soukromé školy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čtení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, psaní, počítání, kreslení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od 12 let zpěv, tanec, hra na hudební nástroj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 pětiboj – skok do dálky, běh, hod diskem,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    </a:t>
            </a: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hod oštěpem, zápas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 od 16 let –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gymnasion – 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zdokonalování v pětiboji a přednášky vzdělaných mužů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ívky se učily doma domácím pracím, zpěvu a tanci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63462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01075" y="116633"/>
            <a:ext cx="7772400" cy="648071"/>
          </a:xfrm>
        </p:spPr>
        <p:txBody>
          <a:bodyPr>
            <a:normAutofit/>
          </a:bodyPr>
          <a:lstStyle/>
          <a:p>
            <a:r>
              <a:rPr lang="cs-CZ" sz="3200" b="1" spc="300" dirty="0" smtClean="0">
                <a:solidFill>
                  <a:schemeClr val="tx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Doplňte a zapište si do sešitů:</a:t>
            </a:r>
            <a:endParaRPr lang="cs-CZ" b="1" spc="300" dirty="0">
              <a:solidFill>
                <a:schemeClr val="tx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stral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692696"/>
            <a:ext cx="8439462" cy="55092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Muži oblékali roucho se sponou na rameni  zvané  _ _ _ _ _. Přes něj se nosil _ _ _ _ _ _ _ _. Ženským oděvem byl _ _ _ _ _ _. V domě byly místnosti určené pouze _ _ _ _ _. Podlahy bohatých byly zdobeny _ _ _ _ _ _ _ _ . Řekové jedli _ _ _ _ _ , neznali _ _ _ _ _ _ _. Pili víno ředěné _ _ _ _ _. Chlapci se učili _ _ _ _, _ _ _ _ a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_ _ _ _ _ _ _. Od 12 let zpívat, _ _ _ _ _ _, hrát na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_ _ _ _ _ _ _  _ _ _ _ _ _ _ _. Cvičili se také v </a:t>
            </a:r>
          </a:p>
          <a:p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_ _ _ _ _ _ _ _. Dívky se učily doma _ _ _ _ _ _ _ </a:t>
            </a:r>
          </a:p>
          <a:p>
            <a:r>
              <a:rPr lang="cs-CZ" sz="3200" b="1" dirty="0">
                <a:solidFill>
                  <a:schemeClr val="accent1">
                    <a:lumMod val="75000"/>
                  </a:schemeClr>
                </a:solidFill>
              </a:rPr>
              <a:t>p</a:t>
            </a:r>
            <a:r>
              <a:rPr lang="cs-CZ" sz="3200" b="1" dirty="0" smtClean="0">
                <a:solidFill>
                  <a:schemeClr val="accent1">
                    <a:lumMod val="75000"/>
                  </a:schemeClr>
                </a:solidFill>
              </a:rPr>
              <a:t>racím, _ _ _ _ _ a _ _ _ _ _.</a:t>
            </a:r>
            <a:endParaRPr lang="cs-CZ" sz="3200" b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513725" y="1196752"/>
            <a:ext cx="125624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chitón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013264" y="1156894"/>
            <a:ext cx="172136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himation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4139952" y="1628800"/>
            <a:ext cx="1316386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peplos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355976" y="2132856"/>
            <a:ext cx="145424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mužům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4444301" y="2564904"/>
            <a:ext cx="18227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mozaikou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1331640" y="3134247"/>
            <a:ext cx="10450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vleže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4355976" y="3088835"/>
            <a:ext cx="14335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příbory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1748421" y="3583566"/>
            <a:ext cx="125649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vodou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775201" y="3583565"/>
            <a:ext cx="1249665" cy="58477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číst_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081200" y="3583566"/>
            <a:ext cx="9066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psát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42894" y="4077072"/>
            <a:ext cx="1377492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počítat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07744" y="4077072"/>
            <a:ext cx="1160061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tančit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40743" y="4605311"/>
            <a:ext cx="373050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</a:t>
            </a:r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udební        nástroje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711318" y="5085184"/>
            <a:ext cx="149791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pětiboji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287774" y="5084742"/>
            <a:ext cx="1766830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domácím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1818761" y="5582383"/>
            <a:ext cx="11861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zpěvu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3631255" y="5578202"/>
            <a:ext cx="10173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tanci</a:t>
            </a:r>
            <a:endParaRPr lang="cs-CZ" sz="32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92609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1" grpId="0"/>
      <p:bldP spid="12" grpId="0"/>
      <p:bldP spid="13" grpId="0"/>
      <p:bldP spid="14" grpId="0"/>
      <p:bldP spid="15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2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251520" y="1166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3" name="Obdélník 2"/>
          <p:cNvSpPr/>
          <p:nvPr/>
        </p:nvSpPr>
        <p:spPr>
          <a:xfrm>
            <a:off x="971600" y="1028343"/>
            <a:ext cx="7128792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20000"/>
              </a:spcBef>
              <a:spcAft>
                <a:spcPct val="0"/>
              </a:spcAft>
              <a:defRPr/>
            </a:pP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Hledejte  </a:t>
            </a: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chybu v textu. Pokud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kliknete </a:t>
            </a: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na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slovo, které </a:t>
            </a: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do textu nepatří, tak zmizí. V opačném případě se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vracíte </a:t>
            </a: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zpět.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Odpovědi </a:t>
            </a:r>
            <a:r>
              <a:rPr lang="cs-CZ" sz="3200" b="1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jsou doprovázeny zvukovými efekty. </a:t>
            </a:r>
            <a:r>
              <a:rPr lang="cs-CZ" sz="3200" b="1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Hledejte 14 chyb.</a:t>
            </a:r>
            <a:endParaRPr lang="cs-CZ" sz="3200" b="1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8718077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403920" y="269032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pic>
        <p:nvPicPr>
          <p:cNvPr id="1028" name="Picture 4" descr="C:\Documents and Settings\Administrator\Local Settings\Temporary Internet Files\Content.IE5\AG5KKZUW\MP900427896[1].jpg"/>
          <p:cNvPicPr>
            <a:picLocks noChangeAspect="1" noChangeArrowheads="1"/>
          </p:cNvPicPr>
          <p:nvPr/>
        </p:nvPicPr>
        <p:blipFill rotWithShape="1">
          <a:blip r:embed="rId3" cstate="print">
            <a:lum bright="70000" contrast="-70000"/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colorTemperature colorTemp="4375"/>
                    </a14:imgEffect>
                    <a14:imgEffect>
                      <a14:saturation sat="4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147"/>
          <a:stretch/>
        </p:blipFill>
        <p:spPr bwMode="ltGray">
          <a:xfrm>
            <a:off x="199747" y="0"/>
            <a:ext cx="843946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3500000" scaled="1"/>
            <a:tileRect/>
          </a:gradFill>
          <a:ln>
            <a:noFill/>
          </a:ln>
          <a:effectLst>
            <a:outerShdw blurRad="152400" dist="317500" dir="5400000" sx="90000" sy="-19000" rotWithShape="0">
              <a:prstClr val="black">
                <a:alpha val="15000"/>
              </a:prstClr>
            </a:outerShdw>
            <a:softEdge rad="635000"/>
          </a:effectLst>
        </p:spPr>
      </p:pic>
      <p:sp>
        <p:nvSpPr>
          <p:cNvPr id="2" name="Obdélník 1"/>
          <p:cNvSpPr/>
          <p:nvPr/>
        </p:nvSpPr>
        <p:spPr>
          <a:xfrm>
            <a:off x="107504" y="441538"/>
            <a:ext cx="9036496" cy="55092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Řecká jména vznikla podobně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jako v českém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jazyce. Místo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příjmení buď jméno města, odkud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pocházeli (</a:t>
            </a:r>
            <a:r>
              <a:rPr lang="cs-CZ" sz="3200" dirty="0" err="1" smtClean="0">
                <a:solidFill>
                  <a:schemeClr val="accent1">
                    <a:lumMod val="75000"/>
                  </a:schemeClr>
                </a:solidFill>
              </a:rPr>
              <a:t>Tháles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z  </a:t>
            </a:r>
            <a:r>
              <a:rPr lang="cs-CZ" sz="3200" dirty="0" err="1">
                <a:solidFill>
                  <a:schemeClr val="accent1">
                    <a:lumMod val="75000"/>
                  </a:schemeClr>
                </a:solidFill>
              </a:rPr>
              <a:t>Milétu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), nebo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jméno             Počeštěná </a:t>
            </a:r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řecká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jména jsou velmi                Muži nosili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                . 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Ženy nosily šaty z                 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                           látek. Řekové se koupali  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                        Obytné místnosti byly pro muže i pro 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ženy                   Při jídle používali Řekové                  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Pili vždy                   víno.            i chlapci se vzdělávali</a:t>
            </a:r>
          </a:p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od 7 let v soukromých školách. Dívky i               se učili</a:t>
            </a:r>
          </a:p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oma domácím pracím, zpěvu a tanci.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5" name="TextovéPole 4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5148064" y="1412115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matky.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7" name="TextovéPole 6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3977680" y="1891671"/>
            <a:ext cx="1458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vzácná.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8" name="TextovéPole 7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7218352" y="1891670"/>
            <a:ext cx="162503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dlouhé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9" name="TextovéPole 8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145664" y="2388076"/>
            <a:ext cx="1762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kalhoty a 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ovéPole 9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1827190" y="238839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dlouhé vlasy  .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1" name="TextovéPole 10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7020272" y="2388394"/>
            <a:ext cx="182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hrubých,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2" name="TextovéPole 11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186134" y="2844225"/>
            <a:ext cx="287718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jednobarevných 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ovéPole 12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155654" y="3329945"/>
            <a:ext cx="228402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k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oupelnách.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4" name="TextovéPole 13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996149" y="3868810"/>
            <a:ext cx="182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společné.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5" name="TextovéPole 14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6766596" y="3843593"/>
            <a:ext cx="182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příbory.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6" name="TextovéPole 15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1528121" y="4347150"/>
            <a:ext cx="182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n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eředěné 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7" name="TextovéPole 16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4073664" y="4347149"/>
            <a:ext cx="129614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Dívky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8" name="TextovéPole 17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6467712" y="4808708"/>
            <a:ext cx="13446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chlapci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9" name="TextovéPole 18">
            <a:hlinkClick r:id="" action="ppaction://noaction">
              <a:snd r:embed="rId5" name="chimes.wav"/>
            </a:hlinkClick>
          </p:cNvPr>
          <p:cNvSpPr txBox="1"/>
          <p:nvPr/>
        </p:nvSpPr>
        <p:spPr>
          <a:xfrm>
            <a:off x="6969184" y="2900381"/>
            <a:ext cx="182311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solidFill>
                  <a:schemeClr val="accent1">
                    <a:lumMod val="75000"/>
                  </a:schemeClr>
                </a:solidFill>
              </a:rPr>
              <a:t>d</a:t>
            </a:r>
            <a:r>
              <a:rPr lang="cs-CZ" sz="3200" dirty="0" smtClean="0">
                <a:solidFill>
                  <a:schemeClr val="accent1">
                    <a:lumMod val="75000"/>
                  </a:schemeClr>
                </a:solidFill>
              </a:rPr>
              <a:t>oma v </a:t>
            </a:r>
            <a:endParaRPr lang="cs-CZ" sz="32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55264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 isContent="1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8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9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6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3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0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9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250" y="-1211263"/>
            <a:ext cx="8443913" cy="86328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4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Bohužel, vrať se zpět.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664" y="1012086"/>
            <a:ext cx="547260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  <a:p>
            <a:endParaRPr lang="cs-CZ" sz="2800" b="1" dirty="0" smtClean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200" smtClean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8" name="Veselý obličej 7"/>
          <p:cNvSpPr/>
          <p:nvPr/>
        </p:nvSpPr>
        <p:spPr>
          <a:xfrm>
            <a:off x="3779912" y="1704583"/>
            <a:ext cx="1944216" cy="1724417"/>
          </a:xfrm>
          <a:prstGeom prst="smileyFace">
            <a:avLst>
              <a:gd name="adj" fmla="val -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lačítko akce: Zpět nebo Předchozí 8">
            <a:hlinkClick r:id="" action="ppaction://hlinkshowjump?jump=previousslide" highlightClick="1">
              <a:snd r:embed="rId4" name="laser.wav"/>
            </a:hlinkClick>
          </p:cNvPr>
          <p:cNvSpPr/>
          <p:nvPr/>
        </p:nvSpPr>
        <p:spPr>
          <a:xfrm>
            <a:off x="6084168" y="4221088"/>
            <a:ext cx="1152128" cy="648072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35130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600" y="-882650"/>
            <a:ext cx="8443913" cy="8632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Zdroje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RULF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, Jan; VÁLKOVÁ, Veronika a kol.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pro VI. r. ZŠ- pravěk a starověk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Praha: SPN- pedagogické nakladatelství, akciová společnost, 2004, ISBN 80-7235-274-1.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KOLEKTIV AUTORŮ. </a:t>
            </a:r>
            <a:r>
              <a:rPr lang="cs-CZ" sz="1200" i="1" dirty="0">
                <a:solidFill>
                  <a:schemeClr val="accent1">
                    <a:lumMod val="75000"/>
                  </a:schemeClr>
                </a:solidFill>
              </a:rPr>
              <a:t>Dějepis 6, učebnice pro základní školy a víceletá gymnázia</a:t>
            </a:r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. Plzeň: Fraus, 2007, ISBN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978-80-7238-208-8</a:t>
            </a:r>
          </a:p>
          <a:p>
            <a:r>
              <a:rPr lang="cs-CZ" sz="1200" dirty="0">
                <a:solidFill>
                  <a:schemeClr val="accent1">
                    <a:lumMod val="75000"/>
                  </a:schemeClr>
                </a:solidFill>
              </a:rPr>
              <a:t>www.office.com</a:t>
            </a:r>
            <a:r>
              <a:rPr lang="cs-CZ" sz="1200" dirty="0"/>
              <a:t> </a:t>
            </a:r>
            <a:r>
              <a:rPr lang="cs-CZ" sz="1200" dirty="0" smtClean="0">
                <a:solidFill>
                  <a:schemeClr val="accent1"/>
                </a:solidFill>
              </a:rPr>
              <a:t>– </a:t>
            </a:r>
            <a:r>
              <a:rPr lang="cs-CZ" sz="1200" dirty="0" smtClean="0">
                <a:solidFill>
                  <a:schemeClr val="accent1">
                    <a:lumMod val="75000"/>
                  </a:schemeClr>
                </a:solidFill>
              </a:rPr>
              <a:t>pozadí všech snímků, snímek 3</a:t>
            </a:r>
            <a:endParaRPr lang="cs-CZ" sz="1200" dirty="0">
              <a:solidFill>
                <a:schemeClr val="accent1">
                  <a:lumMod val="75000"/>
                </a:schemeClr>
              </a:solidFill>
            </a:endParaRPr>
          </a:p>
          <a:p>
            <a:pPr marL="0" indent="0">
              <a:buNone/>
            </a:pPr>
            <a:endParaRPr lang="cs-CZ" sz="1200" dirty="0">
              <a:solidFill>
                <a:schemeClr val="accent1"/>
              </a:solidFill>
            </a:endParaRPr>
          </a:p>
          <a:p>
            <a:endParaRPr lang="cs-CZ" sz="1200" dirty="0" smtClean="0">
              <a:solidFill>
                <a:schemeClr val="accent2">
                  <a:lumMod val="75000"/>
                </a:schemeClr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7524503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</TotalTime>
  <Words>957</Words>
  <Application>Microsoft Office PowerPoint</Application>
  <PresentationFormat>Předvádění na obrazovce (4:3)</PresentationFormat>
  <Paragraphs>119</Paragraphs>
  <Slides>13</Slides>
  <Notes>3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Snímek 1</vt:lpstr>
      <vt:lpstr>Život ve starověkém Řecku</vt:lpstr>
      <vt:lpstr>Snímek 3</vt:lpstr>
      <vt:lpstr>Řecká jména</vt:lpstr>
      <vt:lpstr>Odívání</vt:lpstr>
      <vt:lpstr>Bydlení</vt:lpstr>
      <vt:lpstr>Stolování</vt:lpstr>
      <vt:lpstr>Vzdělávání</vt:lpstr>
      <vt:lpstr>Doplňte a zapište si do sešitů:</vt:lpstr>
      <vt:lpstr>Snímek 10</vt:lpstr>
      <vt:lpstr>Snímek 11</vt:lpstr>
      <vt:lpstr>Bohužel, vrať se zpět.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Věra Nídrová</dc:creator>
  <cp:lastModifiedBy>U1</cp:lastModifiedBy>
  <cp:revision>38</cp:revision>
  <dcterms:created xsi:type="dcterms:W3CDTF">2013-03-03T08:59:10Z</dcterms:created>
  <dcterms:modified xsi:type="dcterms:W3CDTF">2013-04-30T14:17:07Z</dcterms:modified>
</cp:coreProperties>
</file>