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8" r:id="rId2"/>
    <p:sldId id="256" r:id="rId3"/>
    <p:sldId id="271" r:id="rId4"/>
    <p:sldId id="257" r:id="rId5"/>
    <p:sldId id="259" r:id="rId6"/>
    <p:sldId id="260" r:id="rId7"/>
    <p:sldId id="261" r:id="rId8"/>
    <p:sldId id="277" r:id="rId9"/>
    <p:sldId id="276" r:id="rId10"/>
    <p:sldId id="262" r:id="rId11"/>
    <p:sldId id="263" r:id="rId12"/>
    <p:sldId id="274" r:id="rId13"/>
    <p:sldId id="264" r:id="rId14"/>
    <p:sldId id="265" r:id="rId15"/>
    <p:sldId id="266" r:id="rId16"/>
    <p:sldId id="272" r:id="rId17"/>
    <p:sldId id="267" r:id="rId18"/>
    <p:sldId id="273" r:id="rId19"/>
    <p:sldId id="268" r:id="rId20"/>
    <p:sldId id="275" r:id="rId21"/>
    <p:sldId id="269" r:id="rId22"/>
    <p:sldId id="27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008B6AB-5F84-47BC-A226-58797DBD01E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7E56B5C-6075-448A-ABC6-561897D757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08B6AB-5F84-47BC-A226-58797DBD01E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E56B5C-6075-448A-ABC6-561897D757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008B6AB-5F84-47BC-A226-58797DBD01E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67E56B5C-6075-448A-ABC6-561897D757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08B6AB-5F84-47BC-A226-58797DBD01E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E56B5C-6075-448A-ABC6-561897D757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08B6AB-5F84-47BC-A226-58797DBD01E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E56B5C-6075-448A-ABC6-561897D757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08B6AB-5F84-47BC-A226-58797DBD01E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E56B5C-6075-448A-ABC6-561897D757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008B6AB-5F84-47BC-A226-58797DBD01E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E56B5C-6075-448A-ABC6-561897D757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08B6AB-5F84-47BC-A226-58797DBD01E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E56B5C-6075-448A-ABC6-561897D757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08B6AB-5F84-47BC-A226-58797DBD01E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E56B5C-6075-448A-ABC6-561897D757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08B6AB-5F84-47BC-A226-58797DBD01E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E56B5C-6075-448A-ABC6-561897D757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0008B6AB-5F84-47BC-A226-58797DBD01E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7E56B5C-6075-448A-ABC6-561897D757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0008B6AB-5F84-47BC-A226-58797DBD01E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7E56B5C-6075-448A-ABC6-561897D757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estovani.idnes.cz/?c=A080804_101827_ig_recko_bar&amp;strana=&amp;foto1=BAR23b1b1_42_15204816.jpg&amp;inframe=1" TargetMode="Externa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estovani.idnes.cz/olympie-poznejte-dejiste-antickych-olympijskych-her-p09-/ig_recko.asp?c=A080804_101827_ig_recko_bar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staroveke-olympijske-hry.navajo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blog.ihned.cz/c3-26261970-Y00000_d-zrusme-tu-bikiniadu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czechbadminton.cz/html/news/peking/staroveke-olympijske-hry.htm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google.cz/imgres?imgurl=http://recko-rim.ic.cz/images/hera.jpg&amp;imgrefurl=http://recko-rim.ic.cz/kultura.php&amp;usg=__aS-wwzkzSwmSj-HNgc3eNgBMst0=&amp;h=491&amp;w=304&amp;sz=25&amp;hl=cs&amp;start=0&amp;zoom=1&amp;tbnid=0sMXU8VPmnGbrM:&amp;tbnh=176&amp;tbnw=91&amp;ei=fAK5Tdn2MJqd4Aaex-DMDw&amp;prev=/search?q=starov%C4%9Bk%C3%A9+olympijsk%C3%A9+hry&amp;hl=cs&amp;biw=1024&amp;bih=644&amp;tbm=isch&amp;itbs=1&amp;iact=hc&amp;vpx=622&amp;vpy=224&amp;dur=1900&amp;hovh=285&amp;hovw=177&amp;tx=92&amp;ty=97&amp;page=1&amp;ndsp=14&amp;ved=1t:429,r:8,s:0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%3c%3e%5bcit.28-04-201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684213" y="1628775"/>
            <a:ext cx="77041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2115" name="Text Box 67"/>
          <p:cNvSpPr txBox="1">
            <a:spLocks noChangeArrowheads="1"/>
          </p:cNvSpPr>
          <p:nvPr/>
        </p:nvSpPr>
        <p:spPr bwMode="auto">
          <a:xfrm>
            <a:off x="1258888" y="1844675"/>
            <a:ext cx="54737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203" name="Group 15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84393203"/>
              </p:ext>
            </p:extLst>
          </p:nvPr>
        </p:nvGraphicFramePr>
        <p:xfrm>
          <a:off x="1763713" y="1773238"/>
          <a:ext cx="5761037" cy="2625092"/>
        </p:xfrm>
        <a:graphic>
          <a:graphicData uri="http://schemas.openxmlformats.org/drawingml/2006/table">
            <a:tbl>
              <a:tblPr/>
              <a:tblGrid>
                <a:gridCol w="1762125"/>
                <a:gridCol w="3998912"/>
              </a:tblGrid>
              <a:tr h="0"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VY_32_INOVACE_1/01_ČLOVĚK A SPOLEČNOST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6.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Poznámka: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Starověké olympijské hry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Vypracoval: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Zdeňka Buchtová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16974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Starověké olympijské hry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Počátky OH</a:t>
            </a:r>
          </a:p>
          <a:p>
            <a:r>
              <a:rPr lang="cs-CZ" dirty="0" smtClean="0"/>
              <a:t>Diváci</a:t>
            </a:r>
          </a:p>
          <a:p>
            <a:r>
              <a:rPr lang="cs-CZ" dirty="0" smtClean="0"/>
              <a:t>Závodníci</a:t>
            </a:r>
          </a:p>
          <a:p>
            <a:r>
              <a:rPr lang="cs-CZ" dirty="0" smtClean="0"/>
              <a:t>Vítězové</a:t>
            </a:r>
          </a:p>
          <a:p>
            <a:r>
              <a:rPr lang="cs-CZ" dirty="0" smtClean="0"/>
              <a:t>Program OH</a:t>
            </a:r>
          </a:p>
          <a:p>
            <a:r>
              <a:rPr lang="cs-CZ" dirty="0" smtClean="0"/>
              <a:t>Zdroje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očátky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Od 776 př. n. l</a:t>
            </a:r>
            <a:r>
              <a:rPr lang="cs-CZ" dirty="0" smtClean="0"/>
              <a:t>. – 393 n. l. (Olympii)</a:t>
            </a:r>
          </a:p>
          <a:p>
            <a:pPr lvl="1"/>
            <a:r>
              <a:rPr lang="cs-CZ" dirty="0" smtClean="0"/>
              <a:t>Celkem se konali </a:t>
            </a:r>
            <a:r>
              <a:rPr lang="cs-CZ" dirty="0" smtClean="0"/>
              <a:t>293x</a:t>
            </a:r>
            <a:endParaRPr lang="cs-CZ" dirty="0" smtClean="0"/>
          </a:p>
          <a:p>
            <a:pPr algn="just"/>
            <a:r>
              <a:rPr lang="cs-CZ" dirty="0" smtClean="0"/>
              <a:t>V Antiochii až do roku 521 n. l. (Justinián I.)</a:t>
            </a:r>
          </a:p>
          <a:p>
            <a:r>
              <a:rPr lang="cs-CZ" b="1" dirty="0" smtClean="0"/>
              <a:t>Náboženské obřady na počest Dia</a:t>
            </a:r>
          </a:p>
          <a:p>
            <a:pPr lvl="1"/>
            <a:r>
              <a:rPr lang="cs-CZ" dirty="0" smtClean="0"/>
              <a:t>Později spojovány se závody běžců</a:t>
            </a:r>
          </a:p>
          <a:p>
            <a:r>
              <a:rPr lang="cs-CZ" dirty="0" smtClean="0"/>
              <a:t>Dle pověsti hry založil Hérakles</a:t>
            </a:r>
          </a:p>
          <a:p>
            <a:r>
              <a:rPr lang="cs-CZ" b="1" dirty="0" smtClean="0"/>
              <a:t>Olympia</a:t>
            </a:r>
          </a:p>
          <a:p>
            <a:pPr lvl="1"/>
            <a:r>
              <a:rPr lang="cs-CZ" dirty="0" smtClean="0"/>
              <a:t>Posvátný okresek s chrámem Dia a později i Héry</a:t>
            </a:r>
          </a:p>
          <a:p>
            <a:pPr lvl="1"/>
            <a:r>
              <a:rPr lang="cs-CZ" dirty="0" smtClean="0"/>
              <a:t>Na severozápadním Peloponésu v </a:t>
            </a:r>
            <a:r>
              <a:rPr lang="cs-CZ" dirty="0" err="1" smtClean="0"/>
              <a:t>Elidě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 začátku jen bezúhonní Řekové</a:t>
            </a:r>
          </a:p>
          <a:p>
            <a:pPr lvl="1"/>
            <a:r>
              <a:rPr lang="cs-CZ" dirty="0" smtClean="0"/>
              <a:t>Společenská, umělecká a vědecká elita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Ženám vstup zakázán</a:t>
            </a:r>
          </a:p>
          <a:p>
            <a:pPr lvl="1"/>
            <a:r>
              <a:rPr lang="cs-CZ" dirty="0" smtClean="0"/>
              <a:t>„</a:t>
            </a:r>
            <a:r>
              <a:rPr lang="cs-CZ" dirty="0" err="1" smtClean="0"/>
              <a:t>Héraje</a:t>
            </a:r>
            <a:r>
              <a:rPr lang="cs-CZ" dirty="0" smtClean="0"/>
              <a:t>“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ávodníci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Jen ti nejlepší</a:t>
            </a:r>
          </a:p>
          <a:p>
            <a:r>
              <a:rPr lang="cs-CZ" dirty="0" smtClean="0"/>
              <a:t>Inspirovali svými výkony a ideálními postavami sochaře a básníky</a:t>
            </a:r>
          </a:p>
          <a:p>
            <a:r>
              <a:rPr lang="cs-CZ" dirty="0" smtClean="0"/>
              <a:t>Od 15. olympiády běhali nazí (720 př. n. l.)</a:t>
            </a:r>
          </a:p>
          <a:p>
            <a:pPr lvl="1"/>
            <a:r>
              <a:rPr lang="cs-CZ" dirty="0" err="1" smtClean="0"/>
              <a:t>Orsippos</a:t>
            </a:r>
            <a:r>
              <a:rPr lang="cs-CZ" dirty="0" smtClean="0"/>
              <a:t> z </a:t>
            </a:r>
            <a:r>
              <a:rPr lang="cs-CZ" dirty="0" err="1" smtClean="0"/>
              <a:t>Megary</a:t>
            </a:r>
            <a:endParaRPr lang="cs-CZ" dirty="0" smtClean="0"/>
          </a:p>
          <a:p>
            <a:pPr lvl="1"/>
            <a:endParaRPr lang="cs-CZ" dirty="0" smtClean="0"/>
          </a:p>
          <a:p>
            <a:r>
              <a:rPr lang="cs-CZ" dirty="0" smtClean="0"/>
              <a:t>Od roku 450 sportovali nazí i ostatní sportovci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Již od počátku silná konkurence ze strany Sparty </a:t>
            </a:r>
          </a:p>
          <a:p>
            <a:pPr lvl="1"/>
            <a:r>
              <a:rPr lang="cs-CZ" dirty="0" smtClean="0"/>
              <a:t>16. - 50. olympiáda jejich vítězství</a:t>
            </a:r>
          </a:p>
          <a:p>
            <a:pPr lvl="1"/>
            <a:r>
              <a:rPr lang="cs-CZ" dirty="0" smtClean="0"/>
              <a:t>Později: proslulí běžci z </a:t>
            </a:r>
            <a:r>
              <a:rPr lang="cs-CZ" dirty="0" err="1" smtClean="0"/>
              <a:t>Krotónu</a:t>
            </a:r>
            <a:r>
              <a:rPr lang="cs-CZ" dirty="0" smtClean="0"/>
              <a:t> v jižní Itálii     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Vítězové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Olivová ratolest</a:t>
            </a:r>
          </a:p>
          <a:p>
            <a:pPr lvl="1"/>
            <a:r>
              <a:rPr lang="cs-CZ" dirty="0" err="1" smtClean="0"/>
              <a:t>Herakleitos</a:t>
            </a:r>
            <a:r>
              <a:rPr lang="cs-CZ" dirty="0" smtClean="0"/>
              <a:t> ověnčil prvního </a:t>
            </a:r>
            <a:r>
              <a:rPr lang="cs-CZ" dirty="0" smtClean="0"/>
              <a:t>vítěze</a:t>
            </a:r>
            <a:endParaRPr lang="cs-CZ" dirty="0" smtClean="0"/>
          </a:p>
          <a:p>
            <a:pPr lvl="1"/>
            <a:r>
              <a:rPr lang="cs-CZ" dirty="0" smtClean="0"/>
              <a:t>Nejvyšší pocta pro závodníka </a:t>
            </a:r>
          </a:p>
          <a:p>
            <a:r>
              <a:rPr lang="cs-CZ" dirty="0" smtClean="0"/>
              <a:t>Sláva</a:t>
            </a:r>
          </a:p>
          <a:p>
            <a:pPr lvl="1"/>
            <a:r>
              <a:rPr lang="cs-CZ" dirty="0" smtClean="0"/>
              <a:t>Sochy ze dřeva, mramoru a bronzu</a:t>
            </a:r>
          </a:p>
          <a:p>
            <a:pPr lvl="1"/>
            <a:r>
              <a:rPr lang="cs-CZ" dirty="0" smtClean="0"/>
              <a:t>Písně a básně na jejich počest</a:t>
            </a:r>
          </a:p>
          <a:p>
            <a:endParaRPr lang="cs-CZ" dirty="0"/>
          </a:p>
          <a:p>
            <a:r>
              <a:rPr lang="cs-CZ" dirty="0" smtClean="0"/>
              <a:t>Zaznamenávali pouze vítěze, nevedli </a:t>
            </a:r>
            <a:r>
              <a:rPr lang="cs-CZ" dirty="0" smtClean="0"/>
              <a:t>rekordy</a:t>
            </a:r>
            <a:endParaRPr lang="cs-CZ" dirty="0" smtClean="0"/>
          </a:p>
          <a:p>
            <a:r>
              <a:rPr lang="cs-CZ" dirty="0" smtClean="0"/>
              <a:t>1. vítěz: </a:t>
            </a:r>
            <a:r>
              <a:rPr lang="cs-CZ" dirty="0" err="1" smtClean="0"/>
              <a:t>Koroibos</a:t>
            </a:r>
            <a:r>
              <a:rPr lang="cs-CZ" dirty="0" smtClean="0"/>
              <a:t> z </a:t>
            </a:r>
            <a:r>
              <a:rPr lang="cs-CZ" dirty="0" err="1" smtClean="0"/>
              <a:t>Élidy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g.idnes.cz/u/fre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575" y="-311150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g.idnes.cz/u/fre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975" y="-158750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g.idnes.cz/u/fre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375" y="-6350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80" name="Picture 8" descr="http://g.idnes.cz/u/fre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775" y="146050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ttp://g.idnes.cz/u/fre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5175" y="298450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vstup na Olympijský stadion, Olympia - Řecko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175"/>
            <a:ext cx="9143999" cy="6866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http://i.idnes.cz/08/081/cl/BAR24db81_pro9023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1060"/>
            <a:ext cx="9144000" cy="6858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PROGRAM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Běh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rátké, střední a dlouhé trati</a:t>
            </a:r>
          </a:p>
          <a:p>
            <a:r>
              <a:rPr lang="cs-CZ" dirty="0" smtClean="0"/>
              <a:t>Daleko těžší podmínky než dnes</a:t>
            </a:r>
          </a:p>
          <a:p>
            <a:pPr lvl="1"/>
            <a:r>
              <a:rPr lang="cs-CZ" dirty="0" smtClean="0"/>
              <a:t>Běh v hlubokém písku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Čas se neměřil, 1. je vítěz</a:t>
            </a:r>
          </a:p>
          <a:p>
            <a:pPr lvl="1"/>
            <a:r>
              <a:rPr lang="cs-CZ" dirty="0" smtClean="0"/>
              <a:t>Běželi všichni najednou, i 32 závodníků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hoplitodromos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03650"/>
            <a:ext cx="6048672" cy="675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PĚTIBOJ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b="1" dirty="0" smtClean="0"/>
              <a:t>Běh, skok, disk, oštěp a zápas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Činky</a:t>
            </a:r>
          </a:p>
          <a:p>
            <a:pPr lvl="1"/>
            <a:r>
              <a:rPr lang="cs-CZ" dirty="0" smtClean="0"/>
              <a:t>Možná je využívali jen při nácviku.</a:t>
            </a:r>
          </a:p>
          <a:p>
            <a:pPr lvl="1"/>
            <a:r>
              <a:rPr lang="cs-CZ" dirty="0" smtClean="0"/>
              <a:t>12 - 19 cm</a:t>
            </a:r>
          </a:p>
          <a:p>
            <a:pPr lvl="1"/>
            <a:r>
              <a:rPr lang="cs-CZ" dirty="0" smtClean="0"/>
              <a:t>1,48 - 4,63 kg</a:t>
            </a:r>
          </a:p>
          <a:p>
            <a:r>
              <a:rPr lang="cs-CZ" dirty="0" smtClean="0"/>
              <a:t>Za doprovodu flétny (do určité doby)</a:t>
            </a:r>
          </a:p>
          <a:p>
            <a:r>
              <a:rPr lang="cs-CZ" dirty="0" smtClean="0"/>
              <a:t>Nejsou záznamy o skoku do </a:t>
            </a:r>
            <a:r>
              <a:rPr lang="cs-CZ" dirty="0" smtClean="0"/>
              <a:t>výšky </a:t>
            </a:r>
            <a:endParaRPr lang="cs-CZ" dirty="0" smtClean="0"/>
          </a:p>
          <a:p>
            <a:pPr lvl="1"/>
            <a:r>
              <a:rPr lang="cs-CZ" dirty="0" smtClean="0"/>
              <a:t>Znali odrazové </a:t>
            </a:r>
            <a:r>
              <a:rPr lang="cs-CZ" dirty="0" smtClean="0"/>
              <a:t>můstky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isk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Dřevěný, kamenný, železný</a:t>
            </a:r>
          </a:p>
          <a:p>
            <a:r>
              <a:rPr lang="cs-CZ" dirty="0" smtClean="0"/>
              <a:t>Průměr 21 cm</a:t>
            </a:r>
          </a:p>
          <a:p>
            <a:r>
              <a:rPr lang="cs-CZ" dirty="0" smtClean="0"/>
              <a:t>Váha jako u činek</a:t>
            </a:r>
          </a:p>
          <a:p>
            <a:r>
              <a:rPr lang="cs-CZ" dirty="0" smtClean="0"/>
              <a:t>I s otočkou</a:t>
            </a:r>
          </a:p>
          <a:p>
            <a:r>
              <a:rPr lang="cs-CZ" dirty="0" smtClean="0"/>
              <a:t>Úrazy až zabití</a:t>
            </a:r>
          </a:p>
          <a:p>
            <a:pPr lvl="1"/>
            <a:r>
              <a:rPr lang="cs-CZ" dirty="0" smtClean="0"/>
              <a:t>Pověst: Apollón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-19985"/>
            <a:ext cx="4896544" cy="68779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Oštěp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řecká zbraň</a:t>
            </a:r>
          </a:p>
          <a:p>
            <a:r>
              <a:rPr lang="cs-CZ" dirty="0" smtClean="0"/>
              <a:t>Hod s hrotem i bez hrotu</a:t>
            </a:r>
          </a:p>
          <a:p>
            <a:r>
              <a:rPr lang="cs-CZ" dirty="0" smtClean="0"/>
              <a:t>Uprostřed nebo na konci kožená smyčka, ze které se vymršťoval do dálky</a:t>
            </a:r>
          </a:p>
          <a:p>
            <a:r>
              <a:rPr lang="cs-CZ" dirty="0" smtClean="0"/>
              <a:t>O délkách hodu nejsou záznamy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http://www.czechbadminton.cz/html/news/peking/images/historie/olimpionik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60648"/>
            <a:ext cx="5177999" cy="6020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Zápas v pětiboji a i jako samostatná disciplína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Zákaz hrubých a nebezpečných chvatů, ve stoji</a:t>
            </a:r>
          </a:p>
          <a:p>
            <a:r>
              <a:rPr lang="cs-CZ" dirty="0" smtClean="0"/>
              <a:t>Také pěstní boj zblízka</a:t>
            </a:r>
          </a:p>
          <a:p>
            <a:pPr lvl="1"/>
            <a:r>
              <a:rPr lang="cs-CZ" dirty="0" smtClean="0"/>
              <a:t>Řemení na šněrování pěstí a předloktí</a:t>
            </a:r>
          </a:p>
          <a:p>
            <a:r>
              <a:rPr lang="cs-CZ" dirty="0" smtClean="0"/>
              <a:t>Před cvičením i zápasem:</a:t>
            </a:r>
          </a:p>
          <a:p>
            <a:pPr lvl="1"/>
            <a:r>
              <a:rPr lang="cs-CZ" dirty="0" smtClean="0"/>
              <a:t>Namazání olejem (ochrana před žárem slunce)</a:t>
            </a:r>
          </a:p>
          <a:p>
            <a:pPr lvl="1"/>
            <a:r>
              <a:rPr lang="cs-CZ" dirty="0" smtClean="0"/>
              <a:t>Posypání pískem (zmírňoval pocení a zabraňoval klouzání chvatů)</a:t>
            </a:r>
          </a:p>
          <a:p>
            <a:r>
              <a:rPr lang="cs-CZ" dirty="0" err="1" smtClean="0"/>
              <a:t>Milón</a:t>
            </a:r>
            <a:r>
              <a:rPr lang="cs-CZ" dirty="0" smtClean="0"/>
              <a:t> z </a:t>
            </a:r>
            <a:r>
              <a:rPr lang="cs-CZ" dirty="0" err="1" smtClean="0"/>
              <a:t>Krotónu</a:t>
            </a:r>
            <a:r>
              <a:rPr lang="cs-CZ" dirty="0" smtClean="0"/>
              <a:t> (druhý Herakles)</a:t>
            </a:r>
          </a:p>
          <a:p>
            <a:pPr lvl="1"/>
            <a:r>
              <a:rPr lang="cs-CZ" dirty="0" smtClean="0"/>
              <a:t>6x za sebou vítěz na olympiádách</a:t>
            </a:r>
          </a:p>
          <a:p>
            <a:pPr lvl="1"/>
            <a:r>
              <a:rPr lang="cs-CZ" dirty="0" smtClean="0"/>
              <a:t>Apetit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http://recko-rim.ic.cz/images/her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-675456"/>
            <a:ext cx="4752528" cy="7675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disciplíny: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Jezdecké a vozatajské závody</a:t>
            </a:r>
          </a:p>
          <a:p>
            <a:pPr lvl="1"/>
            <a:r>
              <a:rPr lang="cs-CZ" dirty="0" smtClean="0"/>
              <a:t>Cena a sláva patřila vždy majiteli koní</a:t>
            </a:r>
          </a:p>
          <a:p>
            <a:pPr lvl="1"/>
            <a:r>
              <a:rPr lang="cs-CZ" dirty="0" smtClean="0"/>
              <a:t>Dvoj, tří, čtyřspřeží</a:t>
            </a:r>
          </a:p>
          <a:p>
            <a:pPr lvl="1"/>
            <a:r>
              <a:rPr lang="cs-CZ" dirty="0" smtClean="0"/>
              <a:t>Nero (desetispřeží)</a:t>
            </a:r>
          </a:p>
          <a:p>
            <a:r>
              <a:rPr lang="cs-CZ" dirty="0" smtClean="0"/>
              <a:t>Koňské dostihy</a:t>
            </a:r>
          </a:p>
          <a:p>
            <a:pPr lvl="1"/>
            <a:r>
              <a:rPr lang="cs-CZ" dirty="0" smtClean="0"/>
              <a:t>Žena jako vítězka – majitelka koní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Sport a hry ve starověkém světě - Věra Olivová</a:t>
            </a:r>
          </a:p>
          <a:p>
            <a:r>
              <a:rPr lang="cs-CZ" dirty="0" smtClean="0"/>
              <a:t>Stručná historie tělesné kultury - Jiří Švec</a:t>
            </a:r>
          </a:p>
          <a:p>
            <a:r>
              <a:rPr lang="cs-CZ" dirty="0" smtClean="0"/>
              <a:t>Dějiny tělesné kultury - František Krátký</a:t>
            </a:r>
          </a:p>
          <a:p>
            <a:r>
              <a:rPr lang="cs-CZ" dirty="0">
                <a:hlinkClick r:id="rId2" action="ppaction://hlinkfile"/>
              </a:rPr>
              <a:t>URL:&lt;http://blog.ihned.cz/c3-26261970-Y00000_d-zrusme-tu-bikiniadu&gt;[</a:t>
            </a:r>
            <a:r>
              <a:rPr lang="cs-CZ" dirty="0" smtClean="0">
                <a:hlinkClick r:id="rId2" action="ppaction://hlinkfile"/>
              </a:rPr>
              <a:t>cit.28-04-2011</a:t>
            </a:r>
            <a:r>
              <a:rPr lang="cs-CZ" dirty="0" smtClean="0"/>
              <a:t>]</a:t>
            </a:r>
          </a:p>
          <a:p>
            <a:r>
              <a:rPr lang="cs-CZ" dirty="0">
                <a:hlinkClick r:id="rId2" action="ppaction://hlinkfile"/>
              </a:rPr>
              <a:t>URL:&lt;http://cestovani.idnes.cz/</a:t>
            </a:r>
            <a:r>
              <a:rPr lang="cs-CZ" dirty="0" err="1">
                <a:hlinkClick r:id="rId2" action="ppaction://hlinkfile"/>
              </a:rPr>
              <a:t>ig_recko.asp?r</a:t>
            </a:r>
            <a:r>
              <a:rPr lang="cs-CZ" dirty="0">
                <a:hlinkClick r:id="rId2" action="ppaction://hlinkfile"/>
              </a:rPr>
              <a:t>=</a:t>
            </a:r>
            <a:r>
              <a:rPr lang="cs-CZ" dirty="0" err="1">
                <a:hlinkClick r:id="rId2" action="ppaction://hlinkfile"/>
              </a:rPr>
              <a:t>ig_recko&amp;c</a:t>
            </a:r>
            <a:r>
              <a:rPr lang="cs-CZ" dirty="0">
                <a:hlinkClick r:id="rId2" action="ppaction://hlinkfile"/>
              </a:rPr>
              <a:t>=A080611_100644_ig_recko_bar&gt;[cit.28-04-2011</a:t>
            </a:r>
            <a:r>
              <a:rPr lang="cs-CZ" dirty="0" smtClean="0"/>
              <a:t>]</a:t>
            </a:r>
            <a:endParaRPr lang="cs-CZ" dirty="0"/>
          </a:p>
          <a:p>
            <a:r>
              <a:rPr lang="cs-CZ" dirty="0">
                <a:hlinkClick r:id="rId2" action="ppaction://hlinkfile"/>
              </a:rPr>
              <a:t>URL:&lt;http://recko-rim.ic.cz/</a:t>
            </a:r>
            <a:r>
              <a:rPr lang="cs-CZ" dirty="0" err="1">
                <a:hlinkClick r:id="rId2" action="ppaction://hlinkfile"/>
              </a:rPr>
              <a:t>kultura.php</a:t>
            </a:r>
            <a:r>
              <a:rPr lang="cs-CZ" dirty="0">
                <a:hlinkClick r:id="rId2" action="ppaction://hlinkfile"/>
              </a:rPr>
              <a:t>&gt;[cit.28-04-2011</a:t>
            </a:r>
            <a:r>
              <a:rPr lang="cs-CZ" dirty="0" smtClean="0"/>
              <a:t>]</a:t>
            </a:r>
            <a:endParaRPr lang="cs-CZ" dirty="0"/>
          </a:p>
          <a:p>
            <a:r>
              <a:rPr lang="cs-CZ" dirty="0">
                <a:hlinkClick r:id="rId2" action="ppaction://hlinkfile"/>
              </a:rPr>
              <a:t>URL:&lt;http://cestovani.idnes.cz/olympie-poznejte-dejiste-antickych-olympijskych-her-p09-/</a:t>
            </a:r>
            <a:r>
              <a:rPr lang="cs-CZ" dirty="0" err="1">
                <a:hlinkClick r:id="rId2" action="ppaction://hlinkfile"/>
              </a:rPr>
              <a:t>ig_recko.asp?c</a:t>
            </a:r>
            <a:r>
              <a:rPr lang="cs-CZ" dirty="0">
                <a:hlinkClick r:id="rId2" action="ppaction://hlinkfile"/>
              </a:rPr>
              <a:t>=A080804_101827_ig_recko_bar&gt;[cit.28-04-2011</a:t>
            </a:r>
            <a:r>
              <a:rPr lang="cs-CZ" dirty="0" smtClean="0"/>
              <a:t>]</a:t>
            </a:r>
            <a:endParaRPr lang="cs-CZ" dirty="0"/>
          </a:p>
          <a:p>
            <a:r>
              <a:rPr lang="cs-CZ" dirty="0">
                <a:hlinkClick r:id="rId2" action="ppaction://hlinkfile"/>
              </a:rPr>
              <a:t>URL:&lt; http://www.czechbadminton.cz/html/news/peking/staroveke-olympijske-hry.htm &gt;[cit.28-04-2011</a:t>
            </a:r>
            <a:r>
              <a:rPr lang="cs-CZ" dirty="0" smtClean="0"/>
              <a:t>]</a:t>
            </a:r>
            <a:endParaRPr lang="cs-CZ" dirty="0"/>
          </a:p>
          <a:p>
            <a:r>
              <a:rPr lang="cs-CZ" dirty="0">
                <a:hlinkClick r:id="rId2" action="ppaction://hlinkfile"/>
              </a:rPr>
              <a:t>URL:&lt; http://staroveke-olympijske-hry.navajo.cz/ &gt;[cit.28-04-2011</a:t>
            </a:r>
            <a:r>
              <a:rPr lang="cs-CZ" dirty="0" smtClean="0"/>
              <a:t>]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431</TotalTime>
  <Words>513</Words>
  <Application>Microsoft Office PowerPoint</Application>
  <PresentationFormat>Předvádění na obrazovce (4:3)</PresentationFormat>
  <Paragraphs>113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Bohatý</vt:lpstr>
      <vt:lpstr>Snímek 1</vt:lpstr>
      <vt:lpstr>Starověké olympijské hry</vt:lpstr>
      <vt:lpstr>Osnova:</vt:lpstr>
      <vt:lpstr>Počátky</vt:lpstr>
      <vt:lpstr>Diváci</vt:lpstr>
      <vt:lpstr>Závodníci</vt:lpstr>
      <vt:lpstr>Vítězové</vt:lpstr>
      <vt:lpstr>Snímek 8</vt:lpstr>
      <vt:lpstr>Snímek 9</vt:lpstr>
      <vt:lpstr>PROGRAM</vt:lpstr>
      <vt:lpstr>Běh</vt:lpstr>
      <vt:lpstr>Snímek 12</vt:lpstr>
      <vt:lpstr>PĚTIBOJ</vt:lpstr>
      <vt:lpstr>Skok</vt:lpstr>
      <vt:lpstr>Disk</vt:lpstr>
      <vt:lpstr>Snímek 16</vt:lpstr>
      <vt:lpstr>Oštěp</vt:lpstr>
      <vt:lpstr>Snímek 18</vt:lpstr>
      <vt:lpstr>Zápas v pětiboji a i jako samostatná disciplína</vt:lpstr>
      <vt:lpstr>Snímek 20</vt:lpstr>
      <vt:lpstr>Další disciplíny: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Starověké olympijské hry</dc:title>
  <dc:creator>Sun</dc:creator>
  <cp:lastModifiedBy>U1</cp:lastModifiedBy>
  <cp:revision>54</cp:revision>
  <dcterms:created xsi:type="dcterms:W3CDTF">2010-10-06T13:08:10Z</dcterms:created>
  <dcterms:modified xsi:type="dcterms:W3CDTF">2013-04-30T14:36:45Z</dcterms:modified>
</cp:coreProperties>
</file>