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2974CB4C-9AB7-4DFE-9176-A1842D171022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87202D18-C790-4D8C-9017-36B0028EE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zskunratice.cz/ucitele/predmety/dejepis/dejepis-7-rocnik/jan-hus-357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Jan_Hus_at_the_Stak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upload.wikimedia.org/wikipedia/commons/4/4d/Prague_hus_statue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malotridka.ic.cz/pomucky/husite-a-husitske-valky-historicke-obrazk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Soubor:Suehnekreuz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zskaznejov.webnode.cz/products/a1409-dekret-kutnohorsky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google.com/imgres?imgurl=http://www.marienschule-euskirchen.de/Webseite/images/Unterricht/geschichte%20-%20Prager%20Fenstersturz.jpg&amp;imgrefurl=http://www.marienschule-euskirchen.de/Webseite/index.php?option=com_content&amp;task=view&amp;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%3c%3e%5bcit.2011-04-15" TargetMode="External"/><Relationship Id="rId2" Type="http://schemas.openxmlformats.org/officeDocument/2006/relationships/hyperlink" Target="%3chttp:/www.zskunratice.cz/ucitele/predmety/dejepis/dejepis-7-rocnik/jan-hus-357/%3e%5bcit.2011-04-1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%3chttp:/cs.wikipedia.org/wiki/Soubor:Prague_hus_statue.jpg%3e%5bcit.2011-04-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84213" y="1628775"/>
            <a:ext cx="77041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2115" name="Text Box 67"/>
          <p:cNvSpPr txBox="1">
            <a:spLocks noChangeArrowheads="1"/>
          </p:cNvSpPr>
          <p:nvPr/>
        </p:nvSpPr>
        <p:spPr bwMode="auto">
          <a:xfrm>
            <a:off x="1258888" y="1844675"/>
            <a:ext cx="5473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03" name="Group 1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661226"/>
              </p:ext>
            </p:extLst>
          </p:nvPr>
        </p:nvGraphicFramePr>
        <p:xfrm>
          <a:off x="1763713" y="1773238"/>
          <a:ext cx="5761037" cy="2625092"/>
        </p:xfrm>
        <a:graphic>
          <a:graphicData uri="http://schemas.openxmlformats.org/drawingml/2006/table">
            <a:tbl>
              <a:tblPr/>
              <a:tblGrid>
                <a:gridCol w="1762125"/>
                <a:gridCol w="3998912"/>
              </a:tblGrid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VY_32_INOVACE_1/01_ČLOVĚK A SPOLEČNOST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Poznámka: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Hus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Vypracoval: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Zdeňka Buchtová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220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539603"/>
          </a:xfrm>
        </p:spPr>
        <p:txBody>
          <a:bodyPr/>
          <a:lstStyle/>
          <a:p>
            <a:r>
              <a:rPr lang="cs-CZ" dirty="0" smtClean="0"/>
              <a:t>Jan Hus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http://www.zskunratice.cz/files/content/357/title_image/full_120714236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303" y="2924944"/>
            <a:ext cx="2483768" cy="295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r>
              <a:rPr lang="cs-CZ" dirty="0" smtClean="0"/>
              <a:t>Kdo to byl?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Mistr </a:t>
            </a:r>
            <a:r>
              <a:rPr lang="cs-CZ" b="1" dirty="0" smtClean="0"/>
              <a:t>Jan Hus</a:t>
            </a:r>
            <a:r>
              <a:rPr lang="cs-CZ" dirty="0" smtClean="0"/>
              <a:t> </a:t>
            </a:r>
            <a:r>
              <a:rPr lang="cs-CZ" dirty="0"/>
              <a:t>byl římskokatolický kněz, český </a:t>
            </a:r>
            <a:r>
              <a:rPr lang="cs-CZ" dirty="0" smtClean="0"/>
              <a:t>    středověký </a:t>
            </a:r>
            <a:r>
              <a:rPr lang="cs-CZ" dirty="0"/>
              <a:t>náboženský myslitel, reformátor a </a:t>
            </a:r>
            <a:r>
              <a:rPr lang="cs-CZ" dirty="0" smtClean="0"/>
              <a:t>kazatel.</a:t>
            </a:r>
          </a:p>
          <a:p>
            <a:r>
              <a:rPr lang="cs-CZ" dirty="0" smtClean="0"/>
              <a:t>Narodil se roku 1371 v Husinci u Prachatic.</a:t>
            </a:r>
          </a:p>
          <a:p>
            <a:r>
              <a:rPr lang="cs-CZ" dirty="0" smtClean="0"/>
              <a:t>Byl upálen 6</a:t>
            </a:r>
            <a:r>
              <a:rPr lang="cs-CZ" dirty="0" smtClean="0"/>
              <a:t>. 7. 1415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</p:txBody>
      </p:sp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41890"/>
            <a:ext cx="237626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Soubor:Prague hus statu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4128393" cy="275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0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Jana Husa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 roce 1385 přišel do Prahy.</a:t>
            </a:r>
          </a:p>
          <a:p>
            <a:pPr>
              <a:tabLst>
                <a:tab pos="265113" algn="l"/>
              </a:tabLst>
            </a:pPr>
            <a:r>
              <a:rPr lang="cs-CZ" dirty="0" smtClean="0"/>
              <a:t>V roce 1402 </a:t>
            </a:r>
            <a:r>
              <a:rPr lang="cs-CZ" dirty="0"/>
              <a:t>v</a:t>
            </a:r>
            <a:r>
              <a:rPr lang="cs-CZ" dirty="0" smtClean="0"/>
              <a:t>ystudoval Karlovu </a:t>
            </a:r>
            <a:r>
              <a:rPr lang="cs-CZ" dirty="0" smtClean="0"/>
              <a:t> univerzitu (</a:t>
            </a:r>
            <a:r>
              <a:rPr lang="cs-CZ" dirty="0" smtClean="0"/>
              <a:t>bohosloveckou fakultu).</a:t>
            </a:r>
          </a:p>
          <a:p>
            <a:r>
              <a:rPr lang="cs-CZ" dirty="0" smtClean="0"/>
              <a:t>V roce 1396 se stal učitelem na Karlově univerzitě.</a:t>
            </a:r>
          </a:p>
          <a:p>
            <a:r>
              <a:rPr lang="cs-CZ" dirty="0" smtClean="0"/>
              <a:t>1401 se stává děkanem artistické fakulty.</a:t>
            </a:r>
          </a:p>
          <a:p>
            <a:pPr>
              <a:tabLst>
                <a:tab pos="265113" algn="l"/>
              </a:tabLst>
            </a:pPr>
            <a:r>
              <a:rPr lang="cs-CZ" dirty="0" smtClean="0"/>
              <a:t>1409 se stává rektorem Karlovy univerzity a vydává 	Dekret kutnohorský.</a:t>
            </a:r>
          </a:p>
          <a:p>
            <a:pPr>
              <a:tabLst>
                <a:tab pos="265113" algn="l"/>
              </a:tabLst>
            </a:pPr>
            <a:r>
              <a:rPr lang="cs-CZ" dirty="0" smtClean="0"/>
              <a:t>V roce 1412 vystupuje s kritikou prodávání odpustků </a:t>
            </a:r>
            <a:r>
              <a:rPr lang="cs-CZ" dirty="0" smtClean="0"/>
              <a:t>(byl </a:t>
            </a:r>
            <a:r>
              <a:rPr lang="cs-CZ" dirty="0" smtClean="0"/>
              <a:t>	prohlášen 	za kacíře), musí opustit Prahu, jinak Praze  hrozí Interdikt.</a:t>
            </a:r>
          </a:p>
          <a:p>
            <a:pPr>
              <a:tabLst>
                <a:tab pos="265113" algn="l"/>
              </a:tabLst>
            </a:pPr>
            <a:r>
              <a:rPr lang="cs-CZ" dirty="0" smtClean="0"/>
              <a:t>1414 sněm v Kostnici, Jan Hus je odsouzen a upálen 	6</a:t>
            </a:r>
            <a:r>
              <a:rPr lang="cs-CZ" dirty="0" smtClean="0"/>
              <a:t>. 7. 1415</a:t>
            </a:r>
            <a:r>
              <a:rPr lang="cs-CZ" dirty="0" smtClean="0"/>
              <a:t>.</a:t>
            </a:r>
          </a:p>
          <a:p>
            <a:pPr>
              <a:tabLst>
                <a:tab pos="265113" algn="l"/>
              </a:tabLst>
            </a:pPr>
            <a:endParaRPr lang="cs-CZ" dirty="0"/>
          </a:p>
        </p:txBody>
      </p:sp>
      <p:pic>
        <p:nvPicPr>
          <p:cNvPr id="1027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16632"/>
            <a:ext cx="1800200" cy="2556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5016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Interdikt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268288" algn="l"/>
              </a:tabLst>
            </a:pPr>
            <a:r>
              <a:rPr lang="cs-CZ" b="1" dirty="0" smtClean="0"/>
              <a:t>Interdikt</a:t>
            </a:r>
            <a:r>
              <a:rPr lang="cs-CZ" dirty="0" smtClean="0"/>
              <a:t> znamená zákaz účasti na svátostech a je to 	druhý nejtěžší církevní trest.</a:t>
            </a:r>
          </a:p>
          <a:p>
            <a:pPr>
              <a:tabLst>
                <a:tab pos="268288" algn="l"/>
              </a:tabLst>
            </a:pPr>
            <a:r>
              <a:rPr lang="cs-CZ" dirty="0" smtClean="0"/>
              <a:t>Kromě současného </a:t>
            </a:r>
            <a:r>
              <a:rPr lang="cs-CZ" b="1" dirty="0" smtClean="0"/>
              <a:t>osobního interdiktu</a:t>
            </a:r>
            <a:r>
              <a:rPr lang="cs-CZ" dirty="0" smtClean="0"/>
              <a:t>, který 	postihuje jednotlivé osoby nebo skupiny (ale na  	rozdíl od exkomunikace nevylučuje z církve), starší 	kanonické právo rozlišovalo ještě </a:t>
            </a:r>
            <a:r>
              <a:rPr lang="cs-CZ" b="1" dirty="0" smtClean="0"/>
              <a:t>lokální interdikt</a:t>
            </a:r>
            <a:r>
              <a:rPr lang="cs-CZ" dirty="0" smtClean="0"/>
              <a:t>  	jako zákaz bohoslužeb v určitém místě, např. městě 	nebo </a:t>
            </a:r>
            <a:r>
              <a:rPr lang="cs-CZ" dirty="0" smtClean="0"/>
              <a:t>kostele </a:t>
            </a:r>
            <a:r>
              <a:rPr lang="cs-CZ" dirty="0" smtClean="0"/>
              <a:t>a </a:t>
            </a:r>
            <a:r>
              <a:rPr lang="cs-CZ" b="1" dirty="0" smtClean="0"/>
              <a:t>generální interdikt</a:t>
            </a:r>
            <a:r>
              <a:rPr lang="cs-CZ" dirty="0" smtClean="0"/>
              <a:t> pro celou diecézi 	nebo zemi.</a:t>
            </a:r>
          </a:p>
          <a:p>
            <a:pPr>
              <a:tabLst>
                <a:tab pos="268288" algn="l"/>
              </a:tabLst>
            </a:pPr>
            <a:endParaRPr lang="cs-CZ" dirty="0"/>
          </a:p>
        </p:txBody>
      </p:sp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16632"/>
            <a:ext cx="864096" cy="148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Dekret kutnohorský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pPr>
              <a:tabLst>
                <a:tab pos="268288" algn="l"/>
              </a:tabLst>
            </a:pPr>
            <a:r>
              <a:rPr lang="cs-CZ" b="1" dirty="0" smtClean="0"/>
              <a:t>Dekret kutnohorský</a:t>
            </a:r>
            <a:r>
              <a:rPr lang="cs-CZ" dirty="0" smtClean="0"/>
              <a:t> je listina omezující vliv cizinců 	na pražské univerzitě </a:t>
            </a:r>
            <a:r>
              <a:rPr lang="cs-CZ" dirty="0" smtClean="0"/>
              <a:t>. Byla </a:t>
            </a:r>
            <a:r>
              <a:rPr lang="cs-CZ" dirty="0" smtClean="0"/>
              <a:t>vydaná v roce 1409 za   vlády	Václava IV. </a:t>
            </a:r>
            <a:r>
              <a:rPr lang="cs-CZ" dirty="0"/>
              <a:t>N</a:t>
            </a:r>
            <a:r>
              <a:rPr lang="cs-CZ" dirty="0" smtClean="0"/>
              <a:t>a jejím vzniku se podílel především 	Jeroným Pražský a Jan z Jesenice, přední členové 	reformní skupiny na univerzitě. Podle dekretu 	obdržel český národ na univerzitě tři hlasy, ostatní 	národy (saský, bavorský a polský) hlas jeden.</a:t>
            </a:r>
            <a:endParaRPr lang="cs-CZ" dirty="0"/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653136"/>
            <a:ext cx="1612547" cy="205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Odezva na upálení mistra Jana Husa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268288" algn="l"/>
              </a:tabLst>
            </a:pPr>
            <a:r>
              <a:rPr lang="cs-CZ" dirty="0" smtClean="0"/>
              <a:t>U Husových přívrženců v Čechách způsobila zpráva 	o upálení hněv a odpor vůči těm, kdo jej vydali na 	smrt, tj. proti koncilu.</a:t>
            </a:r>
          </a:p>
          <a:p>
            <a:pPr>
              <a:tabLst>
                <a:tab pos="268288" algn="l"/>
              </a:tabLst>
            </a:pPr>
            <a:r>
              <a:rPr lang="cs-CZ" dirty="0" smtClean="0"/>
              <a:t>Převládlo mínění, že byl odsouzen především pro 	svou kazatelskou činnost, protože hájil pravdu a 	neodchýlil se od učení církve.</a:t>
            </a:r>
          </a:p>
          <a:p>
            <a:pPr>
              <a:tabLst>
                <a:tab pos="268288" algn="l"/>
              </a:tabLst>
            </a:pPr>
            <a:r>
              <a:rPr lang="cs-CZ" dirty="0" smtClean="0"/>
              <a:t>Jeho upálení později vyvolalo husitskou revoluci.</a:t>
            </a:r>
            <a:endParaRPr lang="cs-CZ" dirty="0"/>
          </a:p>
        </p:txBody>
      </p:sp>
      <p:pic>
        <p:nvPicPr>
          <p:cNvPr id="4098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725144"/>
            <a:ext cx="2880320" cy="192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268288" algn="l"/>
              </a:tabLst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76213" indent="-176213"/>
            <a:r>
              <a:rPr lang="en-US" sz="2000" dirty="0" smtClean="0">
                <a:hlinkClick r:id="rId2"/>
              </a:rPr>
              <a:t>URL</a:t>
            </a:r>
            <a:r>
              <a:rPr lang="cs-CZ" sz="2000" dirty="0" smtClean="0">
                <a:hlinkClick r:id="rId2"/>
              </a:rPr>
              <a:t>:</a:t>
            </a:r>
            <a:r>
              <a:rPr lang="en-US" sz="2000" dirty="0">
                <a:hlinkClick r:id="rId2"/>
              </a:rPr>
              <a:t>&lt;http://</a:t>
            </a:r>
            <a:r>
              <a:rPr lang="en-US" sz="2000" dirty="0" smtClean="0">
                <a:hlinkClick r:id="rId2"/>
              </a:rPr>
              <a:t>www.zskunratice.cz/ucitele/predmety/dejepis/dejepis-7-rocnik/jan-hus-357/&gt;[</a:t>
            </a:r>
            <a:r>
              <a:rPr lang="cs-CZ" sz="2000" dirty="0" smtClean="0">
                <a:hlinkClick r:id="rId2"/>
              </a:rPr>
              <a:t>cit.2011-04-15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dirty="0">
                <a:hlinkClick r:id="rId3"/>
              </a:rPr>
              <a:t>URL:&lt;http://cs.wikipedia.org/wiki/</a:t>
            </a:r>
            <a:r>
              <a:rPr lang="cs-CZ" sz="2000" dirty="0" err="1">
                <a:hlinkClick r:id="rId3"/>
              </a:rPr>
              <a:t>Jan_Hus</a:t>
            </a:r>
            <a:r>
              <a:rPr lang="cs-CZ" sz="2000" dirty="0">
                <a:hlinkClick r:id="rId3"/>
              </a:rPr>
              <a:t>&gt;[</a:t>
            </a:r>
            <a:r>
              <a:rPr lang="cs-CZ" sz="2000" dirty="0" smtClean="0">
                <a:hlinkClick r:id="rId3"/>
              </a:rPr>
              <a:t>cit.2011-04-15</a:t>
            </a:r>
            <a:r>
              <a:rPr lang="cs-CZ" sz="2000" dirty="0" smtClean="0"/>
              <a:t>]</a:t>
            </a:r>
          </a:p>
          <a:p>
            <a:pPr>
              <a:tabLst>
                <a:tab pos="268288" algn="l"/>
              </a:tabLst>
            </a:pPr>
            <a:r>
              <a:rPr lang="cs-CZ" sz="2000" dirty="0">
                <a:hlinkClick r:id="rId3"/>
              </a:rPr>
              <a:t>URL:&lt;http://cs.wikipedia.org/wiki/Soubor:Jan_Hus_at_the_Stake.jpg&gt;[cit</a:t>
            </a:r>
            <a:r>
              <a:rPr lang="cs-CZ" sz="2000" dirty="0" smtClean="0">
                <a:hlinkClick r:id="rId3"/>
              </a:rPr>
              <a:t>.	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4"/>
              </a:rPr>
              <a:t>URL:&lt;http://cs.wikipedia.org/wiki/Soubor:Prague_hus_statue.jpg&gt;[</a:t>
            </a:r>
            <a:r>
              <a:rPr lang="cs-CZ" sz="2000" dirty="0" smtClean="0">
                <a:hlinkClick r:id="rId4"/>
              </a:rPr>
              <a:t>cit.2011-04-15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3" action="ppaction://hlinkfile"/>
              </a:rPr>
              <a:t>URL</a:t>
            </a:r>
            <a:r>
              <a:rPr lang="cs-CZ" sz="2000" dirty="0" smtClean="0">
                <a:hlinkClick r:id="rId3" action="ppaction://hlinkfile"/>
              </a:rPr>
              <a:t>:&lt;http://malotridka.ic.cz/pomucky/husite-a-husitske-valky-historicke-obrazky/&gt;[</a:t>
            </a:r>
            <a:r>
              <a:rPr lang="cs-CZ" sz="2000" dirty="0">
                <a:hlinkClick r:id="rId3" action="ppaction://hlinkfile"/>
              </a:rPr>
              <a:t>cit.2011-04-15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3" action="ppaction://hlinkfile"/>
              </a:rPr>
              <a:t>URL</a:t>
            </a:r>
            <a:r>
              <a:rPr lang="cs-CZ" sz="2000" dirty="0" smtClean="0">
                <a:hlinkClick r:id="rId3" action="ppaction://hlinkfile"/>
              </a:rPr>
              <a:t>:&lt;http://cs.wikipedia.org/wiki/Soubor:Suehnekreuz.jpg&gt;[</a:t>
            </a:r>
            <a:r>
              <a:rPr lang="cs-CZ" sz="2000" dirty="0">
                <a:hlinkClick r:id="rId3" action="ppaction://hlinkfile"/>
              </a:rPr>
              <a:t>cit.2011-04-15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3" action="ppaction://hlinkfile"/>
              </a:rPr>
              <a:t>URL</a:t>
            </a:r>
            <a:r>
              <a:rPr lang="cs-CZ" sz="2000" dirty="0" smtClean="0">
                <a:hlinkClick r:id="rId3" action="ppaction://hlinkfile"/>
              </a:rPr>
              <a:t>:&lt;http://cs.wikipedia.org/wiki/Interdikt&gt;[</a:t>
            </a:r>
            <a:r>
              <a:rPr lang="cs-CZ" sz="2000" dirty="0">
                <a:hlinkClick r:id="rId3" action="ppaction://hlinkfile"/>
              </a:rPr>
              <a:t>cit.2011-04-15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3" action="ppaction://hlinkfile"/>
              </a:rPr>
              <a:t>URL</a:t>
            </a:r>
            <a:r>
              <a:rPr lang="cs-CZ" sz="2000" dirty="0" smtClean="0">
                <a:hlinkClick r:id="rId3" action="ppaction://hlinkfile"/>
              </a:rPr>
              <a:t>:&lt;http://www.</a:t>
            </a:r>
            <a:r>
              <a:rPr lang="cs-CZ" sz="2000" dirty="0" err="1" smtClean="0">
                <a:hlinkClick r:id="rId3" action="ppaction://hlinkfile"/>
              </a:rPr>
              <a:t>youtube.com</a:t>
            </a:r>
            <a:r>
              <a:rPr lang="cs-CZ" sz="2000" dirty="0" smtClean="0">
                <a:hlinkClick r:id="rId3" action="ppaction://hlinkfile"/>
              </a:rPr>
              <a:t>/</a:t>
            </a:r>
            <a:r>
              <a:rPr lang="cs-CZ" sz="2000" dirty="0" err="1" smtClean="0">
                <a:hlinkClick r:id="rId3" action="ppaction://hlinkfile"/>
              </a:rPr>
              <a:t>watch</a:t>
            </a:r>
            <a:r>
              <a:rPr lang="cs-CZ" sz="2000" dirty="0" smtClean="0">
                <a:hlinkClick r:id="rId3" action="ppaction://hlinkfile"/>
              </a:rPr>
              <a:t>?v=aY5dGoVnWKM&gt;[</a:t>
            </a:r>
            <a:r>
              <a:rPr lang="cs-CZ" sz="2000" dirty="0">
                <a:hlinkClick r:id="rId3" action="ppaction://hlinkfile"/>
              </a:rPr>
              <a:t>cit.2011-04-15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3" action="ppaction://hlinkfile"/>
              </a:rPr>
              <a:t>URL</a:t>
            </a:r>
            <a:r>
              <a:rPr lang="cs-CZ" sz="2000" dirty="0" smtClean="0">
                <a:hlinkClick r:id="rId3" action="ppaction://hlinkfile"/>
              </a:rPr>
              <a:t>:&lt;http://zskaznejov.webnode.cz/products/a1409-dekret-kutnohorsky/&gt;[</a:t>
            </a:r>
            <a:r>
              <a:rPr lang="cs-CZ" sz="2000" dirty="0">
                <a:hlinkClick r:id="rId3" action="ppaction://hlinkfile"/>
              </a:rPr>
              <a:t>cit.2011-04-15</a:t>
            </a:r>
            <a:r>
              <a:rPr lang="cs-CZ" sz="2000" dirty="0"/>
              <a:t>]</a:t>
            </a:r>
          </a:p>
          <a:p>
            <a:r>
              <a:rPr lang="cs-CZ" sz="2000" dirty="0">
                <a:hlinkClick r:id="rId3" action="ppaction://hlinkfile"/>
              </a:rPr>
              <a:t>URL</a:t>
            </a:r>
            <a:r>
              <a:rPr lang="cs-CZ" sz="2000" dirty="0" smtClean="0">
                <a:hlinkClick r:id="rId3" action="ppaction://hlinkfile"/>
              </a:rPr>
              <a:t>:&lt;http://www.</a:t>
            </a:r>
            <a:r>
              <a:rPr lang="cs-CZ" sz="2000" dirty="0" err="1" smtClean="0">
                <a:hlinkClick r:id="rId3" action="ppaction://hlinkfile"/>
              </a:rPr>
              <a:t>marienschule</a:t>
            </a:r>
            <a:r>
              <a:rPr lang="cs-CZ" sz="2000" dirty="0" smtClean="0">
                <a:hlinkClick r:id="rId3" action="ppaction://hlinkfile"/>
              </a:rPr>
              <a:t>-</a:t>
            </a:r>
            <a:r>
              <a:rPr lang="cs-CZ" sz="2000" dirty="0" err="1" smtClean="0">
                <a:hlinkClick r:id="rId3" action="ppaction://hlinkfile"/>
              </a:rPr>
              <a:t>euskirchen.de</a:t>
            </a:r>
            <a:r>
              <a:rPr lang="cs-CZ" sz="2000" dirty="0" smtClean="0">
                <a:hlinkClick r:id="rId3" action="ppaction://hlinkfile"/>
              </a:rPr>
              <a:t>/</a:t>
            </a:r>
            <a:r>
              <a:rPr lang="cs-CZ" sz="2000" dirty="0" err="1" smtClean="0">
                <a:hlinkClick r:id="rId3" action="ppaction://hlinkfile"/>
              </a:rPr>
              <a:t>Webseite</a:t>
            </a:r>
            <a:r>
              <a:rPr lang="cs-CZ" sz="2000" dirty="0" smtClean="0">
                <a:hlinkClick r:id="rId3" action="ppaction://hlinkfile"/>
              </a:rPr>
              <a:t>/index.</a:t>
            </a:r>
            <a:r>
              <a:rPr lang="cs-CZ" sz="2000" dirty="0" err="1" smtClean="0">
                <a:hlinkClick r:id="rId3" action="ppaction://hlinkfile"/>
              </a:rPr>
              <a:t>php</a:t>
            </a:r>
            <a:r>
              <a:rPr lang="cs-CZ" sz="2000" dirty="0" smtClean="0">
                <a:hlinkClick r:id="rId3" action="ppaction://hlinkfile"/>
              </a:rPr>
              <a:t>?</a:t>
            </a:r>
            <a:r>
              <a:rPr lang="cs-CZ" sz="2000" dirty="0" err="1" smtClean="0">
                <a:hlinkClick r:id="rId3" action="ppaction://hlinkfile"/>
              </a:rPr>
              <a:t>option</a:t>
            </a:r>
            <a:r>
              <a:rPr lang="cs-CZ" sz="2000" dirty="0" smtClean="0">
                <a:hlinkClick r:id="rId3" action="ppaction://hlinkfile"/>
              </a:rPr>
              <a:t>=</a:t>
            </a:r>
            <a:r>
              <a:rPr lang="cs-CZ" sz="2000" dirty="0" err="1" smtClean="0">
                <a:hlinkClick r:id="rId3" action="ppaction://hlinkfile"/>
              </a:rPr>
              <a:t>com</a:t>
            </a:r>
            <a:r>
              <a:rPr lang="cs-CZ" sz="2000" dirty="0" smtClean="0">
                <a:hlinkClick r:id="rId3" action="ppaction://hlinkfile"/>
              </a:rPr>
              <a:t>_</a:t>
            </a:r>
            <a:r>
              <a:rPr lang="cs-CZ" sz="2000" dirty="0" err="1" smtClean="0">
                <a:hlinkClick r:id="rId3" action="ppaction://hlinkfile"/>
              </a:rPr>
              <a:t>content</a:t>
            </a:r>
            <a:r>
              <a:rPr lang="cs-CZ" sz="2000" dirty="0" smtClean="0">
                <a:hlinkClick r:id="rId3" action="ppaction://hlinkfile"/>
              </a:rPr>
              <a:t>&amp;</a:t>
            </a:r>
            <a:r>
              <a:rPr lang="cs-CZ" sz="2000" dirty="0" err="1" smtClean="0">
                <a:hlinkClick r:id="rId3" action="ppaction://hlinkfile"/>
              </a:rPr>
              <a:t>task</a:t>
            </a:r>
            <a:r>
              <a:rPr lang="cs-CZ" sz="2000" dirty="0" smtClean="0">
                <a:hlinkClick r:id="rId3" action="ppaction://hlinkfile"/>
              </a:rPr>
              <a:t>=</a:t>
            </a:r>
            <a:r>
              <a:rPr lang="cs-CZ" sz="2000" dirty="0" err="1" smtClean="0">
                <a:hlinkClick r:id="rId3" action="ppaction://hlinkfile"/>
              </a:rPr>
              <a:t>view</a:t>
            </a:r>
            <a:r>
              <a:rPr lang="cs-CZ" sz="2000" dirty="0" smtClean="0">
                <a:hlinkClick r:id="rId3" action="ppaction://hlinkfile"/>
              </a:rPr>
              <a:t>&amp;id=27&amp;</a:t>
            </a:r>
            <a:r>
              <a:rPr lang="cs-CZ" sz="2000" dirty="0" err="1" smtClean="0">
                <a:hlinkClick r:id="rId3" action="ppaction://hlinkfile"/>
              </a:rPr>
              <a:t>Itemid</a:t>
            </a:r>
            <a:r>
              <a:rPr lang="cs-CZ" sz="2000" dirty="0" smtClean="0">
                <a:hlinkClick r:id="rId3" action="ppaction://hlinkfile"/>
              </a:rPr>
              <a:t>=84&gt;[</a:t>
            </a:r>
            <a:r>
              <a:rPr lang="cs-CZ" sz="2000" dirty="0">
                <a:hlinkClick r:id="rId3" action="ppaction://hlinkfile"/>
              </a:rPr>
              <a:t>cit.2011-04-15</a:t>
            </a:r>
            <a:r>
              <a:rPr lang="cs-CZ" sz="2000" dirty="0"/>
              <a:t>]</a:t>
            </a:r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762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106</TotalTime>
  <Words>162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Human</vt:lpstr>
      <vt:lpstr>Prezentace aplikace PowerPoint</vt:lpstr>
      <vt:lpstr>Jan Hus</vt:lpstr>
      <vt:lpstr>Kdo to byl?</vt:lpstr>
      <vt:lpstr>Život Jana Husa</vt:lpstr>
      <vt:lpstr>Interdikt</vt:lpstr>
      <vt:lpstr>Dekret kutnohorský</vt:lpstr>
      <vt:lpstr>Odezva na upálení mistra Jana Husa</vt:lpstr>
      <vt:lpstr>Zdroje</vt:lpstr>
    </vt:vector>
  </TitlesOfParts>
  <Company>ZŠ Chrást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Žižka</dc:title>
  <dc:creator>root</dc:creator>
  <cp:lastModifiedBy>root</cp:lastModifiedBy>
  <cp:revision>25</cp:revision>
  <dcterms:created xsi:type="dcterms:W3CDTF">2011-04-15T10:40:46Z</dcterms:created>
  <dcterms:modified xsi:type="dcterms:W3CDTF">2013-04-25T12:50:12Z</dcterms:modified>
</cp:coreProperties>
</file>