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3" r:id="rId4"/>
    <p:sldId id="258" r:id="rId5"/>
    <p:sldId id="257" r:id="rId6"/>
    <p:sldId id="264" r:id="rId7"/>
    <p:sldId id="265" r:id="rId8"/>
    <p:sldId id="259" r:id="rId9"/>
    <p:sldId id="260" r:id="rId10"/>
    <p:sldId id="261" r:id="rId11"/>
    <p:sldId id="262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2" autoAdjust="0"/>
    <p:restoredTop sz="94660"/>
  </p:normalViewPr>
  <p:slideViewPr>
    <p:cSldViewPr>
      <p:cViewPr varScale="1">
        <p:scale>
          <a:sx n="69" d="100"/>
          <a:sy n="69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1CDAF60-DDC7-4605-8FF0-AE000F4905CC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C1B78EE-B793-49E8-8DC6-FA156CCD7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6658886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VY_32_INOVACE_1/01_ČLOVĚK A SPOLEČNOST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Normalizace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30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2210235">
            <a:off x="807493" y="2127811"/>
            <a:ext cx="815159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76200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NORMALIZACE</a:t>
            </a:r>
            <a:endParaRPr lang="cs-CZ" sz="8800" b="1" cap="none" spc="0" dirty="0">
              <a:ln w="76200" cmpd="sng">
                <a:solidFill>
                  <a:sysClr val="windowText" lastClr="000000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16200000" flipH="1" flipV="1">
            <a:off x="2374432" y="586008"/>
            <a:ext cx="3963088" cy="6336704"/>
          </a:xfrm>
          <a:prstGeom prst="roundRect">
            <a:avLst>
              <a:gd name="adj" fmla="val 16667"/>
            </a:avLst>
          </a:prstGeom>
          <a:ln>
            <a:solidFill>
              <a:srgbClr val="000000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4644008" y="602128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Obr.1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Slovníček pojmů</a:t>
            </a:r>
            <a:endParaRPr lang="cs-CZ" b="1" dirty="0">
              <a:ln w="28575" cmpd="sng">
                <a:solidFill>
                  <a:sysClr val="windowText" lastClr="000000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Kontrarevoluce</a:t>
            </a:r>
            <a:r>
              <a:rPr lang="cs-CZ" sz="2000" b="1" dirty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jednání a činy usilující o likvidaci revolučních myšlenek</a:t>
            </a:r>
            <a:r>
              <a:rPr lang="cs-CZ" sz="2000" b="1" dirty="0" smtClean="0">
                <a:solidFill>
                  <a:srgbClr val="000000"/>
                </a:solidFill>
              </a:rPr>
              <a:t>, opatření aj</a:t>
            </a:r>
            <a:r>
              <a:rPr lang="cs-CZ" sz="2000" b="1" dirty="0" smtClean="0">
                <a:solidFill>
                  <a:srgbClr val="000000"/>
                </a:solidFill>
              </a:rPr>
              <a:t>.</a:t>
            </a:r>
          </a:p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Normalizace:</a:t>
            </a:r>
            <a:r>
              <a:rPr lang="cs-CZ" sz="2000" b="1" dirty="0" smtClean="0">
                <a:solidFill>
                  <a:srgbClr val="000000"/>
                </a:solidFill>
              </a:rPr>
              <a:t> termín užívaný pokrytecky pro potlačení všech svobod – jako by mělo být všechno uvedeno do „normálního“ </a:t>
            </a:r>
            <a:r>
              <a:rPr lang="cs-CZ" sz="2000" b="1" dirty="0" smtClean="0">
                <a:solidFill>
                  <a:srgbClr val="000000"/>
                </a:solidFill>
              </a:rPr>
              <a:t>stavu, tedy </a:t>
            </a:r>
            <a:r>
              <a:rPr lang="cs-CZ" sz="2000" b="1" dirty="0" smtClean="0">
                <a:solidFill>
                  <a:srgbClr val="000000"/>
                </a:solidFill>
              </a:rPr>
              <a:t>podřízeno požadavkům KSČ.</a:t>
            </a:r>
          </a:p>
          <a:p>
            <a:pPr>
              <a:buBlip>
                <a:blip r:embed="rId2"/>
              </a:buBlip>
            </a:pPr>
            <a:r>
              <a:rPr lang="cs-CZ" sz="2000" b="1" u="sng" dirty="0" err="1" smtClean="0">
                <a:solidFill>
                  <a:srgbClr val="000000"/>
                </a:solidFill>
              </a:rPr>
              <a:t>Realný</a:t>
            </a:r>
            <a:r>
              <a:rPr lang="cs-CZ" sz="2000" b="1" u="sng" dirty="0" smtClean="0">
                <a:solidFill>
                  <a:srgbClr val="000000"/>
                </a:solidFill>
              </a:rPr>
              <a:t> socialismus</a:t>
            </a:r>
            <a:r>
              <a:rPr lang="cs-CZ" sz="2000" b="1" dirty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oficiální propagandistický termín zavedený po roce 1970 pro společenské zřízení</a:t>
            </a:r>
            <a:r>
              <a:rPr lang="cs-CZ" sz="2000" b="1" dirty="0" smtClean="0">
                <a:solidFill>
                  <a:srgbClr val="000000"/>
                </a:solidFill>
              </a:rPr>
              <a:t>, tehdejší </a:t>
            </a:r>
            <a:r>
              <a:rPr lang="cs-CZ" sz="2000" b="1" dirty="0" smtClean="0">
                <a:solidFill>
                  <a:srgbClr val="000000"/>
                </a:solidFill>
              </a:rPr>
              <a:t>režim v ČSR.</a:t>
            </a:r>
          </a:p>
          <a:p>
            <a:pPr>
              <a:buBlip>
                <a:blip r:embed="rId2"/>
              </a:buBlip>
            </a:pPr>
            <a:r>
              <a:rPr lang="cs-CZ" sz="2000" b="1" u="sng" dirty="0" err="1" smtClean="0">
                <a:solidFill>
                  <a:srgbClr val="000000"/>
                </a:solidFill>
              </a:rPr>
              <a:t>Solidaarita</a:t>
            </a:r>
            <a:r>
              <a:rPr lang="cs-CZ" sz="2000" b="1" u="sng" dirty="0" smtClean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polská odborová organizace</a:t>
            </a:r>
            <a:r>
              <a:rPr lang="cs-CZ" sz="2000" b="1" dirty="0" smtClean="0">
                <a:solidFill>
                  <a:srgbClr val="000000"/>
                </a:solidFill>
              </a:rPr>
              <a:t>, první </a:t>
            </a:r>
            <a:r>
              <a:rPr lang="cs-CZ" sz="2000" b="1" dirty="0" smtClean="0">
                <a:solidFill>
                  <a:srgbClr val="000000"/>
                </a:solidFill>
              </a:rPr>
              <a:t>akce usilující o nápravu poměrů v Polsku v roce 1980</a:t>
            </a:r>
            <a:r>
              <a:rPr lang="cs-CZ" sz="2000" b="1" dirty="0" smtClean="0">
                <a:solidFill>
                  <a:srgbClr val="000000"/>
                </a:solidFill>
              </a:rPr>
              <a:t>, postupně </a:t>
            </a:r>
            <a:r>
              <a:rPr lang="cs-CZ" sz="2000" b="1" dirty="0" smtClean="0">
                <a:solidFill>
                  <a:srgbClr val="000000"/>
                </a:solidFill>
              </a:rPr>
              <a:t>sílila.</a:t>
            </a:r>
            <a:endParaRPr lang="cs-CZ" sz="2000" b="1" u="sng" dirty="0" smtClean="0">
              <a:solidFill>
                <a:srgbClr val="000000"/>
              </a:solidFill>
            </a:endParaRPr>
          </a:p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Charta 77</a:t>
            </a:r>
            <a:r>
              <a:rPr lang="cs-CZ" sz="2000" b="1" u="sng" dirty="0" smtClean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byla </a:t>
            </a:r>
            <a:r>
              <a:rPr lang="cs-CZ" sz="2000" b="1" dirty="0" smtClean="0">
                <a:solidFill>
                  <a:srgbClr val="000000"/>
                </a:solidFill>
              </a:rPr>
              <a:t>neformální československá občanská iniciativa, která kritizovala „politickou a státní moc“ za nedodržování lidských a občanských práv, k jejichž dodržování se ČSSR zavázala při podpisu Závěrečného aktu Konference o bezpečnosti a spolupráci v Evropě (KBSE) v Helsinkách</a:t>
            </a:r>
            <a:r>
              <a:rPr lang="cs-CZ" sz="2000" b="1" dirty="0" smtClean="0">
                <a:solidFill>
                  <a:srgbClr val="000000"/>
                </a:solidFill>
              </a:rPr>
              <a:t>.</a:t>
            </a:r>
            <a:endParaRPr lang="cs-CZ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Významné události vývoje </a:t>
            </a:r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/>
            </a:r>
            <a:b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</a:br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v </a:t>
            </a:r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ČSSR v období </a:t>
            </a:r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1968 - 1985</a:t>
            </a:r>
            <a:endParaRPr lang="cs-CZ" b="1" dirty="0">
              <a:ln w="28575" cmpd="sng">
                <a:solidFill>
                  <a:sysClr val="windowText" lastClr="000000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1968</a:t>
            </a:r>
            <a:r>
              <a:rPr lang="cs-CZ" sz="2000" b="1" dirty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invaze, nové vedení KSČ tzv. pendrekový zákon, prezident L</a:t>
            </a:r>
            <a:r>
              <a:rPr lang="cs-CZ" sz="2000" b="1" dirty="0" smtClean="0">
                <a:solidFill>
                  <a:srgbClr val="000000"/>
                </a:solidFill>
              </a:rPr>
              <a:t>. Svoboda</a:t>
            </a:r>
            <a:r>
              <a:rPr lang="cs-CZ" sz="2000" b="1" dirty="0">
                <a:solidFill>
                  <a:srgbClr val="000000"/>
                </a:solidFill>
              </a:rPr>
              <a:t>.</a:t>
            </a:r>
            <a:endParaRPr lang="cs-CZ" sz="2000" b="1" dirty="0" smtClean="0">
              <a:solidFill>
                <a:srgbClr val="000000"/>
              </a:solidFill>
            </a:endParaRPr>
          </a:p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1970</a:t>
            </a:r>
            <a:r>
              <a:rPr lang="cs-CZ" sz="2000" b="1" dirty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poučení z krizového vývoje, začátek totální normalizace života celé společnosti.</a:t>
            </a:r>
          </a:p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1977</a:t>
            </a:r>
            <a:r>
              <a:rPr lang="cs-CZ" sz="2000" b="1" dirty="0" smtClean="0">
                <a:solidFill>
                  <a:srgbClr val="000000"/>
                </a:solidFill>
              </a:rPr>
              <a:t>: Charta 77</a:t>
            </a:r>
          </a:p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1980</a:t>
            </a:r>
            <a:r>
              <a:rPr lang="cs-CZ" sz="2000" b="1" dirty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</a:t>
            </a:r>
            <a:r>
              <a:rPr lang="cs-CZ" sz="2000" b="1" dirty="0">
                <a:solidFill>
                  <a:srgbClr val="000000"/>
                </a:solidFill>
              </a:rPr>
              <a:t>S</a:t>
            </a:r>
            <a:r>
              <a:rPr lang="cs-CZ" sz="2000" b="1" dirty="0" smtClean="0">
                <a:solidFill>
                  <a:srgbClr val="000000"/>
                </a:solidFill>
              </a:rPr>
              <a:t>oubor opatření ke zdokonalení soustavy řízení národního hospodářství, XVI</a:t>
            </a:r>
            <a:r>
              <a:rPr lang="cs-CZ" sz="2000" b="1" dirty="0" smtClean="0">
                <a:solidFill>
                  <a:srgbClr val="000000"/>
                </a:solidFill>
              </a:rPr>
              <a:t>. sjezd </a:t>
            </a:r>
            <a:r>
              <a:rPr lang="cs-CZ" sz="2000" b="1" dirty="0" smtClean="0">
                <a:solidFill>
                  <a:srgbClr val="000000"/>
                </a:solidFill>
              </a:rPr>
              <a:t>KSČ.</a:t>
            </a:r>
          </a:p>
          <a:p>
            <a:pPr>
              <a:buBlip>
                <a:blip r:embed="rId2"/>
              </a:buBlip>
            </a:pPr>
            <a:r>
              <a:rPr lang="cs-CZ" sz="2000" b="1" u="sng" dirty="0" smtClean="0">
                <a:solidFill>
                  <a:srgbClr val="000000"/>
                </a:solidFill>
              </a:rPr>
              <a:t>1984</a:t>
            </a:r>
            <a:r>
              <a:rPr lang="cs-CZ" sz="2000" b="1" dirty="0">
                <a:solidFill>
                  <a:srgbClr val="000000"/>
                </a:solidFill>
              </a:rPr>
              <a:t>:</a:t>
            </a:r>
            <a:r>
              <a:rPr lang="cs-CZ" sz="2000" b="1" dirty="0" smtClean="0">
                <a:solidFill>
                  <a:srgbClr val="000000"/>
                </a:solidFill>
              </a:rPr>
              <a:t> Nobelova cena za literaturu J</a:t>
            </a:r>
            <a:r>
              <a:rPr lang="cs-CZ" sz="2000" b="1" dirty="0" smtClean="0">
                <a:solidFill>
                  <a:srgbClr val="000000"/>
                </a:solidFill>
              </a:rPr>
              <a:t>. Seifertovi</a:t>
            </a:r>
            <a:r>
              <a:rPr lang="cs-CZ" sz="2000" b="1" dirty="0" smtClean="0">
                <a:solidFill>
                  <a:srgbClr val="000000"/>
                </a:solidFill>
              </a:rPr>
              <a:t>, prodloužení Varšavské smlouvy o 20 let.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16200000" flipH="1" flipV="1">
            <a:off x="3006899" y="-46458"/>
            <a:ext cx="2986187" cy="7776864"/>
          </a:xfrm>
          <a:prstGeom prst="roundRect">
            <a:avLst>
              <a:gd name="adj" fmla="val 16667"/>
            </a:avLst>
          </a:prstGeom>
          <a:ln>
            <a:solidFill>
              <a:srgbClr val="000000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5940152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Obr.2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20782936">
            <a:off x="649303" y="2165478"/>
            <a:ext cx="3024336" cy="2516756"/>
          </a:xfrm>
          <a:prstGeom prst="roundRect">
            <a:avLst>
              <a:gd name="adj" fmla="val 16667"/>
            </a:avLst>
          </a:prstGeom>
          <a:ln>
            <a:solidFill>
              <a:srgbClr val="000000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780928"/>
            <a:ext cx="3528392" cy="2876323"/>
          </a:xfrm>
          <a:prstGeom prst="roundRect">
            <a:avLst>
              <a:gd name="adj" fmla="val 16667"/>
            </a:avLst>
          </a:prstGeom>
          <a:ln>
            <a:solidFill>
              <a:srgbClr val="000000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899592" y="479715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Pietní  místo</a:t>
            </a:r>
            <a:r>
              <a:rPr lang="cs-CZ" dirty="0" smtClean="0">
                <a:solidFill>
                  <a:srgbClr val="000000"/>
                </a:solidFill>
              </a:rPr>
              <a:t>, kde </a:t>
            </a:r>
            <a:r>
              <a:rPr lang="cs-CZ" dirty="0" smtClean="0">
                <a:solidFill>
                  <a:srgbClr val="000000"/>
                </a:solidFill>
              </a:rPr>
              <a:t>je uctívána Palachova </a:t>
            </a:r>
            <a:r>
              <a:rPr lang="cs-CZ" dirty="0" smtClean="0">
                <a:solidFill>
                  <a:srgbClr val="000000"/>
                </a:solidFill>
              </a:rPr>
              <a:t>oběť.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5733256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Zástupy  lidu od </a:t>
            </a:r>
            <a:r>
              <a:rPr lang="cs-CZ" dirty="0" smtClean="0">
                <a:solidFill>
                  <a:srgbClr val="000000"/>
                </a:solidFill>
              </a:rPr>
              <a:t>Staroměstského  </a:t>
            </a:r>
            <a:r>
              <a:rPr lang="cs-CZ" dirty="0" smtClean="0">
                <a:solidFill>
                  <a:srgbClr val="000000"/>
                </a:solidFill>
              </a:rPr>
              <a:t>náměstí ke </a:t>
            </a:r>
            <a:r>
              <a:rPr lang="cs-CZ" dirty="0" smtClean="0">
                <a:solidFill>
                  <a:srgbClr val="000000"/>
                </a:solidFill>
              </a:rPr>
              <a:t>Karolinu.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19888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Obr.3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Obr.4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ln w="28575" cmpd="sng">
                  <a:solidFill>
                    <a:sysClr val="windowText" lastClr="000000"/>
                  </a:solidFill>
                  <a:prstDash val="solid"/>
                </a:ln>
                <a:solidFill>
                  <a:schemeClr val="tx1">
                    <a:lumMod val="75000"/>
                  </a:schemeClr>
                </a:solidFill>
                <a:effectLst/>
              </a:rPr>
              <a:t>V Československu po sovětském vpádu</a:t>
            </a:r>
            <a:endParaRPr lang="cs-CZ" u="sng" dirty="0">
              <a:ln w="28575" cmpd="sng">
                <a:solidFill>
                  <a:sysClr val="windowText" lastClr="000000"/>
                </a:solidFill>
                <a:prstDash val="solid"/>
              </a:ln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Sovětský vpád považovala většina obyvatel za </a:t>
            </a:r>
            <a:r>
              <a:rPr lang="cs-CZ" sz="2800" b="1" dirty="0" smtClean="0">
                <a:solidFill>
                  <a:srgbClr val="000000"/>
                </a:solidFill>
              </a:rPr>
              <a:t>tragédii. Jednali </a:t>
            </a:r>
            <a:r>
              <a:rPr lang="cs-CZ" sz="2800" b="1" dirty="0" smtClean="0">
                <a:solidFill>
                  <a:srgbClr val="000000"/>
                </a:solidFill>
              </a:rPr>
              <a:t>různě - došlo k potyčkám i obětem na životech.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 První stanovisko proti vpádu vojsk přijalo předsednictvo ÚV KSČ 21</a:t>
            </a:r>
            <a:r>
              <a:rPr lang="cs-CZ" sz="2800" b="1" dirty="0" smtClean="0">
                <a:solidFill>
                  <a:srgbClr val="000000"/>
                </a:solidFill>
              </a:rPr>
              <a:t>. srpna</a:t>
            </a:r>
            <a:r>
              <a:rPr lang="cs-CZ" sz="2800" b="1" dirty="0" smtClean="0">
                <a:solidFill>
                  <a:srgbClr val="000000"/>
                </a:solidFill>
              </a:rPr>
              <a:t>.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Prezident Svoboda se 23</a:t>
            </a:r>
            <a:r>
              <a:rPr lang="cs-CZ" sz="2800" b="1" dirty="0" smtClean="0">
                <a:solidFill>
                  <a:srgbClr val="000000"/>
                </a:solidFill>
              </a:rPr>
              <a:t>. srpna </a:t>
            </a:r>
            <a:r>
              <a:rPr lang="cs-CZ" sz="2800" b="1" dirty="0" smtClean="0">
                <a:solidFill>
                  <a:srgbClr val="000000"/>
                </a:solidFill>
              </a:rPr>
              <a:t>rozhodl odletět s několika dalšími komunisty do Moskvy.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990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200" dirty="0" smtClean="0">
              <a:solidFill>
                <a:srgbClr val="000000"/>
              </a:solidFill>
            </a:endParaRPr>
          </a:p>
          <a:p>
            <a:r>
              <a:rPr lang="cs-CZ" sz="2200" b="1" dirty="0" smtClean="0">
                <a:solidFill>
                  <a:srgbClr val="000000"/>
                </a:solidFill>
              </a:rPr>
              <a:t>Rozdíly v ekonomice obou částí státu se v dalších dvaceti letech zmenšovaly.</a:t>
            </a:r>
          </a:p>
          <a:p>
            <a:r>
              <a:rPr lang="cs-CZ" sz="2200" b="1" dirty="0" smtClean="0">
                <a:solidFill>
                  <a:srgbClr val="000000"/>
                </a:solidFill>
              </a:rPr>
              <a:t>16</a:t>
            </a:r>
            <a:r>
              <a:rPr lang="cs-CZ" sz="2200" b="1" dirty="0" smtClean="0">
                <a:solidFill>
                  <a:srgbClr val="000000"/>
                </a:solidFill>
              </a:rPr>
              <a:t>. ledna </a:t>
            </a:r>
            <a:r>
              <a:rPr lang="cs-CZ" sz="2200" b="1" dirty="0" smtClean="0">
                <a:solidFill>
                  <a:srgbClr val="000000"/>
                </a:solidFill>
              </a:rPr>
              <a:t>1969 se na Václavském náměstí upálil student Jan </a:t>
            </a:r>
            <a:r>
              <a:rPr lang="cs-CZ" sz="2200" b="1" dirty="0" smtClean="0">
                <a:solidFill>
                  <a:srgbClr val="000000"/>
                </a:solidFill>
              </a:rPr>
              <a:t>Palach, o </a:t>
            </a:r>
            <a:r>
              <a:rPr lang="cs-CZ" sz="2200" b="1" dirty="0" smtClean="0">
                <a:solidFill>
                  <a:srgbClr val="000000"/>
                </a:solidFill>
              </a:rPr>
              <a:t>měsíc později Jan Zajíc a v dubnu dělník Evžen Plocek.</a:t>
            </a:r>
          </a:p>
          <a:p>
            <a:r>
              <a:rPr lang="cs-CZ" sz="2200" b="1" dirty="0" smtClean="0">
                <a:solidFill>
                  <a:srgbClr val="000000"/>
                </a:solidFill>
              </a:rPr>
              <a:t>Proti sovětské okupaci protestovali odboráři na sjezdu v březnu 1969.</a:t>
            </a:r>
          </a:p>
          <a:p>
            <a:r>
              <a:rPr lang="cs-CZ" sz="2200" b="1" dirty="0" smtClean="0">
                <a:solidFill>
                  <a:srgbClr val="000000"/>
                </a:solidFill>
              </a:rPr>
              <a:t>Odpor vyjádřili účastníci demonstrací 21</a:t>
            </a:r>
            <a:r>
              <a:rPr lang="cs-CZ" sz="2200" b="1" dirty="0" smtClean="0">
                <a:solidFill>
                  <a:srgbClr val="000000"/>
                </a:solidFill>
              </a:rPr>
              <a:t>. srpna </a:t>
            </a:r>
            <a:r>
              <a:rPr lang="cs-CZ" sz="2200" b="1" dirty="0" smtClean="0">
                <a:solidFill>
                  <a:srgbClr val="000000"/>
                </a:solidFill>
              </a:rPr>
              <a:t>1969.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 smtClean="0"/>
              <a:t>    </a:t>
            </a:r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17</a:t>
            </a:r>
            <a:r>
              <a:rPr lang="cs-CZ" sz="2800" b="1" dirty="0" smtClean="0">
                <a:solidFill>
                  <a:srgbClr val="000000"/>
                </a:solidFill>
              </a:rPr>
              <a:t>. dubna </a:t>
            </a:r>
            <a:r>
              <a:rPr lang="cs-CZ" sz="2800" b="1" dirty="0" smtClean="0">
                <a:solidFill>
                  <a:srgbClr val="000000"/>
                </a:solidFill>
              </a:rPr>
              <a:t>1969 byl zbaven funkce </a:t>
            </a:r>
            <a:r>
              <a:rPr lang="cs-CZ" sz="2800" b="1" dirty="0" smtClean="0">
                <a:solidFill>
                  <a:srgbClr val="000000"/>
                </a:solidFill>
              </a:rPr>
              <a:t/>
            </a:r>
            <a:br>
              <a:rPr lang="cs-CZ" sz="2800" b="1" dirty="0" smtClean="0">
                <a:solidFill>
                  <a:srgbClr val="000000"/>
                </a:solidFill>
              </a:rPr>
            </a:br>
            <a:r>
              <a:rPr lang="cs-CZ" sz="2800" b="1" dirty="0" smtClean="0">
                <a:solidFill>
                  <a:srgbClr val="000000"/>
                </a:solidFill>
              </a:rPr>
              <a:t>A. Dubček </a:t>
            </a:r>
            <a:r>
              <a:rPr lang="cs-CZ" sz="2800" b="1" dirty="0" smtClean="0">
                <a:solidFill>
                  <a:srgbClr val="000000"/>
                </a:solidFill>
              </a:rPr>
              <a:t>a na místo 1</a:t>
            </a:r>
            <a:r>
              <a:rPr lang="cs-CZ" sz="2800" b="1" dirty="0" smtClean="0">
                <a:solidFill>
                  <a:srgbClr val="000000"/>
                </a:solidFill>
              </a:rPr>
              <a:t>. tajemníka </a:t>
            </a:r>
            <a:r>
              <a:rPr lang="cs-CZ" sz="2800" b="1" dirty="0" smtClean="0">
                <a:solidFill>
                  <a:srgbClr val="000000"/>
                </a:solidFill>
              </a:rPr>
              <a:t>zvolen </a:t>
            </a:r>
            <a:r>
              <a:rPr lang="cs-CZ" sz="2800" b="1" dirty="0" smtClean="0">
                <a:solidFill>
                  <a:srgbClr val="000000"/>
                </a:solidFill>
              </a:rPr>
              <a:t/>
            </a:r>
            <a:br>
              <a:rPr lang="cs-CZ" sz="2800" b="1" dirty="0" smtClean="0">
                <a:solidFill>
                  <a:srgbClr val="000000"/>
                </a:solidFill>
              </a:rPr>
            </a:br>
            <a:r>
              <a:rPr lang="cs-CZ" sz="2800" b="1" dirty="0" smtClean="0">
                <a:solidFill>
                  <a:srgbClr val="000000"/>
                </a:solidFill>
              </a:rPr>
              <a:t>G. Husák</a:t>
            </a:r>
            <a:r>
              <a:rPr lang="cs-CZ" sz="2800" b="1" dirty="0" smtClean="0">
                <a:solidFill>
                  <a:srgbClr val="000000"/>
                </a:solidFill>
              </a:rPr>
              <a:t>.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Tuto etapu dovršila stranická směrnice Poučení z krizového vývoje ve straně a </a:t>
            </a:r>
            <a:r>
              <a:rPr lang="cs-CZ" sz="2800" b="1" dirty="0" smtClean="0">
                <a:solidFill>
                  <a:srgbClr val="000000"/>
                </a:solidFill>
              </a:rPr>
              <a:t>společnosti </a:t>
            </a:r>
            <a:r>
              <a:rPr lang="cs-CZ" sz="2800" b="1" dirty="0" smtClean="0">
                <a:solidFill>
                  <a:srgbClr val="000000"/>
                </a:solidFill>
              </a:rPr>
              <a:t>vydaná v prosinci </a:t>
            </a:r>
            <a:r>
              <a:rPr lang="cs-CZ" sz="2800" b="1" dirty="0" smtClean="0">
                <a:solidFill>
                  <a:srgbClr val="000000"/>
                </a:solidFill>
              </a:rPr>
              <a:t>1970.</a:t>
            </a:r>
            <a:endParaRPr lang="cs-CZ" sz="2800" b="1" dirty="0" smtClean="0">
              <a:solidFill>
                <a:srgbClr val="000000"/>
              </a:solidFill>
            </a:endParaRPr>
          </a:p>
          <a:p>
            <a:r>
              <a:rPr lang="cs-CZ" sz="2800" b="1" dirty="0" smtClean="0">
                <a:solidFill>
                  <a:srgbClr val="000000"/>
                </a:solidFill>
              </a:rPr>
              <a:t>Události </a:t>
            </a:r>
            <a:r>
              <a:rPr lang="cs-CZ" sz="2800" b="1" dirty="0" smtClean="0">
                <a:solidFill>
                  <a:srgbClr val="000000"/>
                </a:solidFill>
              </a:rPr>
              <a:t>z roku 1968 zde byly vyhlášeny za kontrarevoluci</a:t>
            </a:r>
            <a:r>
              <a:rPr lang="cs-CZ" sz="2800" b="1" dirty="0" smtClean="0">
                <a:solidFill>
                  <a:srgbClr val="000000"/>
                </a:solidFill>
              </a:rPr>
              <a:t>. G. Husák </a:t>
            </a:r>
            <a:r>
              <a:rPr lang="cs-CZ" sz="2800" b="1" dirty="0" smtClean="0">
                <a:solidFill>
                  <a:srgbClr val="000000"/>
                </a:solidFill>
              </a:rPr>
              <a:t>byl 29</a:t>
            </a:r>
            <a:r>
              <a:rPr lang="cs-CZ" sz="2800" b="1" dirty="0" smtClean="0">
                <a:solidFill>
                  <a:srgbClr val="000000"/>
                </a:solidFill>
              </a:rPr>
              <a:t>. května </a:t>
            </a:r>
            <a:r>
              <a:rPr lang="cs-CZ" sz="2800" b="1" dirty="0" smtClean="0">
                <a:solidFill>
                  <a:srgbClr val="000000"/>
                </a:solidFill>
              </a:rPr>
              <a:t>1975 zvolen prezidentem ČSSR . </a:t>
            </a:r>
          </a:p>
          <a:p>
            <a:endParaRPr lang="cs-CZ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Části společnosti se zmocňovala beznaděj</a:t>
            </a:r>
            <a:r>
              <a:rPr lang="cs-CZ" sz="2800" b="1" dirty="0" smtClean="0">
                <a:solidFill>
                  <a:srgbClr val="000000"/>
                </a:solidFill>
              </a:rPr>
              <a:t>, většina </a:t>
            </a:r>
            <a:r>
              <a:rPr lang="cs-CZ" sz="2800" b="1" dirty="0" smtClean="0">
                <a:solidFill>
                  <a:srgbClr val="000000"/>
                </a:solidFill>
              </a:rPr>
              <a:t>obyvatel hledala cestu</a:t>
            </a:r>
            <a:r>
              <a:rPr lang="cs-CZ" sz="2800" b="1" dirty="0" smtClean="0">
                <a:solidFill>
                  <a:srgbClr val="000000"/>
                </a:solidFill>
              </a:rPr>
              <a:t>, jak </a:t>
            </a:r>
            <a:r>
              <a:rPr lang="cs-CZ" sz="2800" b="1" dirty="0" smtClean="0">
                <a:solidFill>
                  <a:srgbClr val="000000"/>
                </a:solidFill>
              </a:rPr>
              <a:t>se přizpůsobit novým </a:t>
            </a:r>
            <a:r>
              <a:rPr lang="cs-CZ" sz="2800" b="1" dirty="0" smtClean="0">
                <a:solidFill>
                  <a:srgbClr val="000000"/>
                </a:solidFill>
              </a:rPr>
              <a:t>podmínkám.</a:t>
            </a:r>
            <a:endParaRPr lang="cs-CZ" sz="2800" b="1" dirty="0" smtClean="0">
              <a:solidFill>
                <a:srgbClr val="000000"/>
              </a:solidFill>
            </a:endParaRPr>
          </a:p>
          <a:p>
            <a:r>
              <a:rPr lang="cs-CZ" sz="2800" b="1" dirty="0" smtClean="0">
                <a:solidFill>
                  <a:srgbClr val="000000"/>
                </a:solidFill>
              </a:rPr>
              <a:t>Využili mezinárodního uvolnění a dokumentů o lidských právech a založili Chartu </a:t>
            </a:r>
            <a:r>
              <a:rPr lang="cs-CZ" sz="2800" b="1" dirty="0" smtClean="0">
                <a:solidFill>
                  <a:srgbClr val="000000"/>
                </a:solidFill>
              </a:rPr>
              <a:t>77. </a:t>
            </a:r>
            <a:endParaRPr lang="cs-CZ" sz="2800" b="1" dirty="0" smtClean="0">
              <a:solidFill>
                <a:srgbClr val="000000"/>
              </a:solidFill>
            </a:endParaRPr>
          </a:p>
          <a:p>
            <a:r>
              <a:rPr lang="cs-CZ" sz="2800" b="1" dirty="0" smtClean="0">
                <a:solidFill>
                  <a:srgbClr val="000000"/>
                </a:solidFill>
              </a:rPr>
              <a:t>Dokumenty</a:t>
            </a:r>
            <a:r>
              <a:rPr lang="cs-CZ" sz="2800" b="1" dirty="0" smtClean="0">
                <a:solidFill>
                  <a:srgbClr val="000000"/>
                </a:solidFill>
              </a:rPr>
              <a:t>, informace </a:t>
            </a:r>
            <a:r>
              <a:rPr lang="cs-CZ" sz="2800" b="1" dirty="0" smtClean="0">
                <a:solidFill>
                  <a:srgbClr val="000000"/>
                </a:solidFill>
              </a:rPr>
              <a:t>i umělecká díla se v dalších letech šířily pomocí samizdatu.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Tomu se komunistické vedení neúspěšně snažilo zabránit novými směrnicemi a opatřeními.</a:t>
            </a:r>
            <a:r>
              <a:rPr lang="cs-CZ" sz="2000" b="1" dirty="0" smtClean="0">
                <a:solidFill>
                  <a:srgbClr val="000000"/>
                </a:solidFill>
              </a:rPr>
              <a:t/>
            </a:r>
            <a:br>
              <a:rPr lang="cs-CZ" sz="2000" b="1" dirty="0" smtClean="0">
                <a:solidFill>
                  <a:srgbClr val="000000"/>
                </a:solidFill>
              </a:rPr>
            </a:br>
            <a:endParaRPr lang="cs-CZ" sz="20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&lt;Učebnice </a:t>
            </a:r>
            <a:r>
              <a:rPr lang="cs-CZ" dirty="0" err="1" smtClean="0"/>
              <a:t>dějepisuDějiny</a:t>
            </a:r>
            <a:r>
              <a:rPr lang="cs-CZ" dirty="0" smtClean="0"/>
              <a:t> 20. stol.-</a:t>
            </a:r>
            <a:r>
              <a:rPr lang="cs-CZ" dirty="0" err="1" smtClean="0"/>
              <a:t>H.Mandelová</a:t>
            </a:r>
            <a:r>
              <a:rPr lang="cs-CZ" dirty="0" smtClean="0"/>
              <a:t>-</a:t>
            </a:r>
            <a:r>
              <a:rPr lang="cs-CZ" dirty="0" err="1" smtClean="0"/>
              <a:t>nakl.DIALOG</a:t>
            </a:r>
            <a:r>
              <a:rPr lang="cs-CZ" dirty="0" smtClean="0"/>
              <a:t>-rok vydání:2001&gt;</a:t>
            </a:r>
          </a:p>
          <a:p>
            <a:r>
              <a:rPr lang="cs-CZ" dirty="0" smtClean="0"/>
              <a:t>Obrázky použity z učebnice-Dějiny 20.stol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73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">
      <a:dk1>
        <a:srgbClr val="FFFF00"/>
      </a:dk1>
      <a:lt1>
        <a:srgbClr val="8898C3"/>
      </a:lt1>
      <a:dk2>
        <a:srgbClr val="D4EAF0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146</TotalTime>
  <Words>361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Prezentace aplikace PowerPoint</vt:lpstr>
      <vt:lpstr>Prezentace aplikace PowerPoint</vt:lpstr>
      <vt:lpstr>Slovníček pojmů</vt:lpstr>
      <vt:lpstr>Významné události vývoje  v ČSSR v období 1968 - 1985</vt:lpstr>
      <vt:lpstr>Prezentace aplikace PowerPoint</vt:lpstr>
      <vt:lpstr>Prezentace aplikace PowerPoint</vt:lpstr>
      <vt:lpstr>V Československu po sovětském vpádu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Sony</dc:creator>
  <cp:lastModifiedBy>root</cp:lastModifiedBy>
  <cp:revision>28</cp:revision>
  <dcterms:created xsi:type="dcterms:W3CDTF">2011-04-30T17:58:39Z</dcterms:created>
  <dcterms:modified xsi:type="dcterms:W3CDTF">2013-04-25T13:02:11Z</dcterms:modified>
</cp:coreProperties>
</file>