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8" r:id="rId2"/>
    <p:sldId id="256" r:id="rId3"/>
    <p:sldId id="257" r:id="rId4"/>
    <p:sldId id="265" r:id="rId5"/>
    <p:sldId id="266" r:id="rId6"/>
    <p:sldId id="267" r:id="rId7"/>
    <p:sldId id="258" r:id="rId8"/>
    <p:sldId id="259" r:id="rId9"/>
    <p:sldId id="262" r:id="rId10"/>
    <p:sldId id="263" r:id="rId11"/>
    <p:sldId id="264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885FFC-8BA5-484A-AA17-ED1E0F185FF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56D48-EB05-446B-8CF8-0ED2008E2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717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556D48-EB05-446B-8CF8-0ED2008E2E8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981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6718A36-54DC-4E01-B722-2F2647E8A999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1B43B3E-A78D-421E-84DB-5D821B207DB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Karel_IV.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hyperlink" Target="http://snehovaprincezna.blog.cz/0803/dejepis-karel-iv" TargetMode="Externa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gvp.cz/~janotova/obrazky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www.nacr.cz/karel-IV.ht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jpeg"/><Relationship Id="rId2" Type="http://schemas.openxmlformats.org/officeDocument/2006/relationships/hyperlink" Target="http://www.atlasceska.cz/praha/karluv-mos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mky-hrady.cz/2/karlstejn.htm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://www.radio.cz/cz/rubrika/udalosti/karlova-univerzita-prijala-rekordnich-16-000-studentu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cs.wikipedia.org/wiki/Blanka_z_Valois" TargetMode="External"/><Relationship Id="rId7" Type="http://schemas.openxmlformats.org/officeDocument/2006/relationships/hyperlink" Target="http://leccos.com/index.php/clanky/anna-svidnick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://cs.wikipedia.org/wiki/Anna_Falck%C3%A1" TargetMode="External"/><Relationship Id="rId10" Type="http://schemas.openxmlformats.org/officeDocument/2006/relationships/image" Target="../media/image15.jpeg"/><Relationship Id="rId4" Type="http://schemas.openxmlformats.org/officeDocument/2006/relationships/image" Target="../media/image12.png"/><Relationship Id="rId9" Type="http://schemas.openxmlformats.org/officeDocument/2006/relationships/hyperlink" Target="http://cs.wikipedia.org/wiki/Soubor:Eli%C5%A1ka_Pomo%C5%99ansk%C3%A1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korunovacni-klenoty-2.navajo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%3chttp:/enciklopedie.bloger.cz/Historie/Karel-IV%3e%5bcit.2011-05-4" TargetMode="External"/><Relationship Id="rId2" Type="http://schemas.openxmlformats.org/officeDocument/2006/relationships/hyperlink" Target="%3chttp:/cs.wikipedia.org/wiki/Karel_IV.%3e%5bcit.2011-05-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%3chttp:/www.kareliv.estranky.cz/clanky/korunovacni-klenoty/korunovacni-klenoty.html%3e%5bcit.2011-05-4" TargetMode="External"/><Relationship Id="rId5" Type="http://schemas.openxmlformats.org/officeDocument/2006/relationships/hyperlink" Target="%3chttp:/kisspanda.rajce.idnes.cz/PRAHA/%3e%5bcit.2011-05-4" TargetMode="External"/><Relationship Id="rId4" Type="http://schemas.openxmlformats.org/officeDocument/2006/relationships/hyperlink" Target="%3chttp:/www.atlasceska.cz/praha/karluv-most/%3e%5bcit.2011-05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6889935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VY_32_INOVACE_1/01_ČLOVĚK A SPOLEČNOST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Dějepis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Karel IV.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08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1346 – 1378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Karel IV.</a:t>
            </a:r>
            <a:br>
              <a:rPr lang="cs-CZ" b="1" dirty="0" smtClean="0"/>
            </a:br>
            <a:endParaRPr lang="cs-CZ" dirty="0"/>
          </a:p>
        </p:txBody>
      </p:sp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2381250" cy="347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56992"/>
            <a:ext cx="1465636" cy="306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692696"/>
            <a:ext cx="257628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557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Byl prvorozeným synem českého krále Jana Lucemburského a Elišky Přemyslovny. Jeho křestní jméno bylo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Václav,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jméno Karel dostal při biřmování po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francouzském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králi Karlovi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IV.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 r. 1333 ho Jan Lucemburský na naléhání české šlechty pověřil správou Čech a Moravy. Českým králem se stal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1346, když jeho otec zahynul v bitvě 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Kresčaku.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orunován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byl novou svatováclavskou korunou v r.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1347.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Už v r. 1346 byl zvolen a korunován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králem německým a římským císařem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byl korunován ve Svatopetrské bazilice v r. 1355.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13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Zlatá bula Karla IV.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byla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vydána roku 1356 císařem Karlem IV. B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yla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nejdůležitějším ústavním dokumentem Svaté říše římské ve středověku. Platila až do jejího zániku v roce 1806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Zlatá bula zpečeťovala práva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knížat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při volbě římského krále. Král měl od nynějška být volen hlasem většiny a nikoli souhlasem všech knížat. Zlatá bula stanovovala, aby se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knížata scházela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jednou do roka a společně se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radila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 císařem. Bula zakazovala městské spolky.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Knížatům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byl tento titul přiznán dědičně, dostali právo razit mince, celní právo a právo výkonu soudní pravomoci.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21088"/>
            <a:ext cx="1440160" cy="2033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37112"/>
            <a:ext cx="1568326" cy="2090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32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2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4. 1348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založil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Karlovu univerzitu.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března 1348 začal Karel IV. zakládat Nové Město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pražské, </a:t>
            </a:r>
            <a:r>
              <a:rPr lang="pt-BR" sz="2200" dirty="0" smtClean="0">
                <a:latin typeface="Arial" pitchFamily="34" charset="0"/>
                <a:cs typeface="Arial" pitchFamily="34" charset="0"/>
              </a:rPr>
              <a:t>jehož </a:t>
            </a:r>
            <a:r>
              <a:rPr lang="pt-BR" sz="2200" dirty="0">
                <a:latin typeface="Arial" pitchFamily="34" charset="0"/>
                <a:cs typeface="Arial" pitchFamily="34" charset="0"/>
              </a:rPr>
              <a:t>centrem se stalo dnešní Karlovo náměstí</a:t>
            </a:r>
            <a:r>
              <a:rPr lang="pt-BR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Na Pražském hradě došlo jeho zásluhou k obnovení královského paláce a k dalším stavebním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pracím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 Svatovítské katedrále a kapli sv. Václava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Starý Juditin most,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který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spojoval Staré 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Menší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město pražské, nahradil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kamenný Karlův most.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10. června 1348 založil panovník hrad Karlštejn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Karel IV. dovedl svým vladařským uměním hospodářství českých zemí k prosperitě. </a:t>
            </a:r>
          </a:p>
          <a:p>
            <a:endParaRPr lang="cs-CZ" dirty="0"/>
          </a:p>
        </p:txBody>
      </p:sp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216024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6632"/>
            <a:ext cx="2039648" cy="131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4024"/>
            <a:ext cx="2088232" cy="1480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319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Poslední Karlovo nařízení z 2. listopadu 1378 se týkalo české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měny.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jeho panování byla měna inflací velmi znehodnocena a Karel udělal opatření k její ochraně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Karla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trápila ve vyšším věku dna, která ztěžovala jeho pohyb a také mohla být příčinou pádu (nejspíše z koně či ze schodů). Zlomenina krčku stehenní kosti ho upoutala na lůžko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6" indent="0">
              <a:buClr>
                <a:schemeClr val="accent1"/>
              </a:buClr>
              <a:buSzPct val="85000"/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274320" lvl="6" indent="-274320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Večer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29. listopadu 1378 oznámily zvony, že Karel IV. na Pražském hradě skonal. Pohřební ceremoniál trval 16 dní. Nad rakví pronesli slavnostní proslovy arcibiskup Jan Očko z Vlašimi a pražský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arcibiskup.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77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Manželky Karla IV.: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Blanka z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Valois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(1)                                               1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Anna Falcká (2)                             2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Anna Svídnická (3)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Alžběta Pomořanská (4)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</a:t>
            </a:r>
            <a:r>
              <a:rPr lang="cs-CZ" sz="2000" dirty="0" smtClean="0"/>
              <a:t>4</a:t>
            </a:r>
            <a:r>
              <a:rPr lang="cs-CZ" dirty="0" smtClean="0"/>
              <a:t>                                                 </a:t>
            </a:r>
            <a:r>
              <a:rPr lang="cs-CZ" sz="2400" dirty="0" smtClean="0"/>
              <a:t> 3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76672"/>
            <a:ext cx="1905000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393" y="2348880"/>
            <a:ext cx="1555799" cy="2570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http://leccos.com/pics/pic/anna_svidnicka_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33056"/>
            <a:ext cx="185038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Busta Alžběty Pomořanské">
            <a:hlinkClick r:id="rId9" tooltip="Busta Alžběty Pomořanské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77072"/>
            <a:ext cx="1550665" cy="230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23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Blanka z Valois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>
            <a:normAutofit/>
          </a:bodyPr>
          <a:lstStyle/>
          <a:p>
            <a:r>
              <a:rPr lang="pl-PL" sz="2800" dirty="0">
                <a:latin typeface="Arial" pitchFamily="34" charset="0"/>
                <a:cs typeface="Arial" pitchFamily="34" charset="0"/>
              </a:rPr>
              <a:t>Blanka z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Valois se narodila roku 1316.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 Karlem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ji pojil hluboký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citový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vztah. Z jejich svazku se narodily dvě dcery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Markéta a Kateřina.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Českou královnou byla společně s Karlem korunována roku 1347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Svatovítské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katedrále. Již rok po své korunovaci však umírá.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1294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534400" cy="798912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Anna Falcká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Anna Falcká, narozena 1329, druhá manželka Karla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IV.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Jako věno Anna Falcká Karlovi přinesla statky v Horní Falci, jež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tvořily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základ nově budované říšské domény, tzv. Nových Čech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Oproti jiným Karlovým manželkám Anna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neměla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žádné ambice a do manželovy politiky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nezasahovala.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ěmeckou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královnou byla korunována 1. 12. 1349 v Praze. S Annou Falckou měl Karel IV. jediné dítě, syna Václava, který zemřel jako nemluvně. Anna sama pak zemřela roku 1353.</a:t>
            </a:r>
          </a:p>
        </p:txBody>
      </p:sp>
    </p:spTree>
    <p:extLst>
      <p:ext uri="{BB962C8B-B14F-4D97-AF65-F5344CB8AC3E}">
        <p14:creationId xmlns:p14="http://schemas.microsoft.com/office/powerpoint/2010/main" val="195933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Anna Svídnická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Anna Svídnická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narozena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někdy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mezi roky 1338 až 1339, třetí manželka Karla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IV.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Po sňatku patnáctiletá Anna Svídnická porodila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roku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1358 dceru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Elišku.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tři roky později porodí v Norimberku Anna císaři vytouženého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syna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Václava, budoucího dědice českých zemí a krále Václava IV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50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Alžběta Pomořanská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Alžběta Pomořanská, narozena asi </a:t>
            </a:r>
            <a:r>
              <a:rPr lang="cs-CZ" dirty="0" smtClean="0"/>
              <a:t>1347.</a:t>
            </a:r>
          </a:p>
          <a:p>
            <a:r>
              <a:rPr lang="cs-CZ" dirty="0"/>
              <a:t>Jako druhá z Karlových manželek byla během italského tažení v roce 1368 korunována </a:t>
            </a:r>
            <a:r>
              <a:rPr lang="cs-CZ" dirty="0" smtClean="0"/>
              <a:t>císařovnou.</a:t>
            </a:r>
          </a:p>
          <a:p>
            <a:r>
              <a:rPr lang="cs-CZ" dirty="0"/>
              <a:t>Společně s Karlem v Římě založila špitál pro české </a:t>
            </a:r>
            <a:r>
              <a:rPr lang="cs-CZ" dirty="0" smtClean="0"/>
              <a:t>poutníky.</a:t>
            </a:r>
          </a:p>
          <a:p>
            <a:r>
              <a:rPr lang="cs-CZ" dirty="0"/>
              <a:t>S </a:t>
            </a:r>
            <a:r>
              <a:rPr lang="cs-CZ" dirty="0" smtClean="0"/>
              <a:t>Alžbětou </a:t>
            </a:r>
            <a:r>
              <a:rPr lang="cs-CZ" dirty="0"/>
              <a:t>měl Karel IV. šest </a:t>
            </a:r>
            <a:r>
              <a:rPr lang="cs-CZ" dirty="0" smtClean="0"/>
              <a:t>dětí. </a:t>
            </a:r>
            <a:r>
              <a:rPr lang="cs-CZ" dirty="0"/>
              <a:t>(Starší </a:t>
            </a:r>
            <a:r>
              <a:rPr lang="cs-CZ" dirty="0" smtClean="0"/>
              <a:t>ze synů </a:t>
            </a:r>
            <a:r>
              <a:rPr lang="cs-CZ" dirty="0"/>
              <a:t>Zikmund se stal </a:t>
            </a:r>
            <a:r>
              <a:rPr lang="cs-CZ" dirty="0" smtClean="0"/>
              <a:t>uherským králem, mladší </a:t>
            </a:r>
            <a:r>
              <a:rPr lang="cs-CZ" dirty="0"/>
              <a:t>Jan zdědil Zhořelecké vévodství.)</a:t>
            </a:r>
          </a:p>
        </p:txBody>
      </p:sp>
    </p:spTree>
    <p:extLst>
      <p:ext uri="{BB962C8B-B14F-4D97-AF65-F5344CB8AC3E}">
        <p14:creationId xmlns:p14="http://schemas.microsoft.com/office/powerpoint/2010/main" val="771463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Korunovační klenoty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Koruna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počest svého patrona ji Karel nechal pojmenovat Svatováclavská a do kříže, který je v průsečíku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zlatých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pásů, které vedou z horního okraje koruny, nechal vložit svatou Václavovu relikvii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Žezlo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celé pozlacené, vyznačuje se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českými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granáty, rubíny, křišťály a broušenými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růženíny.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echal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ho vyrobit Ferdinand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Habsburský.</a:t>
            </a: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Jablko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Je podobně zdobené jako žezlo, nechal ho vyrobit Rudolf II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2304256" cy="137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448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hlinkClick r:id="rId2"/>
              </a:rPr>
              <a:t>URL:</a:t>
            </a:r>
            <a:r>
              <a:rPr lang="en-US" sz="2800" dirty="0" smtClean="0">
                <a:hlinkClick r:id="rId2"/>
              </a:rPr>
              <a:t>&lt;</a:t>
            </a: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://cs.wikipedia.org/wiki/</a:t>
            </a:r>
            <a:r>
              <a:rPr lang="cs-CZ" sz="2800" dirty="0" err="1">
                <a:hlinkClick r:id="rId2"/>
              </a:rPr>
              <a:t>Karel_IV</a:t>
            </a:r>
            <a:r>
              <a:rPr lang="cs-CZ" sz="2800" dirty="0" smtClean="0">
                <a:hlinkClick r:id="rId2"/>
              </a:rPr>
              <a:t>.</a:t>
            </a:r>
            <a:r>
              <a:rPr lang="en-US" sz="2800" dirty="0" smtClean="0">
                <a:hlinkClick r:id="rId2"/>
              </a:rPr>
              <a:t>&gt;[</a:t>
            </a:r>
            <a:r>
              <a:rPr lang="cs-CZ" sz="2800" dirty="0" smtClean="0">
                <a:hlinkClick r:id="rId2"/>
              </a:rPr>
              <a:t>cit.2011-05-4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r>
              <a:rPr lang="cs-CZ" sz="2800" dirty="0">
                <a:hlinkClick r:id="rId3"/>
              </a:rPr>
              <a:t>URL</a:t>
            </a:r>
            <a:r>
              <a:rPr lang="cs-CZ" sz="2800" dirty="0" smtClean="0">
                <a:hlinkClick r:id="rId3"/>
              </a:rPr>
              <a:t>:&lt;http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enciklopedie.bloger.cz/Historie/Karel-IV</a:t>
            </a:r>
            <a:r>
              <a:rPr lang="en-US" sz="2800" dirty="0">
                <a:hlinkClick r:id="rId3"/>
              </a:rPr>
              <a:t>&gt;[</a:t>
            </a:r>
            <a:r>
              <a:rPr lang="cs-CZ" sz="2800" dirty="0" smtClean="0">
                <a:hlinkClick r:id="rId3"/>
              </a:rPr>
              <a:t>cit.2011-05-4</a:t>
            </a:r>
            <a:r>
              <a:rPr lang="en-US" sz="2800" dirty="0" smtClean="0"/>
              <a:t>]</a:t>
            </a:r>
            <a:endParaRPr lang="cs-CZ" sz="2800" dirty="0"/>
          </a:p>
          <a:p>
            <a:r>
              <a:rPr lang="cs-CZ" sz="2800" dirty="0" smtClean="0">
                <a:hlinkClick r:id="rId4"/>
              </a:rPr>
              <a:t>URL:&lt;http</a:t>
            </a:r>
            <a:r>
              <a:rPr lang="cs-CZ" sz="2800" dirty="0">
                <a:hlinkClick r:id="rId4"/>
              </a:rPr>
              <a:t>://www.atlasceska.cz/praha/karluv-most</a:t>
            </a:r>
            <a:r>
              <a:rPr lang="cs-CZ" sz="2800" dirty="0" smtClean="0">
                <a:hlinkClick r:id="rId4"/>
              </a:rPr>
              <a:t>/</a:t>
            </a:r>
            <a:r>
              <a:rPr lang="en-US" sz="2800" dirty="0">
                <a:hlinkClick r:id="rId4"/>
              </a:rPr>
              <a:t>&gt;[</a:t>
            </a:r>
            <a:r>
              <a:rPr lang="cs-CZ" sz="2800" dirty="0" smtClean="0">
                <a:hlinkClick r:id="rId4"/>
              </a:rPr>
              <a:t>cit.2011-05-4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URL:&lt;http</a:t>
            </a:r>
            <a:r>
              <a:rPr lang="cs-CZ" sz="2800" dirty="0">
                <a:hlinkClick r:id="rId5"/>
              </a:rPr>
              <a:t>://kisspanda.rajce.idnes.cz/PRAHA</a:t>
            </a:r>
            <a:r>
              <a:rPr lang="cs-CZ" sz="2800" dirty="0" smtClean="0">
                <a:hlinkClick r:id="rId5"/>
              </a:rPr>
              <a:t>/</a:t>
            </a:r>
            <a:r>
              <a:rPr lang="en-US" sz="2800" dirty="0">
                <a:hlinkClick r:id="rId5"/>
              </a:rPr>
              <a:t>&gt;[</a:t>
            </a:r>
            <a:r>
              <a:rPr lang="cs-CZ" sz="2800" dirty="0" smtClean="0">
                <a:hlinkClick r:id="rId5"/>
              </a:rPr>
              <a:t>cit.2011-05-4</a:t>
            </a:r>
            <a:r>
              <a:rPr lang="en-US" sz="2800" smtClean="0"/>
              <a:t>]</a:t>
            </a:r>
            <a:endParaRPr lang="cs-CZ" sz="2800" dirty="0" smtClean="0"/>
          </a:p>
          <a:p>
            <a:r>
              <a:rPr lang="cs-CZ" sz="2800" dirty="0" smtClean="0">
                <a:hlinkClick r:id="rId6"/>
              </a:rPr>
              <a:t>URL:&lt;http</a:t>
            </a:r>
            <a:r>
              <a:rPr lang="cs-CZ" sz="2800" dirty="0">
                <a:hlinkClick r:id="rId6"/>
              </a:rPr>
              <a:t>://</a:t>
            </a:r>
            <a:r>
              <a:rPr lang="cs-CZ" sz="2800" dirty="0" smtClean="0">
                <a:hlinkClick r:id="rId6"/>
              </a:rPr>
              <a:t>www.kareliv.estranky.cz/clanky/korunovacni-klenoty/korunovacni-klenoty.html</a:t>
            </a:r>
            <a:r>
              <a:rPr lang="en-US" sz="2800" dirty="0">
                <a:hlinkClick r:id="rId6"/>
              </a:rPr>
              <a:t>&gt;[</a:t>
            </a:r>
            <a:r>
              <a:rPr lang="cs-CZ" sz="2800" dirty="0" smtClean="0">
                <a:hlinkClick r:id="rId6"/>
              </a:rPr>
              <a:t>cit.2011-05-4</a:t>
            </a:r>
            <a:r>
              <a:rPr lang="en-US" sz="2800" dirty="0" smtClean="0"/>
              <a:t>]</a:t>
            </a:r>
            <a:endParaRPr lang="cs-CZ" sz="2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726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177</TotalTime>
  <Words>488</Words>
  <Application>Microsoft Office PowerPoint</Application>
  <PresentationFormat>Předvádění na obrazovce (4:3)</PresentationFormat>
  <Paragraphs>70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Karel IV.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Blanka z Valois</vt:lpstr>
      <vt:lpstr> Anna Falcká</vt:lpstr>
      <vt:lpstr> Anna Svídnická </vt:lpstr>
      <vt:lpstr> Alžběta Pomořanská</vt:lpstr>
      <vt:lpstr>Korunovační klenoty</vt:lpstr>
      <vt:lpstr>Zdroje</vt:lpstr>
    </vt:vector>
  </TitlesOfParts>
  <Company>ZŠ Chrást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root</dc:creator>
  <cp:lastModifiedBy>root</cp:lastModifiedBy>
  <cp:revision>47</cp:revision>
  <dcterms:created xsi:type="dcterms:W3CDTF">2011-04-15T10:45:49Z</dcterms:created>
  <dcterms:modified xsi:type="dcterms:W3CDTF">2013-04-25T13:09:18Z</dcterms:modified>
</cp:coreProperties>
</file>