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71" r:id="rId11"/>
    <p:sldId id="272" r:id="rId12"/>
    <p:sldId id="265" r:id="rId13"/>
    <p:sldId id="273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59" autoAdjust="0"/>
    <p:restoredTop sz="86323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1" dirty="0" smtClean="0"/>
            <a:t>VY_32_INOVACE_07_AJ_19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Linda Tůmová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TÉMA: </a:t>
          </a:r>
          <a:r>
            <a:rPr lang="cs-CZ" sz="2000" dirty="0" smtClean="0">
              <a:solidFill>
                <a:srgbClr val="FF0000"/>
              </a:solidFill>
            </a:rPr>
            <a:t>AJ – 6.A – Přítomný čas prostý a průběhový</a:t>
          </a:r>
        </a:p>
        <a:p>
          <a:pPr algn="l" rtl="0"/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5C23D1B-ECCC-4468-A286-AFEAE3DFDCD2}" type="presOf" srcId="{D8197B8C-B260-4A16-BDF4-0947B075E274}" destId="{5A5FFA88-C948-4069-8E93-59FA12366E83}" srcOrd="1" destOrd="0" presId="urn:microsoft.com/office/officeart/2005/8/layout/target3"/>
    <dgm:cxn modelId="{6E0BB809-5779-40BF-BCAC-1343059DC98B}" type="presOf" srcId="{D1B46980-6531-4606-95E6-44980827E919}" destId="{2BE915AB-18AA-4053-B92C-3BFC9ED204BB}" srcOrd="1" destOrd="0" presId="urn:microsoft.com/office/officeart/2005/8/layout/target3"/>
    <dgm:cxn modelId="{C9F290D0-8286-4AF2-9F33-94DC039B4230}" type="presOf" srcId="{757F3AB3-0718-4624-B441-E567A8F0AB56}" destId="{333A1088-737F-45CB-B68E-254E46348037}" srcOrd="0" destOrd="0" presId="urn:microsoft.com/office/officeart/2005/8/layout/target3"/>
    <dgm:cxn modelId="{032C88DA-D957-4497-BCF1-12699A87738F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4EED7D2-C060-486B-BF9C-A7659FF20C26}" type="presOf" srcId="{4C35D32F-0EAB-4CD7-82EE-45574DC2A586}" destId="{8BEBB6EC-1DAA-4CAC-8A25-BC0FCBD5DBD5}" srcOrd="0" destOrd="0" presId="urn:microsoft.com/office/officeart/2005/8/layout/target3"/>
    <dgm:cxn modelId="{28F49B39-2CB4-40B2-B5AC-07D3862BB56F}" type="presOf" srcId="{D1D4F407-5343-4D3F-B5B9-D407B03CAEB4}" destId="{D005CE8C-CC26-4C3E-AC11-E15060ECD759}" srcOrd="0" destOrd="0" presId="urn:microsoft.com/office/officeart/2005/8/layout/target3"/>
    <dgm:cxn modelId="{8150E315-9A65-4EF0-9F0D-6CA3B08CF054}" type="presOf" srcId="{D1D4F407-5343-4D3F-B5B9-D407B03CAEB4}" destId="{AED2198E-93D5-4001-81B4-73124B309672}" srcOrd="1" destOrd="0" presId="urn:microsoft.com/office/officeart/2005/8/layout/target3"/>
    <dgm:cxn modelId="{0212C50D-F6CF-4F14-8DB1-C07181BBE436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A0F850F-4EE3-4B64-A8C4-A14D533FCE4C}" type="presOf" srcId="{D1B46980-6531-4606-95E6-44980827E919}" destId="{6140AFEC-043D-4C43-A2F9-D0F5331DF3A3}" srcOrd="0" destOrd="0" presId="urn:microsoft.com/office/officeart/2005/8/layout/target3"/>
    <dgm:cxn modelId="{B99696B5-FB85-4BD8-BE15-15400052DF18}" type="presOf" srcId="{D8197B8C-B260-4A16-BDF4-0947B075E274}" destId="{25B08C86-7E15-44DC-BE7F-FFB55DD49D12}" srcOrd="0" destOrd="0" presId="urn:microsoft.com/office/officeart/2005/8/layout/target3"/>
    <dgm:cxn modelId="{300E9797-4AC3-4D9B-B669-E5EE2B761E1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87E0213-FC67-41D3-8024-96E48B363927}" type="presParOf" srcId="{333A1088-737F-45CB-B68E-254E46348037}" destId="{F5ABB229-8D3B-4694-996A-96F23CF14429}" srcOrd="0" destOrd="0" presId="urn:microsoft.com/office/officeart/2005/8/layout/target3"/>
    <dgm:cxn modelId="{FBC0E9AC-C9D8-485F-89EF-EDC5BBB4560B}" type="presParOf" srcId="{333A1088-737F-45CB-B68E-254E46348037}" destId="{F41139FD-01EE-4571-8B17-4FB00FC51163}" srcOrd="1" destOrd="0" presId="urn:microsoft.com/office/officeart/2005/8/layout/target3"/>
    <dgm:cxn modelId="{3A52DA8A-8FDB-4EEF-BE93-AEB7AC4DE7BD}" type="presParOf" srcId="{333A1088-737F-45CB-B68E-254E46348037}" destId="{D005CE8C-CC26-4C3E-AC11-E15060ECD759}" srcOrd="2" destOrd="0" presId="urn:microsoft.com/office/officeart/2005/8/layout/target3"/>
    <dgm:cxn modelId="{468266FA-CD41-49DF-8BAA-44BEA5BC1AC5}" type="presParOf" srcId="{333A1088-737F-45CB-B68E-254E46348037}" destId="{2C702D82-9B77-49B7-9568-BB8EB47C3372}" srcOrd="3" destOrd="0" presId="urn:microsoft.com/office/officeart/2005/8/layout/target3"/>
    <dgm:cxn modelId="{03D57660-EC09-43D2-BAB3-F97771A5EDB2}" type="presParOf" srcId="{333A1088-737F-45CB-B68E-254E46348037}" destId="{A52A0455-90FF-4808-ABD0-F02540D31D5A}" srcOrd="4" destOrd="0" presId="urn:microsoft.com/office/officeart/2005/8/layout/target3"/>
    <dgm:cxn modelId="{11C65712-9E88-4482-8FF0-52EFE555DAF2}" type="presParOf" srcId="{333A1088-737F-45CB-B68E-254E46348037}" destId="{6140AFEC-043D-4C43-A2F9-D0F5331DF3A3}" srcOrd="5" destOrd="0" presId="urn:microsoft.com/office/officeart/2005/8/layout/target3"/>
    <dgm:cxn modelId="{C9C491BB-F550-4A53-914F-58348736147B}" type="presParOf" srcId="{333A1088-737F-45CB-B68E-254E46348037}" destId="{9358AC05-5D7D-4327-9F80-1AD486AEA664}" srcOrd="6" destOrd="0" presId="urn:microsoft.com/office/officeart/2005/8/layout/target3"/>
    <dgm:cxn modelId="{23D6E54C-05E7-4371-ACA3-14C064058FA9}" type="presParOf" srcId="{333A1088-737F-45CB-B68E-254E46348037}" destId="{313FC574-E1CD-4FB4-B054-0B805CE0447D}" srcOrd="7" destOrd="0" presId="urn:microsoft.com/office/officeart/2005/8/layout/target3"/>
    <dgm:cxn modelId="{ABA73E94-78C7-43A0-8325-713794A1AFC4}" type="presParOf" srcId="{333A1088-737F-45CB-B68E-254E46348037}" destId="{619D679B-A015-4ECF-8348-D1034C574F40}" srcOrd="8" destOrd="0" presId="urn:microsoft.com/office/officeart/2005/8/layout/target3"/>
    <dgm:cxn modelId="{5E838CD5-8B75-4B98-AE3F-280CE3F4D466}" type="presParOf" srcId="{333A1088-737F-45CB-B68E-254E46348037}" destId="{322283A8-4A27-4CDA-BAE3-F381106A9174}" srcOrd="9" destOrd="0" presId="urn:microsoft.com/office/officeart/2005/8/layout/target3"/>
    <dgm:cxn modelId="{0D1EC238-BCC1-47F5-88F8-1189DD657533}" type="presParOf" srcId="{333A1088-737F-45CB-B68E-254E46348037}" destId="{FFC9F71D-1B4F-4AD9-A4A6-86ADEFC8AF5C}" srcOrd="10" destOrd="0" presId="urn:microsoft.com/office/officeart/2005/8/layout/target3"/>
    <dgm:cxn modelId="{347E3F7D-AEDC-4B14-9A49-BE7E05B960EB}" type="presParOf" srcId="{333A1088-737F-45CB-B68E-254E46348037}" destId="{25B08C86-7E15-44DC-BE7F-FFB55DD49D12}" srcOrd="11" destOrd="0" presId="urn:microsoft.com/office/officeart/2005/8/layout/target3"/>
    <dgm:cxn modelId="{366D179C-1FB1-4C75-A7D8-6C5DB7EB9137}" type="presParOf" srcId="{333A1088-737F-45CB-B68E-254E46348037}" destId="{76644BE8-9D7C-4C09-B250-3D10AF48CBB7}" srcOrd="12" destOrd="0" presId="urn:microsoft.com/office/officeart/2005/8/layout/target3"/>
    <dgm:cxn modelId="{C658F700-66C0-4228-B5D1-11822B6A4AA2}" type="presParOf" srcId="{333A1088-737F-45CB-B68E-254E46348037}" destId="{EE85B701-7295-41C0-BA7A-34D3756A2AE6}" srcOrd="13" destOrd="0" presId="urn:microsoft.com/office/officeart/2005/8/layout/target3"/>
    <dgm:cxn modelId="{5ADED9D5-7F68-4488-B48A-4568D55A5FE1}" type="presParOf" srcId="{333A1088-737F-45CB-B68E-254E46348037}" destId="{8BEBB6EC-1DAA-4CAC-8A25-BC0FCBD5DBD5}" srcOrd="14" destOrd="0" presId="urn:microsoft.com/office/officeart/2005/8/layout/target3"/>
    <dgm:cxn modelId="{67E0673F-3764-45CF-A1AB-464E04ADFDAC}" type="presParOf" srcId="{333A1088-737F-45CB-B68E-254E46348037}" destId="{AED2198E-93D5-4001-81B4-73124B309672}" srcOrd="15" destOrd="0" presId="urn:microsoft.com/office/officeart/2005/8/layout/target3"/>
    <dgm:cxn modelId="{14A00C57-F24D-4637-9F30-889D55FA93BC}" type="presParOf" srcId="{333A1088-737F-45CB-B68E-254E46348037}" destId="{2BE915AB-18AA-4053-B92C-3BFC9ED204BB}" srcOrd="16" destOrd="0" presId="urn:microsoft.com/office/officeart/2005/8/layout/target3"/>
    <dgm:cxn modelId="{1D743FF4-F6E0-4B3F-8C63-181692941E68}" type="presParOf" srcId="{333A1088-737F-45CB-B68E-254E46348037}" destId="{6BB5E863-4638-4E1D-BFDE-399D028AC4ED}" srcOrd="17" destOrd="0" presId="urn:microsoft.com/office/officeart/2005/8/layout/target3"/>
    <dgm:cxn modelId="{5A360BC0-CE2E-40C0-BA52-2E3B0B5B906C}" type="presParOf" srcId="{333A1088-737F-45CB-B68E-254E46348037}" destId="{5A5FFA88-C948-4069-8E93-59FA12366E83}" srcOrd="18" destOrd="0" presId="urn:microsoft.com/office/officeart/2005/8/layout/target3"/>
    <dgm:cxn modelId="{CF10F75D-E054-4C27-8F36-C0D20AF0FC2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Linda Tůmová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1" kern="1200" dirty="0" smtClean="0"/>
            <a:t>VY_32_INOVACE_07_AJ_19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>
              <a:solidFill>
                <a:srgbClr val="FF0000"/>
              </a:solidFill>
            </a:rPr>
            <a:t>AJ – 6.A – Přítomný čas prostý a průběhový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43000"/>
                <a:satMod val="16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83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flat" dir="t">
            <a:rot lat="0" lon="0" rev="20040000"/>
          </a:lightRig>
        </a:scene3d>
        <a:sp3d contourW="12700" prstMaterial="dkEdge">
          <a:bevelT w="25400" h="38100" prst="convex"/>
          <a:contourClr>
            <a:schemeClr val="accent1">
              <a:hueOff val="0"/>
              <a:satOff val="0"/>
              <a:lumOff val="0"/>
              <a:alphaOff val="0"/>
              <a:satMod val="115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1EF31-3583-4344-BA7E-709B498E15BF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2B6B8-1E9C-4685-8BD2-37A491D559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9683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5630973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0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sz="2400" dirty="0"/>
              <a:t>Materiál je určen k výkladu a procvičení </a:t>
            </a:r>
            <a:r>
              <a:rPr lang="cs-CZ" sz="2400" dirty="0" smtClean="0"/>
              <a:t>učiva o přítomném </a:t>
            </a:r>
            <a:r>
              <a:rPr lang="cs-CZ" sz="2400" dirty="0"/>
              <a:t>času </a:t>
            </a:r>
            <a:r>
              <a:rPr lang="cs-CZ" sz="2400" dirty="0" smtClean="0"/>
              <a:t>prostém a průběhovém, o pravidlech jejich použití. Učivo </a:t>
            </a:r>
            <a:r>
              <a:rPr lang="cs-CZ" sz="2400" dirty="0"/>
              <a:t>je nejdříve </a:t>
            </a:r>
            <a:r>
              <a:rPr lang="cs-CZ" sz="2400" dirty="0" smtClean="0"/>
              <a:t>vysvětleno, </a:t>
            </a:r>
            <a:r>
              <a:rPr lang="cs-CZ" sz="2400" dirty="0"/>
              <a:t>ukázáno  na příkladech. Poté si žáci </a:t>
            </a:r>
            <a:r>
              <a:rPr lang="cs-CZ" sz="2400" dirty="0" smtClean="0"/>
              <a:t>ústně zopakují tvoření jednotlivých tvarů. </a:t>
            </a:r>
            <a:r>
              <a:rPr lang="cs-CZ" sz="2400" dirty="0"/>
              <a:t>N</a:t>
            </a:r>
            <a:r>
              <a:rPr lang="cs-CZ" sz="2400" dirty="0" smtClean="0"/>
              <a:t>a </a:t>
            </a:r>
            <a:r>
              <a:rPr lang="cs-CZ" sz="2400" dirty="0"/>
              <a:t>několika cvičeních </a:t>
            </a:r>
            <a:r>
              <a:rPr lang="cs-CZ" sz="2400" dirty="0" smtClean="0"/>
              <a:t>si procvičí použití daných časů a </a:t>
            </a:r>
            <a:r>
              <a:rPr lang="cs-CZ" sz="2400" dirty="0"/>
              <a:t>zkontrolují správnost svých </a:t>
            </a:r>
            <a:r>
              <a:rPr lang="cs-CZ" sz="2400" dirty="0" smtClean="0"/>
              <a:t>odpovědí, pochopení učiva. </a:t>
            </a:r>
            <a:endParaRPr lang="cs-CZ" sz="2400" dirty="0"/>
          </a:p>
          <a:p>
            <a:pPr algn="just"/>
            <a:r>
              <a:rPr lang="cs-CZ" sz="2400" dirty="0"/>
              <a:t>Práce s prezentací vyplnila podstatnou část hodiny. Byla velmi jednoduchá. Učivo bylo nejdříve vysvětleno. </a:t>
            </a:r>
            <a:r>
              <a:rPr lang="cs-CZ" sz="2400" dirty="0" smtClean="0"/>
              <a:t>Ústně jsme společně vytvářeli jednotlivé příklady. Žáci </a:t>
            </a:r>
            <a:r>
              <a:rPr lang="cs-CZ" sz="2400" dirty="0"/>
              <a:t>pak plnili jednotlivé úkoly jako samostatnou </a:t>
            </a:r>
            <a:r>
              <a:rPr lang="cs-CZ" sz="2400" dirty="0" smtClean="0"/>
              <a:t>práci</a:t>
            </a:r>
            <a:r>
              <a:rPr lang="cs-CZ" sz="2400" dirty="0"/>
              <a:t> </a:t>
            </a:r>
            <a:r>
              <a:rPr lang="cs-CZ" sz="2400" dirty="0" smtClean="0"/>
              <a:t>na známky.  </a:t>
            </a:r>
            <a:r>
              <a:rPr lang="cs-CZ" sz="2400" dirty="0"/>
              <a:t>Reagovali pozitivně, výklad byl pro ně </a:t>
            </a:r>
            <a:r>
              <a:rPr lang="cs-CZ" sz="2400" dirty="0" smtClean="0"/>
              <a:t>přehlednější.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03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PRESENT SIMPLE</a:t>
            </a:r>
            <a:b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X </a:t>
            </a:r>
            <a:b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</a:b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itchFamily="18" charset="0"/>
              </a:rPr>
              <a:t>PRESENT CONTINUOUS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4365104"/>
            <a:ext cx="8496944" cy="1152128"/>
          </a:xfrm>
        </p:spPr>
        <p:txBody>
          <a:bodyPr>
            <a:normAutofit/>
          </a:bodyPr>
          <a:lstStyle/>
          <a:p>
            <a:r>
              <a:rPr lang="cs-CZ" dirty="0" smtClean="0"/>
              <a:t>Použití přítomného času prostého a přítomného času průběhového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401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(přítomný čas prostý)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Vyjadřuje děj pravidelný, obvyklý, opakovaný</a:t>
            </a:r>
          </a:p>
          <a:p>
            <a:r>
              <a:rPr lang="cs-CZ" dirty="0" smtClean="0"/>
              <a:t>Vyjadřuje obecnou pravdu, děj mající obecnou platnost</a:t>
            </a:r>
          </a:p>
          <a:p>
            <a:r>
              <a:rPr lang="cs-CZ" dirty="0" smtClean="0"/>
              <a:t>Často se používá s příslovci času: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OFTEN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	USUALLY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SOMETIMES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ALWAYS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EVERY DAY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ON  MONDAYS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2956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PRESENT CONTINUOUS</a:t>
            </a:r>
            <a:br>
              <a:rPr lang="cs-CZ" b="1" u="sng" dirty="0" smtClean="0"/>
            </a:br>
            <a:r>
              <a:rPr lang="cs-CZ" dirty="0" smtClean="0"/>
              <a:t>(přítomný čas průběhový)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Vyjadřuje děj právě probíhající v přítomnosti</a:t>
            </a:r>
          </a:p>
          <a:p>
            <a:r>
              <a:rPr lang="cs-CZ" dirty="0" smtClean="0"/>
              <a:t>Použijeme při popisování obrázku, fotky</a:t>
            </a:r>
          </a:p>
          <a:p>
            <a:r>
              <a:rPr lang="cs-CZ" dirty="0" smtClean="0"/>
              <a:t>Často se používá s příslovci času: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NOW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AT THE MOMENT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TODAY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WEEK</a:t>
            </a:r>
          </a:p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EVENING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…….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26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91264" cy="936104"/>
          </a:xfrm>
        </p:spPr>
        <p:txBody>
          <a:bodyPr>
            <a:normAutofit/>
          </a:bodyPr>
          <a:lstStyle/>
          <a:p>
            <a:r>
              <a:rPr lang="cs-CZ" sz="2800" b="1" u="sng" dirty="0" smtClean="0">
                <a:solidFill>
                  <a:schemeClr val="accent4">
                    <a:lumMod val="50000"/>
                  </a:schemeClr>
                </a:solidFill>
              </a:rPr>
              <a:t>PRESENT SIMPLE </a:t>
            </a:r>
            <a:r>
              <a:rPr lang="cs-CZ" sz="28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4">
                    <a:lumMod val="50000"/>
                  </a:schemeClr>
                </a:solidFill>
              </a:rPr>
              <a:t>   </a:t>
            </a:r>
            <a:r>
              <a:rPr lang="cs-CZ" sz="2800" b="1" dirty="0" smtClean="0"/>
              <a:t>X    </a:t>
            </a:r>
            <a:r>
              <a:rPr lang="cs-CZ" sz="2800" b="1" u="sng" dirty="0" smtClean="0">
                <a:solidFill>
                  <a:srgbClr val="0070C0"/>
                </a:solidFill>
              </a:rPr>
              <a:t>PRESENT CONTINUOUS </a:t>
            </a:r>
            <a:endParaRPr lang="cs-CZ" sz="2800" b="1" u="sng" dirty="0">
              <a:solidFill>
                <a:srgbClr val="0070C0"/>
              </a:solidFill>
            </a:endParaRPr>
          </a:p>
        </p:txBody>
      </p:sp>
      <p:pic>
        <p:nvPicPr>
          <p:cNvPr id="1029" name="Picture 5" descr="C:\Users\Demeter\AppData\Local\Microsoft\Windows\Temporary Internet Files\Content.IE5\W486YETT\MC90044056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168" y="2277970"/>
            <a:ext cx="3024336" cy="313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1628800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She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eats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apples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every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day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She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often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eats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apples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She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usually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eats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apples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.</a:t>
            </a:r>
            <a:endParaRPr lang="cs-CZ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39952" y="5514918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solidFill>
                  <a:srgbClr val="0070C0"/>
                </a:solidFill>
              </a:rPr>
              <a:t>She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is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eating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an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apple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today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dirty="0" err="1" smtClean="0">
                <a:solidFill>
                  <a:srgbClr val="0070C0"/>
                </a:solidFill>
              </a:rPr>
              <a:t>She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is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eating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apples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now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dirty="0" err="1" smtClean="0">
                <a:solidFill>
                  <a:srgbClr val="0070C0"/>
                </a:solidFill>
              </a:rPr>
              <a:t>She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is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eating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an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apple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the</a:t>
            </a:r>
            <a:r>
              <a:rPr lang="cs-CZ" dirty="0" smtClean="0">
                <a:solidFill>
                  <a:srgbClr val="0070C0"/>
                </a:solidFill>
              </a:rPr>
              <a:t> moment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8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764704"/>
            <a:ext cx="8382000" cy="792088"/>
          </a:xfrm>
        </p:spPr>
        <p:txBody>
          <a:bodyPr/>
          <a:lstStyle/>
          <a:p>
            <a:pPr algn="ctr"/>
            <a:r>
              <a:rPr lang="cs-CZ" dirty="0" smtClean="0"/>
              <a:t>Použití přítomného času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1628800"/>
            <a:ext cx="4041648" cy="457200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accent4">
                    <a:lumMod val="50000"/>
                  </a:schemeClr>
                </a:solidFill>
              </a:rPr>
              <a:t>Present</a:t>
            </a:r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4">
                    <a:lumMod val="50000"/>
                  </a:schemeClr>
                </a:solidFill>
              </a:rPr>
              <a:t>simple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730796" y="1628800"/>
            <a:ext cx="4041775" cy="457200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rgbClr val="0070C0"/>
                </a:solidFill>
              </a:rPr>
              <a:t>Present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continuous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What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do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usually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do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at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weekends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?</a:t>
            </a:r>
          </a:p>
          <a:p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It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doesn´t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rain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very much in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summer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I go to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school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every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day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He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cleans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the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 car on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</a:rPr>
              <a:t>Saturdays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solidFill>
                  <a:srgbClr val="0070C0"/>
                </a:solidFill>
              </a:rPr>
              <a:t>What</a:t>
            </a:r>
            <a:r>
              <a:rPr lang="cs-CZ" dirty="0" smtClean="0">
                <a:solidFill>
                  <a:srgbClr val="0070C0"/>
                </a:solidFill>
              </a:rPr>
              <a:t> are </a:t>
            </a:r>
            <a:r>
              <a:rPr lang="cs-CZ" dirty="0" err="1" smtClean="0">
                <a:solidFill>
                  <a:srgbClr val="0070C0"/>
                </a:solidFill>
              </a:rPr>
              <a:t>you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doing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now</a:t>
            </a:r>
            <a:r>
              <a:rPr lang="cs-CZ" dirty="0" smtClean="0">
                <a:solidFill>
                  <a:srgbClr val="0070C0"/>
                </a:solidFill>
              </a:rPr>
              <a:t>?</a:t>
            </a:r>
          </a:p>
          <a:p>
            <a:r>
              <a:rPr lang="cs-CZ" dirty="0" err="1" smtClean="0">
                <a:solidFill>
                  <a:srgbClr val="0070C0"/>
                </a:solidFill>
              </a:rPr>
              <a:t>It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isn´t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raining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at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the</a:t>
            </a:r>
            <a:r>
              <a:rPr lang="cs-CZ" dirty="0" smtClean="0">
                <a:solidFill>
                  <a:srgbClr val="0070C0"/>
                </a:solidFill>
              </a:rPr>
              <a:t> moment.</a:t>
            </a:r>
          </a:p>
          <a:p>
            <a:r>
              <a:rPr lang="cs-CZ" dirty="0" err="1" smtClean="0">
                <a:solidFill>
                  <a:srgbClr val="0070C0"/>
                </a:solidFill>
              </a:rPr>
              <a:t>I´m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going</a:t>
            </a:r>
            <a:r>
              <a:rPr lang="cs-CZ" dirty="0" smtClean="0">
                <a:solidFill>
                  <a:srgbClr val="0070C0"/>
                </a:solidFill>
              </a:rPr>
              <a:t> to </a:t>
            </a:r>
            <a:r>
              <a:rPr lang="cs-CZ" dirty="0" err="1" smtClean="0">
                <a:solidFill>
                  <a:srgbClr val="0070C0"/>
                </a:solidFill>
              </a:rPr>
              <a:t>school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now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He </a:t>
            </a:r>
            <a:r>
              <a:rPr lang="cs-CZ" dirty="0" err="1" smtClean="0">
                <a:solidFill>
                  <a:srgbClr val="0070C0"/>
                </a:solidFill>
              </a:rPr>
              <a:t>is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cleaning</a:t>
            </a:r>
            <a:r>
              <a:rPr lang="cs-CZ" dirty="0" smtClean="0">
                <a:solidFill>
                  <a:srgbClr val="0070C0"/>
                </a:solidFill>
              </a:rPr>
              <a:t> </a:t>
            </a:r>
            <a:r>
              <a:rPr lang="cs-CZ" dirty="0" err="1" smtClean="0">
                <a:solidFill>
                  <a:srgbClr val="0070C0"/>
                </a:solidFill>
              </a:rPr>
              <a:t>the</a:t>
            </a:r>
            <a:r>
              <a:rPr lang="cs-CZ" dirty="0" smtClean="0">
                <a:solidFill>
                  <a:srgbClr val="0070C0"/>
                </a:solidFill>
              </a:rPr>
              <a:t> car </a:t>
            </a:r>
            <a:r>
              <a:rPr lang="cs-CZ" dirty="0" err="1" smtClean="0">
                <a:solidFill>
                  <a:srgbClr val="0070C0"/>
                </a:solidFill>
              </a:rPr>
              <a:t>today</a:t>
            </a:r>
            <a:r>
              <a:rPr lang="cs-CZ" dirty="0" smtClean="0">
                <a:solidFill>
                  <a:srgbClr val="0070C0"/>
                </a:solidFill>
              </a:rPr>
              <a:t>.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2050" name="Picture 2" descr="C:\Users\Demeter\AppData\Local\Microsoft\Windows\Temporary Internet Files\Content.IE5\E3KBZE4B\MC9002807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41168"/>
            <a:ext cx="1473465" cy="170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emeter\AppData\Local\Microsoft\Windows\Temporary Internet Files\Content.IE5\OSWGNDF9\MP9004393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345" y="4509120"/>
            <a:ext cx="1911097" cy="149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48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64096"/>
          </a:xfrm>
        </p:spPr>
        <p:txBody>
          <a:bodyPr/>
          <a:lstStyle/>
          <a:p>
            <a:r>
              <a:rPr lang="cs-CZ" dirty="0" smtClean="0"/>
              <a:t>Vyber správnou možnost: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892480" cy="5184576"/>
          </a:xfrm>
        </p:spPr>
        <p:txBody>
          <a:bodyPr>
            <a:normAutofit/>
          </a:bodyPr>
          <a:lstStyle/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now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/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learn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I´m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/ I play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Mondays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waking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 early /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wakes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 early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wearing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T-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shirt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T-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shirt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Where´s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Jack?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He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raining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March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rains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March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p.m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dinner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dinner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Cows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grass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Cows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grass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quiet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I´m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watching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TV / I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TV.</a:t>
            </a:r>
          </a:p>
          <a:p>
            <a:endParaRPr lang="cs-CZ" dirty="0" smtClean="0"/>
          </a:p>
        </p:txBody>
      </p:sp>
      <p:pic>
        <p:nvPicPr>
          <p:cNvPr id="1026" name="Picture 2" descr="C:\Users\Demeter\AppData\Local\Microsoft\Windows\Temporary Internet Files\Content.IE5\W3903PV8\MC9003448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45224"/>
            <a:ext cx="1810512" cy="112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97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864096"/>
          </a:xfrm>
        </p:spPr>
        <p:txBody>
          <a:bodyPr>
            <a:normAutofit/>
          </a:bodyPr>
          <a:lstStyle/>
          <a:p>
            <a:r>
              <a:rPr lang="cs-CZ" dirty="0" smtClean="0"/>
              <a:t>Doplň správný přítomný čas: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often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_______________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grandparents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weekends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(VISIT)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There´s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eagle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Meerkats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_______________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back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holes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! (RUN)</a:t>
            </a:r>
          </a:p>
          <a:p>
            <a:pPr marL="109728" indent="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I _______________ my dog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(FEED)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a nice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sun _______________. (SHINE)</a:t>
            </a:r>
            <a:endParaRPr lang="cs-CZ" sz="2600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_______________ to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cinema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month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(GO)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baby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hungry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600" dirty="0" err="1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_______________. (CRY)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Saturday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_______________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(NOT WORK)</a:t>
            </a:r>
          </a:p>
          <a:p>
            <a:pPr marL="109728" indent="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Fridays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he _______________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(LEAVE)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48878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64096"/>
          </a:xfrm>
        </p:spPr>
        <p:txBody>
          <a:bodyPr/>
          <a:lstStyle/>
          <a:p>
            <a:r>
              <a:rPr lang="cs-CZ" dirty="0" smtClean="0"/>
              <a:t>Vyber správnou možnost: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892480" cy="5184576"/>
          </a:xfrm>
        </p:spPr>
        <p:txBody>
          <a:bodyPr>
            <a:normAutofit/>
          </a:bodyPr>
          <a:lstStyle/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now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learning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/ </a:t>
            </a:r>
            <a:r>
              <a:rPr lang="cs-CZ" strike="sngStrike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learn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I´m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/ I play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on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Mondays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waking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 early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wakes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up early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wearing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T-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shirt</a:t>
            </a:r>
            <a:r>
              <a:rPr lang="cs-CZ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wear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new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T-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shirt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Where´s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Jack?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He´s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doing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his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homework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raining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March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rains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March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p.m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having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dinner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dinner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Cows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eating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grass</a:t>
            </a:r>
            <a:r>
              <a:rPr lang="cs-CZ" strike="sngStrike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Cows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eat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grass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11480" lvl="1" indent="0">
              <a:buNone/>
            </a:pP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quiet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I´m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watching</a:t>
            </a:r>
            <a:r>
              <a:rPr lang="cs-CZ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TV 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I </a:t>
            </a:r>
            <a:r>
              <a:rPr lang="cs-CZ" strike="sngStrike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watch</a:t>
            </a:r>
            <a:r>
              <a:rPr lang="cs-CZ" strike="sngStrik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TV.</a:t>
            </a:r>
          </a:p>
          <a:p>
            <a:endParaRPr lang="cs-CZ" dirty="0" smtClean="0"/>
          </a:p>
        </p:txBody>
      </p:sp>
      <p:pic>
        <p:nvPicPr>
          <p:cNvPr id="1026" name="Picture 2" descr="C:\Users\Demeter\AppData\Local\Microsoft\Windows\Temporary Internet Files\Content.IE5\W3903PV8\MC9003448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445224"/>
            <a:ext cx="1810512" cy="1127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00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864096"/>
          </a:xfrm>
        </p:spPr>
        <p:txBody>
          <a:bodyPr>
            <a:normAutofit/>
          </a:bodyPr>
          <a:lstStyle/>
          <a:p>
            <a:r>
              <a:rPr lang="cs-CZ" dirty="0" smtClean="0"/>
              <a:t>Doplň správný přítomný čas: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600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often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visit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grandparents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weekends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(VISIT)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There´s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eagle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Meerkats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running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back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holes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! (RUN)</a:t>
            </a:r>
          </a:p>
          <a:p>
            <a:pPr marL="109728" indent="0">
              <a:buNone/>
            </a:pP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600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feed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my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dog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(FEED)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a nice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sun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shining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(SHINE)</a:t>
            </a:r>
            <a:endParaRPr lang="cs-CZ" sz="2600" dirty="0">
              <a:latin typeface="Times New Roman" pitchFamily="18" charset="0"/>
              <a:cs typeface="Times New Roman" pitchFamily="18" charset="0"/>
            </a:endParaRPr>
          </a:p>
          <a:p>
            <a:pPr marL="109728" indent="0">
              <a:buNone/>
            </a:pPr>
            <a:r>
              <a:rPr lang="cs-CZ" sz="2600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go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cinema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every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month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(GO)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baby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hungry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crying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(CRY)</a:t>
            </a:r>
          </a:p>
          <a:p>
            <a:pPr marL="109728" indent="0">
              <a:buNone/>
            </a:pP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It´s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Saturday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isn´t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working</a:t>
            </a:r>
            <a:r>
              <a:rPr lang="cs-CZ" sz="2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today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(NOT WORK)</a:t>
            </a:r>
          </a:p>
          <a:p>
            <a:pPr marL="109728" indent="0">
              <a:buNone/>
            </a:pP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On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Fridays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600" dirty="0" err="1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leaves</a:t>
            </a:r>
            <a:r>
              <a:rPr lang="cs-CZ" sz="26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school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cs-CZ" sz="2600" dirty="0" err="1" smtClean="0">
                <a:latin typeface="Times New Roman" pitchFamily="18" charset="0"/>
                <a:cs typeface="Times New Roman" pitchFamily="18" charset="0"/>
              </a:rPr>
              <a:t>o´clock</a:t>
            </a:r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. (LEAVE)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91633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964488" cy="648072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Napiš, co děláš. Připoj příslovce času. Použij správný čas.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506916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err="1"/>
              <a:t>r</a:t>
            </a:r>
            <a:r>
              <a:rPr lang="cs-CZ" sz="2400" dirty="0" err="1" smtClean="0"/>
              <a:t>ead</a:t>
            </a:r>
            <a:r>
              <a:rPr lang="cs-CZ" sz="2400" dirty="0" smtClean="0"/>
              <a:t> a </a:t>
            </a:r>
            <a:r>
              <a:rPr lang="cs-CZ" sz="2400" dirty="0" err="1" smtClean="0"/>
              <a:t>magazine</a:t>
            </a:r>
            <a:r>
              <a:rPr lang="cs-CZ" sz="2400" dirty="0" smtClean="0"/>
              <a:t>		</a:t>
            </a:r>
            <a:r>
              <a:rPr lang="cs-CZ" sz="2400" dirty="0" err="1" smtClean="0"/>
              <a:t>now</a:t>
            </a:r>
            <a:r>
              <a:rPr lang="cs-CZ" sz="2400" dirty="0" smtClean="0"/>
              <a:t>			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	</a:t>
            </a:r>
            <a:r>
              <a:rPr lang="cs-CZ" sz="2400" b="1" i="1" dirty="0" err="1" smtClean="0">
                <a:solidFill>
                  <a:srgbClr val="0070C0"/>
                </a:solidFill>
              </a:rPr>
              <a:t>I´m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 smtClean="0">
                <a:solidFill>
                  <a:srgbClr val="0070C0"/>
                </a:solidFill>
              </a:rPr>
              <a:t>reading</a:t>
            </a:r>
            <a:r>
              <a:rPr lang="cs-CZ" sz="2400" b="1" i="1" dirty="0" smtClean="0">
                <a:solidFill>
                  <a:srgbClr val="0070C0"/>
                </a:solidFill>
              </a:rPr>
              <a:t> a </a:t>
            </a:r>
            <a:r>
              <a:rPr lang="cs-CZ" sz="2400" b="1" i="1" dirty="0" err="1" smtClean="0">
                <a:solidFill>
                  <a:srgbClr val="0070C0"/>
                </a:solidFill>
              </a:rPr>
              <a:t>magazine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 smtClean="0">
                <a:solidFill>
                  <a:srgbClr val="0070C0"/>
                </a:solidFill>
              </a:rPr>
              <a:t>now</a:t>
            </a:r>
            <a:r>
              <a:rPr lang="cs-CZ" sz="2400" b="1" i="1" dirty="0" smtClean="0">
                <a:solidFill>
                  <a:srgbClr val="0070C0"/>
                </a:solidFill>
              </a:rPr>
              <a:t>. </a:t>
            </a:r>
            <a:endParaRPr lang="cs-CZ" sz="2400" b="1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	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I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read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a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magazine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every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day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cs-CZ" sz="2400" b="1" i="1" dirty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/>
              <a:t>d</a:t>
            </a:r>
            <a:r>
              <a:rPr lang="cs-CZ" sz="2400" dirty="0" smtClean="0"/>
              <a:t>o a </a:t>
            </a:r>
            <a:r>
              <a:rPr lang="cs-CZ" sz="2400" dirty="0" err="1" smtClean="0"/>
              <a:t>grammar</a:t>
            </a:r>
            <a:r>
              <a:rPr lang="cs-CZ" sz="2400" dirty="0" smtClean="0"/>
              <a:t> </a:t>
            </a:r>
            <a:r>
              <a:rPr lang="cs-CZ" sz="2400" dirty="0" err="1" smtClean="0"/>
              <a:t>exercise</a:t>
            </a:r>
            <a:r>
              <a:rPr lang="cs-CZ" sz="2400" dirty="0" smtClean="0"/>
              <a:t>	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moment	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cs-CZ" sz="2400" dirty="0" smtClean="0"/>
          </a:p>
          <a:p>
            <a:pPr marL="109728" indent="0">
              <a:buNone/>
            </a:pPr>
            <a:endParaRPr lang="cs-CZ" sz="2400" dirty="0" smtClean="0"/>
          </a:p>
          <a:p>
            <a:pPr marL="109728" indent="0">
              <a:buNone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err="1"/>
              <a:t>h</a:t>
            </a:r>
            <a:r>
              <a:rPr lang="cs-CZ" sz="2400" dirty="0" err="1" smtClean="0"/>
              <a:t>ave</a:t>
            </a:r>
            <a:r>
              <a:rPr lang="cs-CZ" sz="2400" dirty="0" smtClean="0"/>
              <a:t> a </a:t>
            </a:r>
            <a:r>
              <a:rPr lang="cs-CZ" sz="2400" dirty="0" err="1" smtClean="0"/>
              <a:t>shower</a:t>
            </a:r>
            <a:r>
              <a:rPr lang="cs-CZ" sz="2400" dirty="0" smtClean="0"/>
              <a:t>		</a:t>
            </a:r>
            <a:r>
              <a:rPr lang="cs-CZ" sz="2400" dirty="0" err="1" smtClean="0"/>
              <a:t>now</a:t>
            </a:r>
            <a:r>
              <a:rPr lang="cs-CZ" sz="2400" dirty="0" smtClean="0"/>
              <a:t>			</a:t>
            </a:r>
            <a:r>
              <a:rPr lang="cs-CZ" sz="2400" dirty="0" err="1" smtClean="0"/>
              <a:t>usually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 err="1"/>
              <a:t>w</a:t>
            </a:r>
            <a:r>
              <a:rPr lang="cs-CZ" sz="2400" dirty="0" err="1" smtClean="0"/>
              <a:t>rite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 email		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moment	</a:t>
            </a:r>
            <a:r>
              <a:rPr lang="cs-CZ" sz="2400" dirty="0" err="1" smtClean="0"/>
              <a:t>always</a:t>
            </a: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 smtClean="0"/>
          </a:p>
          <a:p>
            <a:pPr marL="109728" indent="0">
              <a:buNone/>
            </a:pPr>
            <a:endParaRPr lang="cs-CZ" sz="2400" dirty="0" smtClean="0"/>
          </a:p>
          <a:p>
            <a:pPr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lay </a:t>
            </a:r>
            <a:r>
              <a:rPr lang="cs-CZ" sz="2400" dirty="0" err="1" smtClean="0"/>
              <a:t>the</a:t>
            </a:r>
            <a:r>
              <a:rPr lang="cs-CZ" sz="2400" dirty="0" smtClean="0"/>
              <a:t> piano		</a:t>
            </a:r>
            <a:r>
              <a:rPr lang="cs-CZ" sz="2400" dirty="0" err="1" smtClean="0"/>
              <a:t>today</a:t>
            </a:r>
            <a:r>
              <a:rPr lang="cs-CZ" sz="2400" dirty="0" smtClean="0"/>
              <a:t>			on </a:t>
            </a:r>
            <a:r>
              <a:rPr lang="cs-CZ" sz="2400" dirty="0" err="1" smtClean="0"/>
              <a:t>Mondays</a:t>
            </a:r>
            <a:endParaRPr lang="cs-CZ" sz="2400" dirty="0" smtClean="0"/>
          </a:p>
          <a:p>
            <a:pPr>
              <a:buFont typeface="Arial" pitchFamily="34" charset="0"/>
              <a:buChar char="•"/>
            </a:pPr>
            <a:endParaRPr lang="cs-CZ" sz="2400" dirty="0"/>
          </a:p>
          <a:p>
            <a:pPr>
              <a:buFont typeface="Arial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9688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964488" cy="648072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Napiš, co děláš. Připoj příslovce času. Použij správný čas.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5069160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err="1"/>
              <a:t>r</a:t>
            </a:r>
            <a:r>
              <a:rPr lang="cs-CZ" sz="2400" dirty="0" err="1" smtClean="0"/>
              <a:t>ead</a:t>
            </a:r>
            <a:r>
              <a:rPr lang="cs-CZ" sz="2400" dirty="0" smtClean="0"/>
              <a:t> a </a:t>
            </a:r>
            <a:r>
              <a:rPr lang="cs-CZ" sz="2400" dirty="0" err="1" smtClean="0"/>
              <a:t>magazine</a:t>
            </a:r>
            <a:r>
              <a:rPr lang="cs-CZ" sz="2400" dirty="0" smtClean="0"/>
              <a:t>		</a:t>
            </a:r>
            <a:r>
              <a:rPr lang="cs-CZ" sz="2400" dirty="0" err="1" smtClean="0"/>
              <a:t>now</a:t>
            </a:r>
            <a:r>
              <a:rPr lang="cs-CZ" sz="2400" dirty="0" smtClean="0"/>
              <a:t>			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	</a:t>
            </a:r>
            <a:r>
              <a:rPr lang="cs-CZ" sz="2400" b="1" i="1" dirty="0" err="1" smtClean="0">
                <a:solidFill>
                  <a:srgbClr val="0070C0"/>
                </a:solidFill>
              </a:rPr>
              <a:t>I´m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 smtClean="0">
                <a:solidFill>
                  <a:srgbClr val="0070C0"/>
                </a:solidFill>
              </a:rPr>
              <a:t>reading</a:t>
            </a:r>
            <a:r>
              <a:rPr lang="cs-CZ" sz="2400" b="1" i="1" dirty="0" smtClean="0">
                <a:solidFill>
                  <a:srgbClr val="0070C0"/>
                </a:solidFill>
              </a:rPr>
              <a:t> a </a:t>
            </a:r>
            <a:r>
              <a:rPr lang="cs-CZ" sz="2400" b="1" i="1" dirty="0" err="1" smtClean="0">
                <a:solidFill>
                  <a:srgbClr val="0070C0"/>
                </a:solidFill>
              </a:rPr>
              <a:t>magazine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 smtClean="0">
                <a:solidFill>
                  <a:srgbClr val="0070C0"/>
                </a:solidFill>
              </a:rPr>
              <a:t>now</a:t>
            </a:r>
            <a:r>
              <a:rPr lang="cs-CZ" sz="2400" b="1" i="1" dirty="0" smtClean="0">
                <a:solidFill>
                  <a:srgbClr val="0070C0"/>
                </a:solidFill>
              </a:rPr>
              <a:t>. </a:t>
            </a:r>
            <a:endParaRPr lang="cs-CZ" sz="2400" b="1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4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	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I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read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a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magazine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every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day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cs-CZ" sz="2400" b="1" i="1" dirty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/>
              <a:t>d</a:t>
            </a:r>
            <a:r>
              <a:rPr lang="cs-CZ" sz="2400" dirty="0" smtClean="0"/>
              <a:t>o a </a:t>
            </a:r>
            <a:r>
              <a:rPr lang="cs-CZ" sz="2400" dirty="0" err="1" smtClean="0"/>
              <a:t>grammar</a:t>
            </a:r>
            <a:r>
              <a:rPr lang="cs-CZ" sz="2400" dirty="0" smtClean="0"/>
              <a:t> </a:t>
            </a:r>
            <a:r>
              <a:rPr lang="cs-CZ" sz="2400" dirty="0" err="1" smtClean="0"/>
              <a:t>exercise</a:t>
            </a:r>
            <a:r>
              <a:rPr lang="cs-CZ" sz="2400" dirty="0" smtClean="0"/>
              <a:t>	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smtClean="0"/>
              <a:t>moment	</a:t>
            </a:r>
            <a:r>
              <a:rPr lang="cs-CZ" sz="2400" dirty="0" smtClean="0"/>
              <a:t>	</a:t>
            </a:r>
            <a:r>
              <a:rPr lang="cs-CZ" sz="2400" dirty="0" err="1" smtClean="0"/>
              <a:t>every</a:t>
            </a:r>
            <a:r>
              <a:rPr lang="cs-CZ" sz="2400" dirty="0" smtClean="0"/>
              <a:t> </a:t>
            </a:r>
            <a:r>
              <a:rPr lang="cs-CZ" sz="2400" dirty="0" err="1" smtClean="0"/>
              <a:t>day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	</a:t>
            </a:r>
            <a:r>
              <a:rPr lang="cs-CZ" sz="2400" b="1" i="1" dirty="0" err="1">
                <a:solidFill>
                  <a:srgbClr val="0070C0"/>
                </a:solidFill>
              </a:rPr>
              <a:t>I´m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doing</a:t>
            </a:r>
            <a:r>
              <a:rPr lang="cs-CZ" sz="2400" b="1" i="1" dirty="0">
                <a:solidFill>
                  <a:srgbClr val="0070C0"/>
                </a:solidFill>
              </a:rPr>
              <a:t> a </a:t>
            </a:r>
            <a:r>
              <a:rPr lang="cs-CZ" sz="2400" b="1" i="1" dirty="0" err="1">
                <a:solidFill>
                  <a:srgbClr val="0070C0"/>
                </a:solidFill>
              </a:rPr>
              <a:t>grammar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exercise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at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the</a:t>
            </a:r>
            <a:r>
              <a:rPr lang="cs-CZ" sz="2400" b="1" i="1" dirty="0">
                <a:solidFill>
                  <a:srgbClr val="0070C0"/>
                </a:solidFill>
              </a:rPr>
              <a:t> moment.</a:t>
            </a:r>
          </a:p>
          <a:p>
            <a:pPr marL="0" indent="0">
              <a:buNone/>
            </a:pPr>
            <a:r>
              <a:rPr lang="cs-CZ" sz="2400" i="1" dirty="0">
                <a:solidFill>
                  <a:schemeClr val="accent4">
                    <a:lumMod val="50000"/>
                  </a:schemeClr>
                </a:solidFill>
              </a:rPr>
              <a:t>	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I do a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grammar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exercise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every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day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cs-CZ" sz="24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err="1"/>
              <a:t>h</a:t>
            </a:r>
            <a:r>
              <a:rPr lang="cs-CZ" sz="2400" dirty="0" err="1" smtClean="0"/>
              <a:t>ave</a:t>
            </a:r>
            <a:r>
              <a:rPr lang="cs-CZ" sz="2400" dirty="0" smtClean="0"/>
              <a:t> a </a:t>
            </a:r>
            <a:r>
              <a:rPr lang="cs-CZ" sz="2400" dirty="0" err="1" smtClean="0"/>
              <a:t>shower</a:t>
            </a:r>
            <a:r>
              <a:rPr lang="cs-CZ" sz="2400" dirty="0" smtClean="0"/>
              <a:t>		</a:t>
            </a:r>
            <a:r>
              <a:rPr lang="cs-CZ" sz="2400" dirty="0" err="1" smtClean="0"/>
              <a:t>now</a:t>
            </a:r>
            <a:r>
              <a:rPr lang="cs-CZ" sz="2400" dirty="0" smtClean="0"/>
              <a:t>			</a:t>
            </a:r>
            <a:r>
              <a:rPr lang="cs-CZ" sz="2400" dirty="0" err="1" smtClean="0"/>
              <a:t>usually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i="1" dirty="0"/>
              <a:t>	</a:t>
            </a:r>
            <a:r>
              <a:rPr lang="cs-CZ" sz="2400" b="1" i="1" dirty="0" err="1" smtClean="0">
                <a:solidFill>
                  <a:srgbClr val="0070C0"/>
                </a:solidFill>
              </a:rPr>
              <a:t>I´m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having</a:t>
            </a:r>
            <a:r>
              <a:rPr lang="cs-CZ" sz="2400" b="1" i="1" dirty="0">
                <a:solidFill>
                  <a:srgbClr val="0070C0"/>
                </a:solidFill>
              </a:rPr>
              <a:t> a </a:t>
            </a:r>
            <a:r>
              <a:rPr lang="cs-CZ" sz="2400" b="1" i="1" dirty="0" err="1">
                <a:solidFill>
                  <a:srgbClr val="0070C0"/>
                </a:solidFill>
              </a:rPr>
              <a:t>shower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now</a:t>
            </a:r>
            <a:r>
              <a:rPr lang="cs-CZ" sz="2400" b="1" i="1" dirty="0">
                <a:solidFill>
                  <a:srgbClr val="0070C0"/>
                </a:solidFill>
              </a:rPr>
              <a:t>. </a:t>
            </a:r>
            <a:r>
              <a:rPr lang="cs-CZ" sz="24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	</a:t>
            </a:r>
            <a:endParaRPr lang="cs-CZ" sz="2400" b="1" i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	I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usually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have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a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shower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cs-CZ" sz="24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err="1"/>
              <a:t>w</a:t>
            </a:r>
            <a:r>
              <a:rPr lang="cs-CZ" sz="2400" dirty="0" err="1" smtClean="0"/>
              <a:t>rite</a:t>
            </a:r>
            <a:r>
              <a:rPr lang="cs-CZ" sz="2400" dirty="0" smtClean="0"/>
              <a:t> </a:t>
            </a:r>
            <a:r>
              <a:rPr lang="cs-CZ" sz="2400" dirty="0" err="1" smtClean="0"/>
              <a:t>an</a:t>
            </a:r>
            <a:r>
              <a:rPr lang="cs-CZ" sz="2400" dirty="0" smtClean="0"/>
              <a:t> email		</a:t>
            </a:r>
            <a:r>
              <a:rPr lang="cs-CZ" sz="2400" dirty="0" err="1" smtClean="0"/>
              <a:t>at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moment	</a:t>
            </a:r>
            <a:r>
              <a:rPr lang="cs-CZ" sz="2400" dirty="0" smtClean="0"/>
              <a:t>	</a:t>
            </a:r>
            <a:r>
              <a:rPr lang="cs-CZ" sz="2400" dirty="0" err="1" smtClean="0"/>
              <a:t>always</a:t>
            </a:r>
            <a:endParaRPr lang="cs-CZ" sz="2400" dirty="0" smtClean="0"/>
          </a:p>
          <a:p>
            <a:pPr marL="109728" indent="0">
              <a:buNone/>
            </a:pPr>
            <a:r>
              <a:rPr lang="cs-CZ" sz="2400" i="1" dirty="0" smtClean="0">
                <a:solidFill>
                  <a:srgbClr val="0070C0"/>
                </a:solidFill>
              </a:rPr>
              <a:t>	</a:t>
            </a:r>
            <a:r>
              <a:rPr lang="cs-CZ" sz="2400" b="1" i="1" dirty="0" err="1" smtClean="0">
                <a:solidFill>
                  <a:srgbClr val="0070C0"/>
                </a:solidFill>
              </a:rPr>
              <a:t>I´m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writing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an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eamil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at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the</a:t>
            </a:r>
            <a:r>
              <a:rPr lang="cs-CZ" sz="2400" b="1" i="1" dirty="0">
                <a:solidFill>
                  <a:srgbClr val="0070C0"/>
                </a:solidFill>
              </a:rPr>
              <a:t> moment. 	</a:t>
            </a:r>
            <a:endParaRPr lang="cs-CZ" sz="2400" b="1" i="1" dirty="0" smtClean="0">
              <a:solidFill>
                <a:srgbClr val="0070C0"/>
              </a:solidFill>
            </a:endParaRPr>
          </a:p>
          <a:p>
            <a:pPr marL="109728" indent="0">
              <a:buNone/>
            </a:pP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	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I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always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 smtClean="0">
                <a:solidFill>
                  <a:schemeClr val="accent4">
                    <a:lumMod val="50000"/>
                  </a:schemeClr>
                </a:solidFill>
              </a:rPr>
              <a:t>write</a:t>
            </a: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an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email</a:t>
            </a:r>
            <a:r>
              <a:rPr lang="cs-CZ" sz="2400" i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cs-CZ" sz="2400" i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lay </a:t>
            </a:r>
            <a:r>
              <a:rPr lang="cs-CZ" sz="2400" dirty="0" err="1" smtClean="0"/>
              <a:t>the</a:t>
            </a:r>
            <a:r>
              <a:rPr lang="cs-CZ" sz="2400" dirty="0" smtClean="0"/>
              <a:t> piano		</a:t>
            </a:r>
            <a:r>
              <a:rPr lang="cs-CZ" sz="2400" dirty="0" err="1" smtClean="0"/>
              <a:t>today</a:t>
            </a:r>
            <a:r>
              <a:rPr lang="cs-CZ" sz="2400" dirty="0" smtClean="0"/>
              <a:t>			on </a:t>
            </a:r>
            <a:r>
              <a:rPr lang="cs-CZ" sz="2400" dirty="0" err="1" smtClean="0"/>
              <a:t>Mondays</a:t>
            </a:r>
            <a:endParaRPr lang="cs-CZ" sz="2400" dirty="0" smtClean="0"/>
          </a:p>
          <a:p>
            <a:pPr marL="411480" lvl="1" indent="0">
              <a:buNone/>
            </a:pPr>
            <a:r>
              <a:rPr lang="cs-CZ" sz="2400" b="1" i="1" dirty="0" smtClean="0">
                <a:solidFill>
                  <a:srgbClr val="0070C0"/>
                </a:solidFill>
              </a:rPr>
              <a:t>	</a:t>
            </a:r>
            <a:r>
              <a:rPr lang="cs-CZ" sz="2400" b="1" i="1" dirty="0" err="1" smtClean="0">
                <a:solidFill>
                  <a:srgbClr val="0070C0"/>
                </a:solidFill>
              </a:rPr>
              <a:t>I´m</a:t>
            </a:r>
            <a:r>
              <a:rPr lang="cs-CZ" sz="2400" b="1" i="1" dirty="0" smtClean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playing</a:t>
            </a:r>
            <a:r>
              <a:rPr lang="cs-CZ" sz="2400" b="1" i="1" dirty="0">
                <a:solidFill>
                  <a:srgbClr val="0070C0"/>
                </a:solidFill>
              </a:rPr>
              <a:t> </a:t>
            </a:r>
            <a:r>
              <a:rPr lang="cs-CZ" sz="2400" b="1" i="1" dirty="0" err="1">
                <a:solidFill>
                  <a:srgbClr val="0070C0"/>
                </a:solidFill>
              </a:rPr>
              <a:t>the</a:t>
            </a:r>
            <a:r>
              <a:rPr lang="cs-CZ" sz="2400" b="1" i="1" dirty="0">
                <a:solidFill>
                  <a:srgbClr val="0070C0"/>
                </a:solidFill>
              </a:rPr>
              <a:t> piano </a:t>
            </a:r>
            <a:r>
              <a:rPr lang="cs-CZ" sz="2400" b="1" i="1" dirty="0" err="1">
                <a:solidFill>
                  <a:srgbClr val="0070C0"/>
                </a:solidFill>
              </a:rPr>
              <a:t>today</a:t>
            </a:r>
            <a:r>
              <a:rPr lang="cs-CZ" sz="2400" i="1" dirty="0">
                <a:solidFill>
                  <a:srgbClr val="0070C0"/>
                </a:solidFill>
              </a:rPr>
              <a:t>. 	</a:t>
            </a:r>
            <a:endParaRPr lang="cs-CZ" sz="2400" i="1" dirty="0" smtClean="0">
              <a:solidFill>
                <a:srgbClr val="0070C0"/>
              </a:solidFill>
            </a:endParaRPr>
          </a:p>
          <a:p>
            <a:pPr marL="411480" lvl="1" indent="0">
              <a:buNone/>
            </a:pPr>
            <a:r>
              <a:rPr lang="cs-CZ" sz="2400" b="1" i="1" dirty="0" smtClean="0">
                <a:solidFill>
                  <a:schemeClr val="accent4">
                    <a:lumMod val="50000"/>
                  </a:schemeClr>
                </a:solidFill>
              </a:rPr>
              <a:t>	I 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play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the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 piano on </a:t>
            </a:r>
            <a:r>
              <a:rPr lang="cs-CZ" sz="2400" b="1" i="1" dirty="0" err="1">
                <a:solidFill>
                  <a:schemeClr val="accent4">
                    <a:lumMod val="50000"/>
                  </a:schemeClr>
                </a:solidFill>
              </a:rPr>
              <a:t>Mondays</a:t>
            </a:r>
            <a:r>
              <a:rPr lang="cs-CZ" sz="2400" b="1" i="1" dirty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pPr lvl="1">
              <a:buFont typeface="Arial" pitchFamily="34" charset="0"/>
              <a:buChar char="•"/>
            </a:pPr>
            <a:endParaRPr lang="cs-CZ" sz="2200" dirty="0" smtClean="0"/>
          </a:p>
          <a:p>
            <a:pPr>
              <a:buFont typeface="Arial" pitchFamily="34" charset="0"/>
              <a:buChar char="•"/>
            </a:pPr>
            <a:endParaRPr lang="cs-CZ" sz="2400" dirty="0"/>
          </a:p>
          <a:p>
            <a:pPr>
              <a:buFont typeface="Arial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2755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 – vlastní práce </a:t>
            </a:r>
          </a:p>
          <a:p>
            <a:r>
              <a:rPr lang="cs-CZ" dirty="0" smtClean="0"/>
              <a:t>Ilustrace - www.office.microsoft.com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84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290</TotalTime>
  <Words>772</Words>
  <Application>Microsoft Office PowerPoint</Application>
  <PresentationFormat>Předvádění na obrazovce (4:3)</PresentationFormat>
  <Paragraphs>122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Urbanistický</vt:lpstr>
      <vt:lpstr>Prezentace aplikace PowerPoint</vt:lpstr>
      <vt:lpstr>ANOTACE</vt:lpstr>
      <vt:lpstr>PRESENT SIMPLE X  PRESENT CONTINUOUS</vt:lpstr>
      <vt:lpstr>Present simple (přítomný čas prostý)</vt:lpstr>
      <vt:lpstr>PRESENT CONTINUOUS (přítomný čas průběhový)</vt:lpstr>
      <vt:lpstr>PRESENT SIMPLE     X    PRESENT CONTINUOUS </vt:lpstr>
      <vt:lpstr>Použití přítomného času</vt:lpstr>
      <vt:lpstr>Vyber správnou možnost:</vt:lpstr>
      <vt:lpstr>Doplň správný přítomný čas:</vt:lpstr>
      <vt:lpstr>Vyber správnou možnost:</vt:lpstr>
      <vt:lpstr>Doplň správný přítomný čas:</vt:lpstr>
      <vt:lpstr>Napiš, co děláš. Připoj příslovce času. Použij správný čas.</vt:lpstr>
      <vt:lpstr>Napiš, co děláš. Připoj příslovce času. Použij správný čas.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Demeter</dc:creator>
  <cp:lastModifiedBy>Demeter</cp:lastModifiedBy>
  <cp:revision>83</cp:revision>
  <dcterms:created xsi:type="dcterms:W3CDTF">2012-02-07T20:15:52Z</dcterms:created>
  <dcterms:modified xsi:type="dcterms:W3CDTF">2012-02-14T19:58:16Z</dcterms:modified>
</cp:coreProperties>
</file>