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9" r:id="rId3"/>
    <p:sldId id="261" r:id="rId4"/>
    <p:sldId id="262" r:id="rId5"/>
    <p:sldId id="263" r:id="rId6"/>
    <p:sldId id="264" r:id="rId7"/>
    <p:sldId id="267" r:id="rId8"/>
    <p:sldId id="269" r:id="rId9"/>
    <p:sldId id="270" r:id="rId10"/>
    <p:sldId id="271" r:id="rId11"/>
    <p:sldId id="272" r:id="rId12"/>
    <p:sldId id="273" r:id="rId13"/>
    <p:sldId id="260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A51BC2-9448-47EF-84AA-FB64C26E9C2C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E51B22-C002-4657-9232-B9E5337B1B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83B03-7AB6-4427-B510-771443EFADE9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07F77E-2E2D-4D15-87DC-724AEDDAD9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6299E8-2159-4B09-9EC6-D91BD2E19298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410155-7A9D-4EBF-AAF0-703E342E4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50FFB1-B4F2-4D6B-B44B-44E85BB885CC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99EC02-04F1-4927-9553-63998CF613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2AA836-958D-4B0F-8D07-5A9BA4F145D5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6B6D67-6DC8-44B2-B7AD-699116F8DE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B6EC2C-43C3-4382-9C4D-F5601AC414FC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BBEB80-7D00-4C60-A12C-21B6F894FF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CE745D-5B5B-47C2-8656-AE5E1A015B83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4BBB9F-3C76-4EB9-AF1E-F94FABF3C8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0C0E20-8F93-431D-9608-D9253AED72E0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D58720-CD42-4688-A5DF-C10272D657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F4DF76-1954-4945-B26E-5EF0196F1117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D10D54-67DF-4D6E-A2ED-514890DF1A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6E3CDE-8F53-450A-8BE1-DD5CE511920C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4A904D-8B39-43B1-A418-12D0C1FA89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E31B6B-95DA-42A3-9317-DB0E8558C22A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E103C-64B7-464F-BD22-CB24325D55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43FD1BC-0AE7-4E1F-8D04-2193177C8A57}" type="datetimeFigureOut">
              <a:rPr lang="cs-CZ"/>
              <a:pPr>
                <a:defRPr/>
              </a:pPr>
              <a:t>25.4.2013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DA51DF4-838E-41CE-8E17-1AC9E08EC3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5" r:id="rId4"/>
    <p:sldLayoutId id="2147483699" r:id="rId5"/>
    <p:sldLayoutId id="2147483694" r:id="rId6"/>
    <p:sldLayoutId id="2147483700" r:id="rId7"/>
    <p:sldLayoutId id="2147483701" r:id="rId8"/>
    <p:sldLayoutId id="2147483702" r:id="rId9"/>
    <p:sldLayoutId id="2147483693" r:id="rId10"/>
    <p:sldLayoutId id="2147483703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3"/>
          <p:cNvSpPr>
            <a:spLocks noChangeArrowheads="1"/>
          </p:cNvSpPr>
          <p:nvPr/>
        </p:nvSpPr>
        <p:spPr bwMode="auto">
          <a:xfrm>
            <a:off x="468313" y="476250"/>
            <a:ext cx="4572000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Franklin Gothic Book" pitchFamily="34" charset="0"/>
              </a:rPr>
              <a:t>Projekt:</a:t>
            </a:r>
            <a:r>
              <a:rPr lang="cs-CZ">
                <a:latin typeface="Franklin Gothic Book" pitchFamily="34" charset="0"/>
              </a:rPr>
              <a:t> Moderní škola 2010</a:t>
            </a:r>
          </a:p>
          <a:p>
            <a:endParaRPr lang="cs-CZ">
              <a:latin typeface="Franklin Gothic Book" pitchFamily="34" charset="0"/>
            </a:endParaRPr>
          </a:p>
          <a:p>
            <a:r>
              <a:rPr lang="cs-CZ" b="1">
                <a:latin typeface="Franklin Gothic Book" pitchFamily="34" charset="0"/>
              </a:rPr>
              <a:t>registrační číslo</a:t>
            </a:r>
            <a:r>
              <a:rPr lang="cs-CZ">
                <a:latin typeface="Franklin Gothic Book" pitchFamily="34" charset="0"/>
              </a:rPr>
              <a:t>: CZ.1.07/1.4.00/21.1091</a:t>
            </a:r>
          </a:p>
          <a:p>
            <a:endParaRPr lang="cs-CZ">
              <a:latin typeface="Franklin Gothic Book" pitchFamily="34" charset="0"/>
            </a:endParaRPr>
          </a:p>
          <a:p>
            <a:r>
              <a:rPr lang="cs-CZ" b="1">
                <a:latin typeface="Franklin Gothic Book" pitchFamily="34" charset="0"/>
              </a:rPr>
              <a:t>Číslo DUM</a:t>
            </a:r>
            <a:r>
              <a:rPr lang="cs-CZ">
                <a:latin typeface="Franklin Gothic Book" pitchFamily="34" charset="0"/>
              </a:rPr>
              <a:t>: </a:t>
            </a:r>
            <a:r>
              <a:rPr lang="cs-CZ" i="1">
                <a:latin typeface="Franklin Gothic Book" pitchFamily="34" charset="0"/>
              </a:rPr>
              <a:t>VY_32_INOVACE_122</a:t>
            </a:r>
          </a:p>
        </p:txBody>
      </p:sp>
      <p:sp>
        <p:nvSpPr>
          <p:cNvPr id="13314" name="Obdélník 4"/>
          <p:cNvSpPr>
            <a:spLocks noChangeArrowheads="1"/>
          </p:cNvSpPr>
          <p:nvPr/>
        </p:nvSpPr>
        <p:spPr bwMode="auto">
          <a:xfrm>
            <a:off x="479425" y="2420938"/>
            <a:ext cx="45720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Franklin Gothic Book" pitchFamily="34" charset="0"/>
              </a:rPr>
              <a:t>Předmět:	 Český jazyk       		</a:t>
            </a:r>
          </a:p>
          <a:p>
            <a:endParaRPr lang="cs-CZ" b="1">
              <a:latin typeface="Franklin Gothic Book" pitchFamily="34" charset="0"/>
            </a:endParaRPr>
          </a:p>
          <a:p>
            <a:r>
              <a:rPr lang="cs-CZ" b="1">
                <a:latin typeface="Franklin Gothic Book" pitchFamily="34" charset="0"/>
              </a:rPr>
              <a:t>Autor:  Mgr. Renata Odvárková</a:t>
            </a:r>
            <a:r>
              <a:rPr lang="cs-CZ">
                <a:latin typeface="Franklin Gothic Book" pitchFamily="34" charset="0"/>
              </a:rPr>
              <a:t>	           		</a:t>
            </a: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06425" y="4438650"/>
            <a:ext cx="7931150" cy="173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Obdélník 5"/>
          <p:cNvSpPr>
            <a:spLocks noChangeArrowheads="1"/>
          </p:cNvSpPr>
          <p:nvPr/>
        </p:nvSpPr>
        <p:spPr bwMode="auto">
          <a:xfrm>
            <a:off x="0" y="6278563"/>
            <a:ext cx="91440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Franklin Gothic Book" pitchFamily="34" charset="0"/>
              </a:rPr>
              <a:t>Tento výukový materiál vznikl v rámci Operačního programu Vzdělávání pro konkurenceschopnost.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0825" y="260350"/>
          <a:ext cx="8497888" cy="6245225"/>
        </p:xfrm>
        <a:graphic>
          <a:graphicData uri="http://schemas.openxmlformats.org/drawingml/2006/table">
            <a:tbl>
              <a:tblPr/>
              <a:tblGrid>
                <a:gridCol w="4105275"/>
                <a:gridCol w="71682"/>
                <a:gridCol w="431800"/>
                <a:gridCol w="73025"/>
                <a:gridCol w="3816350"/>
              </a:tblGrid>
              <a:tr h="4889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89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VY_32_INOVACE_122_ </a:t>
                      </a:r>
                      <a:r>
                        <a:rPr kumimoji="0" lang="cs-CZ" sz="1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trimudrci</a:t>
                      </a:r>
                      <a:endParaRPr kumimoji="0" lang="cs-CZ" sz="12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130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ČJ – Tři mudrci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59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 Program seznamuje se slovními druhy a vede k práci s vánočním textem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20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Mgr. Renata Odvárková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vzniku: 28.12.2012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3350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Jazyk: český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odpilotování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4.1.2013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178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Očekávaný výstup: poznává slovní druhy a pracuje s nimi, seznamuje se s biblickým textem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558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 slovní druhy, souvětí, biblický vánoční příběh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923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 PPT 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051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interaktivity:  vymýšlí, vyhledává, pracuje s textem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95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 3. - 4.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7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vzdělávání: Základní, první stupeň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skupina: 9 – 11 let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291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Celková velikost: 736 kB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TŘI  MUDRCI</a:t>
            </a:r>
            <a:endParaRPr lang="cs-CZ" dirty="0"/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pPr marL="0" indent="0">
              <a:buFont typeface="Wingdings 2" pitchFamily="18" charset="2"/>
              <a:buNone/>
            </a:pPr>
            <a:r>
              <a:rPr lang="cs-CZ" smtClean="0"/>
              <a:t>Co dělá král nebo královna?</a:t>
            </a:r>
          </a:p>
        </p:txBody>
      </p:sp>
      <p:pic>
        <p:nvPicPr>
          <p:cNvPr id="15363" name="Picture 4" descr="C:\Users\ntb1\AppData\Local\Microsoft\Windows\Temporary Internet Files\Content.IE5\AM1I8PN9\MC9004059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68713" y="2322513"/>
            <a:ext cx="2343150" cy="2401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5" descr="C:\Users\ntb1\AppData\Local\Microsoft\Windows\Temporary Internet Files\Content.IE5\2KHPF9ZR\MC90043032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27763" y="1535113"/>
            <a:ext cx="1973262" cy="2109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8" descr="C:\Users\ntb1\AppData\Local\Microsoft\Windows\Temporary Internet Files\Content.IE5\KWNFT1KY\MC90043038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63713" y="4235450"/>
            <a:ext cx="1905000" cy="214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9" descr="C:\Users\ntb1\AppData\Local\Microsoft\Windows\Temporary Internet Files\Content.IE5\DE4CGPLA\MC90043033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27088" y="1844675"/>
            <a:ext cx="2006600" cy="216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11" descr="C:\Users\ntb1\AppData\Local\Microsoft\Windows\Temporary Internet Files\Content.IE5\2KHPF9ZR\MC900430331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011863" y="4360863"/>
            <a:ext cx="2189162" cy="202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650" y="1052513"/>
            <a:ext cx="7704138" cy="4032250"/>
          </a:xfrm>
          <a:prstGeom prst="rect">
            <a:avLst/>
          </a:prstGeom>
          <a:solidFill>
            <a:srgbClr val="FFFF00"/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Panuje, rozhoduje, kraluje, rozkazuje, směje se, zlobí se, kárá, pracuje, cestuje, reprezentuje, ………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latin typeface="+mn-lt"/>
              <a:cs typeface="+mn-cs"/>
            </a:endParaRP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3200" dirty="0">
                <a:solidFill>
                  <a:srgbClr val="C00000"/>
                </a:solidFill>
                <a:latin typeface="+mn-lt"/>
                <a:cs typeface="+mn-cs"/>
              </a:rPr>
              <a:t>Který slovní druh jsi vymýšlel?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002060"/>
                </a:solidFill>
                <a:latin typeface="+mn-lt"/>
                <a:cs typeface="+mn-cs"/>
              </a:rPr>
              <a:t>2.</a:t>
            </a:r>
            <a:r>
              <a:rPr lang="cs-CZ" sz="3200" dirty="0">
                <a:latin typeface="+mn-lt"/>
                <a:cs typeface="+mn-cs"/>
              </a:rPr>
              <a:t>  </a:t>
            </a:r>
            <a:r>
              <a:rPr lang="cs-CZ" sz="3200" dirty="0">
                <a:solidFill>
                  <a:srgbClr val="002060"/>
                </a:solidFill>
                <a:latin typeface="+mn-lt"/>
                <a:cs typeface="+mn-cs"/>
              </a:rPr>
              <a:t>Dej slova do infinitivu (neboli neurčitku). </a:t>
            </a:r>
            <a:endParaRPr lang="cs-CZ" sz="3200" dirty="0">
              <a:solidFill>
                <a:srgbClr val="002060"/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 Ř I   M U D R C I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067175" y="1196975"/>
            <a:ext cx="5076825" cy="5661025"/>
          </a:xfrm>
        </p:spPr>
        <p:txBody>
          <a:bodyPr>
            <a:normAutofit/>
          </a:bodyPr>
          <a:lstStyle/>
          <a:p>
            <a:r>
              <a:rPr lang="cs-CZ" smtClean="0"/>
              <a:t>KDYŽ SE NARODIL JEŽÍŠ </a:t>
            </a:r>
            <a:r>
              <a:rPr lang="cs-CZ" smtClean="0">
                <a:latin typeface="Arial" charset="0"/>
              </a:rPr>
              <a:t>                        </a:t>
            </a:r>
            <a:r>
              <a:rPr lang="cs-CZ" smtClean="0"/>
              <a:t>V JUDSKÉM BETLÉMĚ ZA DNŮ KRÁLE HERODA, HLE, MUDRCI OD VÝCHODU SE OBJEVILI V JERUZALÉMĚ A PTALI SE: „</a:t>
            </a:r>
            <a:r>
              <a:rPr lang="cs-CZ" i="1" smtClean="0">
                <a:solidFill>
                  <a:srgbClr val="C17529"/>
                </a:solidFill>
              </a:rPr>
              <a:t>KDE JE TEN PRÁVĚ NAROZENÝ KRÁL ŽIDŮ? VIDĚLI JSME NA VÝCHODĚ HVĚZDU A PŘIŠLI JSME SE MU POKLONIT.“</a:t>
            </a:r>
          </a:p>
          <a:p>
            <a:r>
              <a:rPr lang="cs-CZ" smtClean="0"/>
              <a:t>                                   </a:t>
            </a:r>
            <a:r>
              <a:rPr lang="cs-CZ" sz="1100" smtClean="0"/>
              <a:t>MATOUŠ 2, 1-2</a:t>
            </a:r>
          </a:p>
        </p:txBody>
      </p:sp>
      <p:pic>
        <p:nvPicPr>
          <p:cNvPr id="17411" name="Picture 2" descr="C:\Users\ntb1\AppData\Local\Microsoft\Windows\Temporary Internet Files\Content.IE5\KWNFT1KY\MC900410549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0" y="1773238"/>
            <a:ext cx="4586288" cy="403383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 ř i   m u d r c i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843463" cy="5257800"/>
          </a:xfrm>
        </p:spPr>
        <p:txBody>
          <a:bodyPr/>
          <a:lstStyle/>
          <a:p>
            <a:pPr marL="0" indent="0">
              <a:buFont typeface="Wingdings 2" pitchFamily="18" charset="2"/>
              <a:buNone/>
            </a:pPr>
            <a:r>
              <a:rPr lang="cs-CZ" smtClean="0"/>
              <a:t>Mudrci přicestovali z východu</a:t>
            </a:r>
          </a:p>
          <a:p>
            <a:pPr marL="0" indent="0">
              <a:buFont typeface="Wingdings 2" pitchFamily="18" charset="2"/>
              <a:buNone/>
            </a:pPr>
            <a:r>
              <a:rPr lang="cs-CZ" smtClean="0"/>
              <a:t>a předstoupili před krále Heroda.</a:t>
            </a:r>
          </a:p>
        </p:txBody>
      </p:sp>
      <p:sp>
        <p:nvSpPr>
          <p:cNvPr id="18435" name="Zástupný symbol pro obsah 3"/>
          <p:cNvSpPr>
            <a:spLocks noGrp="1"/>
          </p:cNvSpPr>
          <p:nvPr>
            <p:ph sz="half" idx="2"/>
          </p:nvPr>
        </p:nvSpPr>
        <p:spPr>
          <a:xfrm>
            <a:off x="5148263" y="1600200"/>
            <a:ext cx="4176712" cy="4724400"/>
          </a:xfrm>
        </p:spPr>
        <p:txBody>
          <a:bodyPr/>
          <a:lstStyle/>
          <a:p>
            <a:pPr marL="0" indent="0">
              <a:buFont typeface="Wingdings 2" pitchFamily="18" charset="2"/>
              <a:buNone/>
            </a:pPr>
            <a:r>
              <a:rPr lang="cs-CZ" smtClean="0">
                <a:solidFill>
                  <a:srgbClr val="7030A0"/>
                </a:solidFill>
              </a:rPr>
              <a:t>1. Vyhledej slovesa a urči, zda se jedná o větu jednoduchou nebo souvětí. Napiš vzorec.</a:t>
            </a:r>
          </a:p>
          <a:p>
            <a:pPr marL="0" indent="0">
              <a:buFont typeface="Wingdings 2" pitchFamily="18" charset="2"/>
              <a:buNone/>
            </a:pPr>
            <a:endParaRPr lang="cs-CZ" smtClean="0">
              <a:solidFill>
                <a:srgbClr val="7030A0"/>
              </a:solidFill>
            </a:endParaRPr>
          </a:p>
          <a:p>
            <a:pPr marL="0" indent="0">
              <a:buFont typeface="Wingdings 2" pitchFamily="18" charset="2"/>
              <a:buNone/>
            </a:pPr>
            <a:r>
              <a:rPr lang="cs-CZ" smtClean="0">
                <a:solidFill>
                  <a:srgbClr val="00B050"/>
                </a:solidFill>
              </a:rPr>
              <a:t>2.  U sloves urči osobu, číslo a čas.  </a:t>
            </a:r>
          </a:p>
        </p:txBody>
      </p:sp>
      <p:pic>
        <p:nvPicPr>
          <p:cNvPr id="18436" name="Picture 13" descr="C:\Users\ntb1\AppData\Local\Microsoft\Windows\Temporary Internet Files\Content.IE5\V9E6J6O7\MC90041536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41275" y="3429000"/>
            <a:ext cx="5260975" cy="324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ŘEŠENÍ – ZKONTROLUJ SI:</a:t>
            </a:r>
            <a:endParaRPr lang="cs-CZ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 2" pitchFamily="18" charset="2"/>
              <a:buNone/>
            </a:pPr>
            <a:r>
              <a:rPr lang="cs-CZ" smtClean="0"/>
              <a:t>1.  PŘICESTOVALI, PŘEDSTOUPILI</a:t>
            </a:r>
          </a:p>
          <a:p>
            <a:pPr marL="0" indent="0">
              <a:buFont typeface="Wingdings 2" pitchFamily="18" charset="2"/>
              <a:buNone/>
            </a:pPr>
            <a:r>
              <a:rPr lang="cs-CZ" smtClean="0"/>
              <a:t>     Je to souvětí. Vzorec: V1 a V2.</a:t>
            </a:r>
          </a:p>
          <a:p>
            <a:pPr marL="0" indent="0">
              <a:buFont typeface="Wingdings 2" pitchFamily="18" charset="2"/>
              <a:buNone/>
            </a:pPr>
            <a:endParaRPr lang="cs-CZ" smtClean="0"/>
          </a:p>
          <a:p>
            <a:pPr marL="0" indent="0">
              <a:buFont typeface="Wingdings 2" pitchFamily="18" charset="2"/>
              <a:buNone/>
            </a:pPr>
            <a:r>
              <a:rPr lang="cs-CZ" smtClean="0"/>
              <a:t>2.  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971550" y="3068638"/>
          <a:ext cx="7345363" cy="352901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592288"/>
                <a:gridCol w="1440160"/>
                <a:gridCol w="1476164"/>
                <a:gridCol w="1836204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SLOVESO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OSOBA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ČÍSLO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ČAS</a:t>
                      </a:r>
                      <a:endParaRPr lang="cs-CZ" sz="3200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přicestovali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množné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minulý</a:t>
                      </a:r>
                      <a:endParaRPr lang="cs-CZ" sz="2800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předstoupili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množné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minulý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81000" y="2348880"/>
            <a:ext cx="5867400" cy="93610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T Ř I   M U D R C I </a:t>
            </a:r>
            <a:endParaRPr lang="cs-CZ" sz="3200" dirty="0"/>
          </a:p>
        </p:txBody>
      </p:sp>
      <p:sp>
        <p:nvSpPr>
          <p:cNvPr id="20482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3860800"/>
            <a:ext cx="8007350" cy="2439988"/>
          </a:xfrm>
        </p:spPr>
        <p:txBody>
          <a:bodyPr/>
          <a:lstStyle/>
          <a:p>
            <a:r>
              <a:rPr lang="cs-CZ" sz="2800" smtClean="0"/>
              <a:t>Herodes se důvěrně táže mudrců na hvězdu, kterou spatřili nad Betlémem. „Jděte do Betléma,“ řekl jim potom. „Pátrejte důkladně po onom dítěti a přijďte mi říct, neboť i já toužím jít a poklonit se mu.“</a:t>
            </a:r>
          </a:p>
        </p:txBody>
      </p:sp>
      <p:pic>
        <p:nvPicPr>
          <p:cNvPr id="20483" name="Picture 5" descr="C:\Users\ntb1\AppData\Local\Microsoft\Windows\Temporary Internet Files\Content.IE5\KWNFT1KY\MC90043236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40200" y="692150"/>
            <a:ext cx="3960813" cy="273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T Ř I   M U D R C I</a:t>
            </a:r>
            <a:endParaRPr lang="cs-CZ" sz="3200" dirty="0"/>
          </a:p>
        </p:txBody>
      </p:sp>
      <p:sp>
        <p:nvSpPr>
          <p:cNvPr id="21506" name="Zástupný symbol pro text 6"/>
          <p:cNvSpPr>
            <a:spLocks noGrp="1"/>
          </p:cNvSpPr>
          <p:nvPr>
            <p:ph type="body" idx="2"/>
          </p:nvPr>
        </p:nvSpPr>
        <p:spPr>
          <a:xfrm>
            <a:off x="395288" y="609600"/>
            <a:ext cx="3960812" cy="4800600"/>
          </a:xfrm>
        </p:spPr>
        <p:txBody>
          <a:bodyPr/>
          <a:lstStyle/>
          <a:p>
            <a:r>
              <a:rPr lang="cs-CZ" sz="2800" smtClean="0"/>
              <a:t>Mudrci tedy odjeli                   z Jeruzaléma. </a:t>
            </a:r>
          </a:p>
          <a:p>
            <a:endParaRPr lang="cs-CZ" sz="2800" smtClean="0"/>
          </a:p>
          <a:p>
            <a:r>
              <a:rPr lang="cs-CZ" sz="2800" smtClean="0"/>
              <a:t>Hvězda je vedla po celý čas, a když se přiblížili </a:t>
            </a:r>
            <a:r>
              <a:rPr lang="cs-CZ" sz="2800" smtClean="0">
                <a:latin typeface="Arial" charset="0"/>
              </a:rPr>
              <a:t>    </a:t>
            </a:r>
            <a:r>
              <a:rPr lang="cs-CZ" sz="2800" smtClean="0"/>
              <a:t>ke zdem městečka, rozzářila se jasněji a zastavila se nad místem, kde byl Ježíš.</a:t>
            </a:r>
          </a:p>
          <a:p>
            <a:r>
              <a:rPr lang="cs-CZ" sz="2800" smtClean="0"/>
              <a:t>                                     </a:t>
            </a:r>
          </a:p>
        </p:txBody>
      </p:sp>
      <p:pic>
        <p:nvPicPr>
          <p:cNvPr id="21507" name="Picture 3" descr="C:\Users\ntb1\AppData\Local\Microsoft\Windows\Temporary Internet Files\Content.IE5\DE4CGPLA\MC900433704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427538" y="333375"/>
            <a:ext cx="4032250" cy="2590800"/>
          </a:xfrm>
        </p:spPr>
      </p:pic>
      <p:sp>
        <p:nvSpPr>
          <p:cNvPr id="21508" name="TextovéPole 8"/>
          <p:cNvSpPr txBox="1">
            <a:spLocks noChangeArrowheads="1"/>
          </p:cNvSpPr>
          <p:nvPr/>
        </p:nvSpPr>
        <p:spPr bwMode="auto">
          <a:xfrm>
            <a:off x="4500563" y="3644900"/>
            <a:ext cx="4643437" cy="2246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514350" indent="-514350">
              <a:buFontTx/>
              <a:buAutoNum type="arabicPeriod"/>
            </a:pPr>
            <a:r>
              <a:rPr lang="cs-CZ" sz="2800">
                <a:solidFill>
                  <a:srgbClr val="0070C0"/>
                </a:solidFill>
                <a:latin typeface="Franklin Gothic Book" pitchFamily="34" charset="0"/>
              </a:rPr>
              <a:t>V souvětí vyhledej slovesa a napiš vzorec stavby souvětí.</a:t>
            </a:r>
          </a:p>
          <a:p>
            <a:pPr marL="514350" indent="-514350">
              <a:buFontTx/>
              <a:buAutoNum type="arabicPeriod"/>
            </a:pPr>
            <a:r>
              <a:rPr lang="cs-CZ" sz="2800">
                <a:solidFill>
                  <a:srgbClr val="7030A0"/>
                </a:solidFill>
                <a:latin typeface="Franklin Gothic Book" pitchFamily="34" charset="0"/>
              </a:rPr>
              <a:t>Vyhledej spojovací výrazy a urči jejich druh.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rgbClr val="0070C0"/>
                </a:solidFill>
              </a:rPr>
              <a:t>1. JE, SE PŘIBLÍŽILI,  ROZZÁŘILA SE, ZASTAVILA SE, BYL.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rgbClr val="0070C0"/>
                </a:solidFill>
              </a:rPr>
              <a:t>VZOREC:   V1, a když V2, V3 a v4, kde V5.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rgbClr val="7030A0"/>
                </a:solidFill>
              </a:rPr>
              <a:t>2.   A   - spojka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rgbClr val="7030A0"/>
                </a:solidFill>
              </a:rPr>
              <a:t>      KDYŽ   - spojka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>
                <a:solidFill>
                  <a:srgbClr val="7030A0"/>
                </a:solidFill>
              </a:rPr>
              <a:t> </a:t>
            </a:r>
            <a:r>
              <a:rPr lang="cs-CZ" dirty="0" smtClean="0">
                <a:solidFill>
                  <a:srgbClr val="7030A0"/>
                </a:solidFill>
              </a:rPr>
              <a:t>     A   - spojka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>
                <a:solidFill>
                  <a:srgbClr val="7030A0"/>
                </a:solidFill>
              </a:rPr>
              <a:t> </a:t>
            </a:r>
            <a:r>
              <a:rPr lang="cs-CZ" dirty="0" smtClean="0">
                <a:solidFill>
                  <a:srgbClr val="7030A0"/>
                </a:solidFill>
              </a:rPr>
              <a:t>     KDE   -   příslovce</a:t>
            </a:r>
            <a:endParaRPr lang="cs-CZ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 Ř I   M U D R C I</a:t>
            </a:r>
            <a:endParaRPr lang="cs-CZ" dirty="0"/>
          </a:p>
        </p:txBody>
      </p:sp>
      <p:pic>
        <p:nvPicPr>
          <p:cNvPr id="23554" name="Picture 6" descr="C:\Users\ntb1\AppData\Local\Microsoft\Windows\Temporary Internet Files\Content.IE5\V9E6J6O7\MC900426110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07950" y="1916113"/>
            <a:ext cx="3816350" cy="3457575"/>
          </a:xfrm>
        </p:spPr>
      </p:pic>
      <p:sp>
        <p:nvSpPr>
          <p:cNvPr id="23555" name="TextovéPole 3"/>
          <p:cNvSpPr txBox="1">
            <a:spLocks noChangeArrowheads="1"/>
          </p:cNvSpPr>
          <p:nvPr/>
        </p:nvSpPr>
        <p:spPr bwMode="auto">
          <a:xfrm>
            <a:off x="3924300" y="1628775"/>
            <a:ext cx="5400675" cy="436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Když vstoupili, spatřili Marii a její malé dítě. Padli na kolena  </a:t>
            </a:r>
            <a:r>
              <a:rPr lang="cs-CZ" sz="2800"/>
              <a:t>                       </a:t>
            </a:r>
            <a:r>
              <a:rPr lang="cs-CZ" sz="2800">
                <a:latin typeface="Franklin Gothic Book" pitchFamily="34" charset="0"/>
              </a:rPr>
              <a:t>a klaněli se. </a:t>
            </a:r>
          </a:p>
          <a:p>
            <a:r>
              <a:rPr lang="cs-CZ" sz="2800">
                <a:latin typeface="Franklin Gothic Book" pitchFamily="34" charset="0"/>
              </a:rPr>
              <a:t>Obdarovali malého Ježíše drahocenným zlatem, kadidlem </a:t>
            </a:r>
            <a:r>
              <a:rPr lang="cs-CZ" sz="2800"/>
              <a:t>                    </a:t>
            </a:r>
            <a:r>
              <a:rPr lang="cs-CZ" sz="2800">
                <a:latin typeface="Franklin Gothic Book" pitchFamily="34" charset="0"/>
              </a:rPr>
              <a:t>a myrhou.</a:t>
            </a:r>
          </a:p>
          <a:p>
            <a:r>
              <a:rPr lang="cs-CZ" sz="2800">
                <a:latin typeface="Franklin Gothic Book" pitchFamily="34" charset="0"/>
              </a:rPr>
              <a:t>A protože ve snu vyslechli varování, aby se nevraceli </a:t>
            </a:r>
            <a:r>
              <a:rPr lang="cs-CZ" sz="2800"/>
              <a:t>                      </a:t>
            </a:r>
            <a:r>
              <a:rPr lang="cs-CZ" sz="2800">
                <a:latin typeface="Franklin Gothic Book" pitchFamily="34" charset="0"/>
              </a:rPr>
              <a:t>k Herodovi, odcestovali jinou cestou do svých zemí.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Otázka k příběhu T Ř I   M U D R C I</a:t>
            </a:r>
            <a:endParaRPr lang="cs-CZ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 2" pitchFamily="18" charset="2"/>
              <a:buNone/>
            </a:pPr>
            <a:r>
              <a:rPr lang="cs-CZ" smtClean="0"/>
              <a:t>1.  O kom vypráví příběh Tři mudrci? Kdo je hlavní postavou?</a:t>
            </a:r>
          </a:p>
          <a:p>
            <a:pPr marL="0" indent="0">
              <a:buFont typeface="Wingdings 2" pitchFamily="18" charset="2"/>
              <a:buNone/>
            </a:pPr>
            <a:r>
              <a:rPr lang="cs-CZ" smtClean="0"/>
              <a:t>2.  Z jaké knihy je příběh?</a:t>
            </a:r>
          </a:p>
          <a:p>
            <a:pPr marL="0" indent="0">
              <a:buFont typeface="Wingdings 2" pitchFamily="18" charset="2"/>
              <a:buNone/>
            </a:pPr>
            <a:r>
              <a:rPr lang="cs-CZ" smtClean="0"/>
              <a:t>3.  Jak se jmenoval král z příběhu a proč se bál nově narozeného krále</a:t>
            </a:r>
            <a:r>
              <a:rPr lang="cs-CZ" smtClean="0">
                <a:latin typeface="Arial" charset="0"/>
              </a:rPr>
              <a:t>?</a:t>
            </a:r>
          </a:p>
          <a:p>
            <a:pPr marL="0" indent="0">
              <a:buFont typeface="Wingdings 2" pitchFamily="18" charset="2"/>
              <a:buNone/>
            </a:pPr>
            <a:r>
              <a:rPr lang="cs-CZ" smtClean="0"/>
              <a:t>4.  S jakými úmysly poslal Herodes mudrce hledat narozeného Ježíše?</a:t>
            </a:r>
          </a:p>
          <a:p>
            <a:pPr marL="0" indent="0">
              <a:buFont typeface="Wingdings 2" pitchFamily="18" charset="2"/>
              <a:buNone/>
            </a:pPr>
            <a:r>
              <a:rPr lang="cs-CZ" smtClean="0"/>
              <a:t>5.  Jaké dary přinesli mudrci malému Ježíši?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Obdélník 3"/>
          <p:cNvSpPr>
            <a:spLocks noChangeArrowheads="1"/>
          </p:cNvSpPr>
          <p:nvPr/>
        </p:nvSpPr>
        <p:spPr bwMode="auto">
          <a:xfrm>
            <a:off x="468313" y="549275"/>
            <a:ext cx="15954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Franklin Gothic Book" pitchFamily="34" charset="0"/>
              </a:rPr>
              <a:t>Použité zdroje:</a:t>
            </a:r>
          </a:p>
        </p:txBody>
      </p:sp>
      <p:sp>
        <p:nvSpPr>
          <p:cNvPr id="25602" name="Obdélník 5"/>
          <p:cNvSpPr>
            <a:spLocks noChangeArrowheads="1"/>
          </p:cNvSpPr>
          <p:nvPr/>
        </p:nvSpPr>
        <p:spPr bwMode="auto">
          <a:xfrm>
            <a:off x="468313" y="3141663"/>
            <a:ext cx="8496300" cy="286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>
                <a:latin typeface="Franklin Gothic Book" pitchFamily="34" charset="0"/>
              </a:rPr>
              <a:t>Citace klipartových obrázků:</a:t>
            </a:r>
          </a:p>
          <a:p>
            <a:r>
              <a:rPr lang="cs-CZ">
                <a:latin typeface="Franklin Gothic Book" pitchFamily="34" charset="0"/>
              </a:rPr>
              <a:t>[cit. 2012-12-04]. Dostupný pod licencí Microsoft Office 2010 (viz http://explore.live.com/microsoft-servi ... cz&amp;CTT=114) na WWW: &lt;http://office.microsoft.com/cs-cz/images/&gt;.[/quote]</a:t>
            </a:r>
          </a:p>
          <a:p>
            <a:endParaRPr lang="cs-CZ">
              <a:latin typeface="Franklin Gothic Book" pitchFamily="34" charset="0"/>
            </a:endParaRPr>
          </a:p>
          <a:p>
            <a:endParaRPr lang="cs-CZ">
              <a:latin typeface="Franklin Gothic Book" pitchFamily="34" charset="0"/>
            </a:endParaRPr>
          </a:p>
          <a:p>
            <a:endParaRPr lang="cs-CZ">
              <a:latin typeface="Franklin Gothic Book" pitchFamily="34" charset="0"/>
            </a:endParaRPr>
          </a:p>
          <a:p>
            <a:r>
              <a:rPr lang="cs-CZ">
                <a:latin typeface="Franklin Gothic Book" pitchFamily="34" charset="0"/>
              </a:rPr>
              <a:t>Materiály jsou určeny pro bezplatné používání pro potřeby</a:t>
            </a:r>
          </a:p>
          <a:p>
            <a:r>
              <a:rPr lang="cs-CZ">
                <a:latin typeface="Franklin Gothic Book" pitchFamily="34" charset="0"/>
              </a:rPr>
              <a:t>výuky na všech typech škol. Jakékoliv další využití podléhá</a:t>
            </a:r>
          </a:p>
          <a:p>
            <a:r>
              <a:rPr lang="cs-CZ">
                <a:latin typeface="Franklin Gothic Book" pitchFamily="34" charset="0"/>
              </a:rPr>
              <a:t>Autorskému zákonu.</a:t>
            </a:r>
          </a:p>
        </p:txBody>
      </p:sp>
      <p:sp>
        <p:nvSpPr>
          <p:cNvPr id="25603" name="TextovéPole 1"/>
          <p:cNvSpPr txBox="1">
            <a:spLocks noChangeArrowheads="1"/>
          </p:cNvSpPr>
          <p:nvPr/>
        </p:nvSpPr>
        <p:spPr bwMode="auto">
          <a:xfrm>
            <a:off x="755650" y="1412875"/>
            <a:ext cx="56165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Volné vyprávění dle  Bible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224</TotalTime>
  <Words>486</Words>
  <Application>Microsoft Office PowerPoint</Application>
  <PresentationFormat>On-screen Show (4:3)</PresentationFormat>
  <Paragraphs>103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13</vt:i4>
      </vt:variant>
    </vt:vector>
  </HeadingPairs>
  <TitlesOfParts>
    <vt:vector size="28" baseType="lpstr">
      <vt:lpstr>Franklin Gothic Book</vt:lpstr>
      <vt:lpstr>Arial</vt:lpstr>
      <vt:lpstr>Franklin Gothic Medium</vt:lpstr>
      <vt:lpstr>Wingdings 2</vt:lpstr>
      <vt:lpstr>Calibri</vt:lpstr>
      <vt:lpstr>Times New Roman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ntb1</dc:creator>
  <cp:lastModifiedBy>DUM</cp:lastModifiedBy>
  <cp:revision>25</cp:revision>
  <dcterms:created xsi:type="dcterms:W3CDTF">2013-01-06T17:14:00Z</dcterms:created>
  <dcterms:modified xsi:type="dcterms:W3CDTF">2013-04-25T18:34:51Z</dcterms:modified>
</cp:coreProperties>
</file>