
<file path=[Content_Types].xml><?xml version="1.0" encoding="utf-8"?>
<Types xmlns="http://schemas.openxmlformats.org/package/2006/content-types">
  <Default Extension="png" ContentType="image/png"/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7" r:id="rId2"/>
    <p:sldId id="258" r:id="rId3"/>
    <p:sldId id="260" r:id="rId4"/>
    <p:sldId id="261" r:id="rId5"/>
    <p:sldId id="262" r:id="rId6"/>
    <p:sldId id="263" r:id="rId7"/>
    <p:sldId id="264" r:id="rId8"/>
    <p:sldId id="265" r:id="rId9"/>
    <p:sldId id="266" r:id="rId10"/>
    <p:sldId id="267" r:id="rId11"/>
    <p:sldId id="259" r:id="rId12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FFFF66"/>
    <a:srgbClr val="01AB01"/>
    <a:srgbClr val="EF11CF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1416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2" Type="http://schemas.openxmlformats.org/officeDocument/2006/relationships/slide" Target="slides/slide1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heme" Target="theme/theme1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0004DFF-E21C-4EEA-8B33-6763749F8097}" type="datetimeFigureOut">
              <a:rPr lang="cs-CZ" smtClean="0"/>
              <a:t>11.4.2013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B9D3E9E-AAA6-4144-A27B-DF59713B988D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694276513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0004DFF-E21C-4EEA-8B33-6763749F8097}" type="datetimeFigureOut">
              <a:rPr lang="cs-CZ" smtClean="0"/>
              <a:t>11.4.2013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B9D3E9E-AAA6-4144-A27B-DF59713B988D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580934816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0004DFF-E21C-4EEA-8B33-6763749F8097}" type="datetimeFigureOut">
              <a:rPr lang="cs-CZ" smtClean="0"/>
              <a:t>11.4.2013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B9D3E9E-AAA6-4144-A27B-DF59713B988D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57434822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0004DFF-E21C-4EEA-8B33-6763749F8097}" type="datetimeFigureOut">
              <a:rPr lang="cs-CZ" smtClean="0"/>
              <a:t>11.4.2013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B9D3E9E-AAA6-4144-A27B-DF59713B988D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0115986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0004DFF-E21C-4EEA-8B33-6763749F8097}" type="datetimeFigureOut">
              <a:rPr lang="cs-CZ" smtClean="0"/>
              <a:t>11.4.2013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B9D3E9E-AAA6-4144-A27B-DF59713B988D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494817603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0004DFF-E21C-4EEA-8B33-6763749F8097}" type="datetimeFigureOut">
              <a:rPr lang="cs-CZ" smtClean="0"/>
              <a:t>11.4.2013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B9D3E9E-AAA6-4144-A27B-DF59713B988D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824427874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0004DFF-E21C-4EEA-8B33-6763749F8097}" type="datetimeFigureOut">
              <a:rPr lang="cs-CZ" smtClean="0"/>
              <a:t>11.4.2013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B9D3E9E-AAA6-4144-A27B-DF59713B988D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361746127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0004DFF-E21C-4EEA-8B33-6763749F8097}" type="datetimeFigureOut">
              <a:rPr lang="cs-CZ" smtClean="0"/>
              <a:t>11.4.2013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B9D3E9E-AAA6-4144-A27B-DF59713B988D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56161380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0004DFF-E21C-4EEA-8B33-6763749F8097}" type="datetimeFigureOut">
              <a:rPr lang="cs-CZ" smtClean="0"/>
              <a:t>11.4.2013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B9D3E9E-AAA6-4144-A27B-DF59713B988D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06811633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0004DFF-E21C-4EEA-8B33-6763749F8097}" type="datetimeFigureOut">
              <a:rPr lang="cs-CZ" smtClean="0"/>
              <a:t>11.4.2013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B9D3E9E-AAA6-4144-A27B-DF59713B988D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34186808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0004DFF-E21C-4EEA-8B33-6763749F8097}" type="datetimeFigureOut">
              <a:rPr lang="cs-CZ" smtClean="0"/>
              <a:t>11.4.2013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B9D3E9E-AAA6-4144-A27B-DF59713B988D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9515462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66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D0004DFF-E21C-4EEA-8B33-6763749F8097}" type="datetimeFigureOut">
              <a:rPr lang="cs-CZ" smtClean="0"/>
              <a:t>11.4.2013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B9D3E9E-AAA6-4144-A27B-DF59713B988D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16658738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eg"/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6.jpeg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wmf"/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wmf"/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50" name="Obdélník 3"/>
          <p:cNvSpPr>
            <a:spLocks noChangeArrowheads="1"/>
          </p:cNvSpPr>
          <p:nvPr/>
        </p:nvSpPr>
        <p:spPr bwMode="auto">
          <a:xfrm>
            <a:off x="468313" y="476250"/>
            <a:ext cx="4572000" cy="14779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/>
          <a:p>
            <a:r>
              <a:rPr lang="cs-CZ" b="1" dirty="0"/>
              <a:t>Projekt:</a:t>
            </a:r>
            <a:r>
              <a:rPr lang="cs-CZ" dirty="0"/>
              <a:t> Moderní škola 2010</a:t>
            </a:r>
          </a:p>
          <a:p>
            <a:endParaRPr lang="cs-CZ" dirty="0"/>
          </a:p>
          <a:p>
            <a:r>
              <a:rPr lang="cs-CZ" b="1" dirty="0"/>
              <a:t>registrační číslo</a:t>
            </a:r>
            <a:r>
              <a:rPr lang="cs-CZ" dirty="0"/>
              <a:t>: CZ.1.07/1.4.00/21.1091</a:t>
            </a:r>
          </a:p>
          <a:p>
            <a:endParaRPr lang="cs-CZ" dirty="0"/>
          </a:p>
          <a:p>
            <a:r>
              <a:rPr lang="cs-CZ" b="1" dirty="0"/>
              <a:t>Číslo DUM</a:t>
            </a:r>
            <a:r>
              <a:rPr lang="cs-CZ" dirty="0"/>
              <a:t>: </a:t>
            </a:r>
            <a:r>
              <a:rPr lang="cs-CZ" i="1" dirty="0" smtClean="0"/>
              <a:t>VY_32_INOVACE_124</a:t>
            </a:r>
            <a:endParaRPr lang="cs-CZ" i="1" dirty="0"/>
          </a:p>
        </p:txBody>
      </p:sp>
      <p:sp>
        <p:nvSpPr>
          <p:cNvPr id="2051" name="Obdélník 4"/>
          <p:cNvSpPr>
            <a:spLocks noChangeArrowheads="1"/>
          </p:cNvSpPr>
          <p:nvPr/>
        </p:nvSpPr>
        <p:spPr bwMode="auto">
          <a:xfrm>
            <a:off x="479425" y="2420938"/>
            <a:ext cx="4572000" cy="1200329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/>
          <a:p>
            <a:r>
              <a:rPr lang="cs-CZ" b="1" dirty="0"/>
              <a:t>Předmět:	  </a:t>
            </a:r>
            <a:r>
              <a:rPr lang="cs-CZ" b="1" dirty="0" smtClean="0"/>
              <a:t>Český jazyk</a:t>
            </a:r>
          </a:p>
          <a:p>
            <a:r>
              <a:rPr lang="cs-CZ" b="1" dirty="0" smtClean="0"/>
              <a:t>        </a:t>
            </a:r>
            <a:r>
              <a:rPr lang="cs-CZ" b="1" dirty="0"/>
              <a:t>		</a:t>
            </a:r>
          </a:p>
          <a:p>
            <a:r>
              <a:rPr lang="cs-CZ" b="1" dirty="0"/>
              <a:t>Autor</a:t>
            </a:r>
            <a:r>
              <a:rPr lang="cs-CZ" b="1" dirty="0" smtClean="0"/>
              <a:t>: Mgr. Renata Odvárková</a:t>
            </a:r>
            <a:r>
              <a:rPr lang="cs-CZ" b="1" dirty="0"/>
              <a:t>	</a:t>
            </a:r>
            <a:r>
              <a:rPr lang="cs-CZ" dirty="0"/>
              <a:t>	           		</a:t>
            </a:r>
          </a:p>
        </p:txBody>
      </p:sp>
      <p:pic>
        <p:nvPicPr>
          <p:cNvPr id="2052" name="Picture 2"/>
          <p:cNvPicPr>
            <a:picLocks noChangeAspect="1" noChangeArrowheads="1"/>
          </p:cNvPicPr>
          <p:nvPr/>
        </p:nvPicPr>
        <p:blipFill>
          <a:blip r:embed="rId2">
            <a:clrChange>
              <a:clrFrom>
                <a:srgbClr val="000000"/>
              </a:clrFrom>
              <a:clrTo>
                <a:srgbClr val="000000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06425" y="4438650"/>
            <a:ext cx="7931150" cy="17335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2053" name="Obdélník 5"/>
          <p:cNvSpPr>
            <a:spLocks noChangeArrowheads="1"/>
          </p:cNvSpPr>
          <p:nvPr/>
        </p:nvSpPr>
        <p:spPr bwMode="auto">
          <a:xfrm>
            <a:off x="0" y="6278563"/>
            <a:ext cx="9144000" cy="3079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/>
          <a:p>
            <a:pPr algn="ctr"/>
            <a:r>
              <a:rPr lang="cs-CZ" sz="1400"/>
              <a:t>Tento výukový materiál vznikl v rámci Operačního programu Vzdělávání pro konkurenceschopnost.</a:t>
            </a:r>
          </a:p>
        </p:txBody>
      </p:sp>
    </p:spTree>
    <p:extLst>
      <p:ext uri="{BB962C8B-B14F-4D97-AF65-F5344CB8AC3E}">
        <p14:creationId xmlns:p14="http://schemas.microsoft.com/office/powerpoint/2010/main" val="324717941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5" name="Tabulka 4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508722607"/>
              </p:ext>
            </p:extLst>
          </p:nvPr>
        </p:nvGraphicFramePr>
        <p:xfrm>
          <a:off x="250825" y="260350"/>
          <a:ext cx="8498132" cy="6245863"/>
        </p:xfrm>
        <a:graphic>
          <a:graphicData uri="http://schemas.openxmlformats.org/drawingml/2006/table">
            <a:tbl>
              <a:tblPr/>
              <a:tblGrid>
                <a:gridCol w="4105275"/>
                <a:gridCol w="71682"/>
                <a:gridCol w="431800"/>
                <a:gridCol w="73025"/>
                <a:gridCol w="3816350"/>
              </a:tblGrid>
              <a:tr h="488950">
                <a:tc gridSpan="5"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23141" marR="23141" marT="0" marB="0" horzOverflow="overflow">
                    <a:lnL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288925">
                <a:tc gridSpan="5"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1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VY_32_INOVACE_124_ </a:t>
                      </a:r>
                      <a:r>
                        <a:rPr kumimoji="0" lang="cs-CZ" sz="1200" b="0" i="1" u="none" strike="noStrike" cap="none" normalizeH="0" baseline="0" dirty="0" err="1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rodstredni</a:t>
                      </a:r>
                      <a:endParaRPr kumimoji="0" lang="cs-CZ" sz="1200" b="0" i="1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23141" marR="23141" marT="0" marB="0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FFF00"/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133350">
                <a:tc gridSpan="5"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 </a:t>
                      </a:r>
                    </a:p>
                  </a:txBody>
                  <a:tcPr marL="23141" marR="23141" marT="0" marB="0" horzOverflow="overflow">
                    <a:lnL>
                      <a:noFill/>
                    </a:lnL>
                    <a:lnR>
                      <a:noFill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241300">
                <a:tc gridSpan="5"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Název:</a:t>
                      </a: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 Podstatná jména – rod střední</a:t>
                      </a:r>
                    </a:p>
                  </a:txBody>
                  <a:tcPr marL="23141" marR="23141" marT="0" marB="0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133350">
                <a:tc gridSpan="5"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 </a:t>
                      </a:r>
                    </a:p>
                  </a:txBody>
                  <a:tcPr marL="23141" marR="23141" marT="0" marB="0" horzOverflow="overflow">
                    <a:lnL>
                      <a:noFill/>
                    </a:lnL>
                    <a:lnR>
                      <a:noFill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415925">
                <a:tc gridSpan="5"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Anotace: Program seznamuje se vzory rodu středního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23141" marR="23141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133350">
                <a:tc gridSpan="5"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 </a:t>
                      </a:r>
                    </a:p>
                  </a:txBody>
                  <a:tcPr marL="23141" marR="23141" marT="0" marB="0" horzOverflow="overflow">
                    <a:lnL>
                      <a:noFill/>
                    </a:lnL>
                    <a:lnR>
                      <a:noFill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203200">
                <a:tc gridSpan="3"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Mgr. Renata Odvárková</a:t>
                      </a:r>
                    </a:p>
                  </a:txBody>
                  <a:tcPr marL="23141" marR="23141" marT="0" marB="0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 </a:t>
                      </a:r>
                    </a:p>
                  </a:txBody>
                  <a:tcPr marL="23141" marR="23141" marT="0" marB="0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Datum vzniku</a:t>
                      </a: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: 8.12.2012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23141" marR="23141" marT="0" marB="0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133350">
                <a:tc gridSpan="4"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 </a:t>
                      </a: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23141" marR="23141" marT="0" marB="0" anchor="ctr" horzOverflow="overflow">
                    <a:lnL>
                      <a:noFill/>
                    </a:lnL>
                    <a:lnR>
                      <a:noFill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 </a:t>
                      </a: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23141" marR="23141" marT="0" marB="0" anchor="ctr" horzOverflow="overflow">
                    <a:lnL>
                      <a:noFill/>
                    </a:lnL>
                    <a:lnR>
                      <a:noFill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12725">
                <a:tc gridSpan="3"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Jazyk: český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23141" marR="23141" marT="0" marB="0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 </a:t>
                      </a:r>
                    </a:p>
                  </a:txBody>
                  <a:tcPr marL="23141" marR="23141" marT="0" marB="0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Datum </a:t>
                      </a:r>
                      <a:r>
                        <a:rPr kumimoji="0" lang="cs-CZ" sz="1200" b="1" i="0" u="none" strike="noStrike" cap="none" normalizeH="0" baseline="0" dirty="0" err="1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odpilotování</a:t>
                      </a: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: 10.12.2012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23141" marR="23141" marT="0" marB="0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133350">
                <a:tc gridSpan="5"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 </a:t>
                      </a: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23141" marR="23141" marT="0" marB="0" horzOverflow="overflow">
                    <a:lnL>
                      <a:noFill/>
                    </a:lnL>
                    <a:lnR>
                      <a:noFill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331788">
                <a:tc gridSpan="5"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Očekávaný výstup: žák určuje mluvnické kategorie u podstatných jmen a poznává vzory pro rod střední  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23141" marR="23141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133350">
                <a:tc gridSpan="5"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 </a:t>
                      </a:r>
                    </a:p>
                  </a:txBody>
                  <a:tcPr marL="23141" marR="23141" marT="0" marB="0" horzOverflow="overflow">
                    <a:lnL>
                      <a:noFill/>
                    </a:lnL>
                    <a:lnR>
                      <a:noFill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182563">
                <a:tc gridSpan="5"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Speciální vzdělávací potřeby</a:t>
                      </a: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: 7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23141" marR="23141" marT="0" marB="0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133350">
                <a:tc gridSpan="5"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 </a:t>
                      </a: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23141" marR="23141" marT="0" marB="0" anchor="ctr" horzOverflow="overflow">
                    <a:lnL>
                      <a:noFill/>
                    </a:lnL>
                    <a:lnR>
                      <a:noFill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255588">
                <a:tc gridSpan="5"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Klíčová slova: rod střední, pád, číslo, rod, vzor, vzory pro rod střední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23141" marR="23141" marT="0" marB="0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133350">
                <a:tc gridSpan="5"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 </a:t>
                      </a:r>
                    </a:p>
                  </a:txBody>
                  <a:tcPr marL="23141" marR="23141" marT="0" marB="0" anchor="ctr" horzOverflow="overflow">
                    <a:lnL>
                      <a:noFill/>
                    </a:lnL>
                    <a:lnR>
                      <a:noFill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249238">
                <a:tc gridSpan="5"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Druh učebního materiálu: PPT prezentace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23141" marR="23141" marT="0" marB="0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133350">
                <a:tc gridSpan="5"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 </a:t>
                      </a: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23141" marR="23141" marT="0" marB="0" anchor="ctr" horzOverflow="overflow">
                    <a:lnL>
                      <a:noFill/>
                    </a:lnL>
                    <a:lnR>
                      <a:noFill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290513">
                <a:tc gridSpan="5"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Druh interaktivity: poznávání, určování, vymýšlení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23141" marR="23141" marT="0" marB="0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133350">
                <a:tc gridSpan="5"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 </a:t>
                      </a:r>
                    </a:p>
                  </a:txBody>
                  <a:tcPr marL="23141" marR="23141" marT="0" marB="0" horzOverflow="overflow">
                    <a:lnL>
                      <a:noFill/>
                    </a:lnL>
                    <a:lnR>
                      <a:noFill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209550">
                <a:tc gridSpan="5"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Cílová skupina: 4. ročník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23141" marR="23141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133350">
                <a:tc gridSpan="5"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 </a:t>
                      </a: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23141" marR="23141" marT="0" marB="0" horzOverflow="overflow">
                    <a:lnL>
                      <a:noFill/>
                    </a:lnL>
                    <a:lnR>
                      <a:noFill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287338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Stupeň a typ vzdělávání: Základní, první stupeň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23141" marR="23141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 </a:t>
                      </a: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23141" marR="23141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gridSpan="3"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Typická věková skupina: 10 – </a:t>
                      </a: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11 let</a:t>
                      </a: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23141" marR="23141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133350">
                <a:tc gridSpan="5"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6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 </a:t>
                      </a:r>
                      <a:endParaRPr kumimoji="0" lang="cs-CZ" sz="6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23141" marR="23141" marT="0" marB="0" horzOverflow="overflow">
                    <a:lnL>
                      <a:noFill/>
                    </a:lnL>
                    <a:lnR>
                      <a:noFill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442913">
                <a:tc gridSpan="5"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Celková velikost: 1612 kB</a:t>
                      </a: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23141" marR="23141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218344527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chemeClr val="accent2">
              <a:lumMod val="40000"/>
              <a:lumOff val="60000"/>
            </a:schemeClr>
          </a:solidFill>
        </p:spPr>
        <p:txBody>
          <a:bodyPr/>
          <a:lstStyle/>
          <a:p>
            <a:r>
              <a:rPr lang="cs-CZ" b="1" dirty="0" smtClean="0">
                <a:solidFill>
                  <a:schemeClr val="accent6">
                    <a:lumMod val="75000"/>
                  </a:schemeClr>
                </a:solidFill>
              </a:rPr>
              <a:t>PODSTATNÁ   JMÉNA – rod střední</a:t>
            </a:r>
            <a:endParaRPr lang="cs-CZ" b="1" dirty="0">
              <a:solidFill>
                <a:schemeClr val="accent6">
                  <a:lumMod val="75000"/>
                </a:schemeClr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r>
              <a:rPr lang="cs-CZ" sz="4000" dirty="0" smtClean="0"/>
              <a:t>Děti pobíhají po </a:t>
            </a:r>
          </a:p>
          <a:p>
            <a:pPr marL="0" indent="0">
              <a:buNone/>
            </a:pPr>
            <a:endParaRPr lang="cs-CZ" sz="4000" dirty="0"/>
          </a:p>
          <a:p>
            <a:pPr marL="0" indent="0">
              <a:buNone/>
            </a:pPr>
            <a:endParaRPr lang="cs-CZ" sz="4000" dirty="0" smtClean="0"/>
          </a:p>
          <a:p>
            <a:pPr marL="0" indent="0">
              <a:buNone/>
            </a:pPr>
            <a:r>
              <a:rPr lang="cs-CZ" sz="4000" dirty="0" smtClean="0"/>
              <a:t>Jedeme do </a:t>
            </a:r>
          </a:p>
          <a:p>
            <a:pPr marL="0" indent="0">
              <a:buNone/>
            </a:pPr>
            <a:r>
              <a:rPr lang="cs-CZ" sz="4000" dirty="0"/>
              <a:t>n</a:t>
            </a:r>
            <a:r>
              <a:rPr lang="cs-CZ" sz="4000" dirty="0" smtClean="0"/>
              <a:t>a nákup.</a:t>
            </a:r>
            <a:endParaRPr lang="cs-CZ" sz="4000" dirty="0"/>
          </a:p>
        </p:txBody>
      </p:sp>
      <p:pic>
        <p:nvPicPr>
          <p:cNvPr id="1031" name="Picture 7" descr="C:\Users\ntb1\AppData\Local\Microsoft\Windows\Temporary Internet Files\Content.IE5\KWNFT1KY\MP900448397[1]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194212" y="1484784"/>
            <a:ext cx="3851920" cy="194421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2" name="Picture 8" descr="C:\Users\ntb1\AppData\Local\Microsoft\Windows\Temporary Internet Files\Content.IE5\AM1I8PN9\MP900401341[1].jp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779912" y="3933056"/>
            <a:ext cx="4680520" cy="241345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57181019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404665"/>
            <a:ext cx="7772400" cy="1440159"/>
          </a:xfrm>
          <a:ln w="28575">
            <a:solidFill>
              <a:srgbClr val="00B050"/>
            </a:solidFill>
            <a:prstDash val="sysDash"/>
          </a:ln>
        </p:spPr>
        <p:txBody>
          <a:bodyPr/>
          <a:lstStyle/>
          <a:p>
            <a:r>
              <a:rPr lang="cs-CZ" dirty="0" smtClean="0"/>
              <a:t>Místo obrázků doplň slova a urči u nich pád, číslo, rod.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683568" y="2348880"/>
            <a:ext cx="7776864" cy="3289920"/>
          </a:xfrm>
        </p:spPr>
        <p:txBody>
          <a:bodyPr/>
          <a:lstStyle/>
          <a:p>
            <a:pPr algn="l"/>
            <a:r>
              <a:rPr lang="cs-CZ" sz="4000" dirty="0" smtClean="0">
                <a:solidFill>
                  <a:srgbClr val="002060"/>
                </a:solidFill>
              </a:rPr>
              <a:t>Děti pobíhají po</a:t>
            </a:r>
            <a:r>
              <a:rPr lang="cs-CZ" sz="4000" b="1" i="1" dirty="0" smtClean="0">
                <a:solidFill>
                  <a:srgbClr val="002060"/>
                </a:solidFill>
              </a:rPr>
              <a:t> městě</a:t>
            </a:r>
            <a:r>
              <a:rPr lang="cs-CZ" sz="4000" dirty="0" smtClean="0">
                <a:solidFill>
                  <a:srgbClr val="002060"/>
                </a:solidFill>
              </a:rPr>
              <a:t>.</a:t>
            </a:r>
          </a:p>
          <a:p>
            <a:pPr algn="l"/>
            <a:r>
              <a:rPr lang="cs-CZ" dirty="0" smtClean="0">
                <a:solidFill>
                  <a:srgbClr val="C00000"/>
                </a:solidFill>
              </a:rPr>
              <a:t>6. pád, číslo jednotné, rod střední</a:t>
            </a:r>
          </a:p>
          <a:p>
            <a:pPr algn="l"/>
            <a:endParaRPr lang="cs-CZ" dirty="0" smtClean="0">
              <a:solidFill>
                <a:srgbClr val="C00000"/>
              </a:solidFill>
            </a:endParaRPr>
          </a:p>
          <a:p>
            <a:pPr algn="l"/>
            <a:r>
              <a:rPr lang="cs-CZ" sz="4000" dirty="0" smtClean="0">
                <a:solidFill>
                  <a:srgbClr val="002060"/>
                </a:solidFill>
              </a:rPr>
              <a:t>Jedeme do </a:t>
            </a:r>
            <a:r>
              <a:rPr lang="cs-CZ" sz="4000" b="1" i="1" dirty="0" smtClean="0">
                <a:solidFill>
                  <a:srgbClr val="002060"/>
                </a:solidFill>
              </a:rPr>
              <a:t>města</a:t>
            </a:r>
            <a:r>
              <a:rPr lang="cs-CZ" sz="4000" dirty="0" smtClean="0">
                <a:solidFill>
                  <a:srgbClr val="002060"/>
                </a:solidFill>
              </a:rPr>
              <a:t> na nákup.</a:t>
            </a:r>
          </a:p>
          <a:p>
            <a:pPr algn="l"/>
            <a:r>
              <a:rPr lang="cs-CZ" dirty="0" smtClean="0">
                <a:solidFill>
                  <a:srgbClr val="C00000"/>
                </a:solidFill>
              </a:rPr>
              <a:t>2. pád, číslo jednotné, rod střední</a:t>
            </a:r>
            <a:endParaRPr lang="cs-CZ" dirty="0">
              <a:solidFill>
                <a:srgbClr val="C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1843217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chemeClr val="accent2">
              <a:lumMod val="40000"/>
              <a:lumOff val="60000"/>
            </a:schemeClr>
          </a:solidFill>
        </p:spPr>
        <p:txBody>
          <a:bodyPr/>
          <a:lstStyle/>
          <a:p>
            <a:r>
              <a:rPr lang="cs-CZ" b="1" dirty="0" smtClean="0">
                <a:solidFill>
                  <a:schemeClr val="accent6">
                    <a:lumMod val="75000"/>
                  </a:schemeClr>
                </a:solidFill>
              </a:rPr>
              <a:t>PODSTATNÁ   JMÉNA – rod střední</a:t>
            </a:r>
            <a:endParaRPr lang="cs-CZ" b="1" dirty="0">
              <a:solidFill>
                <a:schemeClr val="accent6">
                  <a:lumMod val="75000"/>
                </a:schemeClr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r>
              <a:rPr lang="cs-CZ" sz="4000" dirty="0" smtClean="0"/>
              <a:t>Z dálky je už vidět </a:t>
            </a:r>
          </a:p>
          <a:p>
            <a:pPr marL="0" indent="0">
              <a:buNone/>
            </a:pPr>
            <a:endParaRPr lang="cs-CZ" sz="4000" dirty="0" smtClean="0"/>
          </a:p>
          <a:p>
            <a:pPr marL="0" indent="0">
              <a:buNone/>
            </a:pPr>
            <a:endParaRPr lang="cs-CZ" sz="4000" dirty="0"/>
          </a:p>
          <a:p>
            <a:pPr marL="0" indent="0">
              <a:buNone/>
            </a:pPr>
            <a:r>
              <a:rPr lang="cs-CZ" sz="4000" dirty="0" smtClean="0"/>
              <a:t>Život v                                mě okouzluje.</a:t>
            </a:r>
            <a:endParaRPr lang="cs-CZ" sz="4000" dirty="0"/>
          </a:p>
        </p:txBody>
      </p:sp>
      <p:pic>
        <p:nvPicPr>
          <p:cNvPr id="2052" name="Picture 4" descr="C:\Users\ntb1\AppData\Local\Microsoft\Windows\Temporary Internet Files\Content.IE5\C6SO6783\MP900110933[1]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572000" y="1484784"/>
            <a:ext cx="3657600" cy="208823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5" name="Picture 7" descr="C:\Users\ntb1\AppData\Local\Microsoft\Windows\Temporary Internet Files\Content.IE5\KWNFT1KY\MP900414052[1]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051720" y="3806730"/>
            <a:ext cx="1440160" cy="271861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6" name="Picture 8" descr="C:\Users\ntb1\AppData\Local\Microsoft\Windows\Temporary Internet Files\Content.IE5\KWNFT1KY\MP900414052[1].jp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923929" y="3806730"/>
            <a:ext cx="1512167" cy="271861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49683272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188640"/>
            <a:ext cx="7772400" cy="1656184"/>
          </a:xfrm>
          <a:ln w="28575">
            <a:solidFill>
              <a:srgbClr val="00B050"/>
            </a:solidFill>
            <a:prstDash val="sysDash"/>
          </a:ln>
        </p:spPr>
        <p:txBody>
          <a:bodyPr/>
          <a:lstStyle/>
          <a:p>
            <a:r>
              <a:rPr lang="cs-CZ" dirty="0" smtClean="0"/>
              <a:t>Místo obrázků doplň slova a urči u nich pád, číslo, rod.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467544" y="2204864"/>
            <a:ext cx="8208912" cy="4032448"/>
          </a:xfrm>
        </p:spPr>
        <p:txBody>
          <a:bodyPr>
            <a:normAutofit/>
          </a:bodyPr>
          <a:lstStyle/>
          <a:p>
            <a:pPr algn="l"/>
            <a:r>
              <a:rPr lang="cs-CZ" sz="4000" dirty="0" smtClean="0">
                <a:solidFill>
                  <a:srgbClr val="7030A0"/>
                </a:solidFill>
              </a:rPr>
              <a:t>Z dálky je už vidět </a:t>
            </a:r>
            <a:r>
              <a:rPr lang="cs-CZ" sz="4000" b="1" i="1" dirty="0" smtClean="0">
                <a:solidFill>
                  <a:srgbClr val="7030A0"/>
                </a:solidFill>
              </a:rPr>
              <a:t>moře</a:t>
            </a:r>
            <a:r>
              <a:rPr lang="cs-CZ" sz="4000" dirty="0" smtClean="0">
                <a:solidFill>
                  <a:srgbClr val="7030A0"/>
                </a:solidFill>
              </a:rPr>
              <a:t>.</a:t>
            </a:r>
          </a:p>
          <a:p>
            <a:pPr algn="l"/>
            <a:r>
              <a:rPr lang="cs-CZ" dirty="0" smtClean="0">
                <a:solidFill>
                  <a:srgbClr val="01AB01"/>
                </a:solidFill>
              </a:rPr>
              <a:t>1. pád, číslo jednotné, rod střední</a:t>
            </a:r>
          </a:p>
          <a:p>
            <a:pPr marL="514350" indent="-514350" algn="l">
              <a:buAutoNum type="arabicPeriod"/>
            </a:pPr>
            <a:endParaRPr lang="cs-CZ" dirty="0" smtClean="0">
              <a:solidFill>
                <a:srgbClr val="00B050"/>
              </a:solidFill>
            </a:endParaRPr>
          </a:p>
          <a:p>
            <a:pPr algn="l"/>
            <a:r>
              <a:rPr lang="cs-CZ" sz="4000" dirty="0" smtClean="0">
                <a:solidFill>
                  <a:srgbClr val="7030A0"/>
                </a:solidFill>
              </a:rPr>
              <a:t>Život v </a:t>
            </a:r>
            <a:r>
              <a:rPr lang="cs-CZ" sz="4000" b="1" i="1" dirty="0" smtClean="0">
                <a:solidFill>
                  <a:srgbClr val="7030A0"/>
                </a:solidFill>
              </a:rPr>
              <a:t>mořích</a:t>
            </a:r>
            <a:r>
              <a:rPr lang="cs-CZ" sz="4000" dirty="0" smtClean="0">
                <a:solidFill>
                  <a:srgbClr val="7030A0"/>
                </a:solidFill>
              </a:rPr>
              <a:t> mě okouzluje.</a:t>
            </a:r>
          </a:p>
          <a:p>
            <a:pPr algn="l"/>
            <a:r>
              <a:rPr lang="cs-CZ" dirty="0" smtClean="0">
                <a:solidFill>
                  <a:srgbClr val="01AB01"/>
                </a:solidFill>
              </a:rPr>
              <a:t>6. pád, číslo množné, rod střední</a:t>
            </a:r>
          </a:p>
          <a:p>
            <a:pPr algn="l"/>
            <a:endParaRPr lang="cs-CZ" dirty="0">
              <a:solidFill>
                <a:srgbClr val="01AB0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79718106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chemeClr val="accent2">
              <a:lumMod val="40000"/>
              <a:lumOff val="60000"/>
            </a:schemeClr>
          </a:solidFill>
        </p:spPr>
        <p:txBody>
          <a:bodyPr/>
          <a:lstStyle/>
          <a:p>
            <a:r>
              <a:rPr lang="cs-CZ" b="1" dirty="0" smtClean="0">
                <a:solidFill>
                  <a:schemeClr val="accent6">
                    <a:lumMod val="75000"/>
                  </a:schemeClr>
                </a:solidFill>
              </a:rPr>
              <a:t>PODSTATNÁ   JMÉNA – rod střední</a:t>
            </a:r>
            <a:endParaRPr lang="cs-CZ" b="1" dirty="0">
              <a:solidFill>
                <a:schemeClr val="accent6">
                  <a:lumMod val="75000"/>
                </a:schemeClr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r>
              <a:rPr lang="cs-CZ" sz="4000" dirty="0" smtClean="0"/>
              <a:t>Slepice  s                                    se </a:t>
            </a:r>
          </a:p>
          <a:p>
            <a:pPr marL="0" indent="0">
              <a:buNone/>
            </a:pPr>
            <a:r>
              <a:rPr lang="cs-CZ" sz="4000" dirty="0" smtClean="0"/>
              <a:t>prochází                                     po dvoře.</a:t>
            </a:r>
          </a:p>
          <a:p>
            <a:pPr marL="0" indent="0">
              <a:buNone/>
            </a:pPr>
            <a:endParaRPr lang="cs-CZ" sz="4000" dirty="0"/>
          </a:p>
          <a:p>
            <a:pPr marL="0" indent="0">
              <a:buNone/>
            </a:pPr>
            <a:r>
              <a:rPr lang="cs-CZ" sz="4000" dirty="0" smtClean="0"/>
              <a:t>                    </a:t>
            </a:r>
          </a:p>
          <a:p>
            <a:pPr marL="0" indent="0">
              <a:buNone/>
            </a:pPr>
            <a:r>
              <a:rPr lang="cs-CZ" sz="4000" dirty="0"/>
              <a:t> </a:t>
            </a:r>
            <a:r>
              <a:rPr lang="cs-CZ" sz="4000" dirty="0" smtClean="0"/>
              <a:t>                      se polekalo a uteklo.</a:t>
            </a:r>
            <a:endParaRPr lang="cs-CZ" sz="4000" dirty="0"/>
          </a:p>
        </p:txBody>
      </p:sp>
      <p:pic>
        <p:nvPicPr>
          <p:cNvPr id="3080" name="Picture 8" descr="C:\Users\ntb1\AppData\Local\Microsoft\Windows\Temporary Internet Files\Content.IE5\DE4CGPLA\MP900446590[1]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699792" y="1556792"/>
            <a:ext cx="3672408" cy="201622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81" name="Picture 9" descr="C:\Users\ntb1\AppData\Local\Microsoft\Windows\Temporary Internet Files\Content.IE5\K0O7W0UI\MC900404613[1].wmf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67544" y="3573016"/>
            <a:ext cx="2520279" cy="273630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99697833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60648"/>
            <a:ext cx="7772400" cy="1656184"/>
          </a:xfrm>
          <a:ln w="28575">
            <a:solidFill>
              <a:srgbClr val="00B050"/>
            </a:solidFill>
            <a:prstDash val="sysDash"/>
          </a:ln>
        </p:spPr>
        <p:txBody>
          <a:bodyPr/>
          <a:lstStyle/>
          <a:p>
            <a:r>
              <a:rPr lang="cs-CZ" dirty="0" smtClean="0"/>
              <a:t>Místo obrázků doplň slova a urči u nich pád, číslo, rod.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395536" y="1988840"/>
            <a:ext cx="8424936" cy="4536504"/>
          </a:xfrm>
        </p:spPr>
        <p:txBody>
          <a:bodyPr>
            <a:normAutofit/>
          </a:bodyPr>
          <a:lstStyle/>
          <a:p>
            <a:pPr algn="l"/>
            <a:endParaRPr lang="cs-CZ" sz="4000" dirty="0" smtClean="0">
              <a:solidFill>
                <a:srgbClr val="FFC000"/>
              </a:solidFill>
            </a:endParaRPr>
          </a:p>
          <a:p>
            <a:pPr algn="l"/>
            <a:r>
              <a:rPr lang="cs-CZ" sz="4000" dirty="0" smtClean="0">
                <a:solidFill>
                  <a:srgbClr val="FFC000"/>
                </a:solidFill>
              </a:rPr>
              <a:t>Slepice s </a:t>
            </a:r>
            <a:r>
              <a:rPr lang="cs-CZ" sz="4000" b="1" i="1" dirty="0" smtClean="0">
                <a:solidFill>
                  <a:srgbClr val="FFC000"/>
                </a:solidFill>
              </a:rPr>
              <a:t>kuřaty</a:t>
            </a:r>
            <a:r>
              <a:rPr lang="cs-CZ" sz="4000" dirty="0" smtClean="0">
                <a:solidFill>
                  <a:srgbClr val="FFC000"/>
                </a:solidFill>
              </a:rPr>
              <a:t> se prochází po dvoře.</a:t>
            </a:r>
          </a:p>
          <a:p>
            <a:pPr algn="l"/>
            <a:r>
              <a:rPr lang="cs-CZ" dirty="0" smtClean="0">
                <a:solidFill>
                  <a:srgbClr val="EF11CF"/>
                </a:solidFill>
              </a:rPr>
              <a:t>7. pád, číslo množné, rod střední</a:t>
            </a:r>
            <a:endParaRPr lang="cs-CZ" dirty="0">
              <a:solidFill>
                <a:srgbClr val="EF11CF"/>
              </a:solidFill>
            </a:endParaRPr>
          </a:p>
          <a:p>
            <a:pPr algn="l"/>
            <a:endParaRPr lang="cs-CZ" dirty="0" smtClean="0">
              <a:solidFill>
                <a:srgbClr val="EF11CF"/>
              </a:solidFill>
            </a:endParaRPr>
          </a:p>
          <a:p>
            <a:pPr algn="l"/>
            <a:r>
              <a:rPr lang="cs-CZ" sz="4000" b="1" i="1" dirty="0" smtClean="0">
                <a:solidFill>
                  <a:srgbClr val="FFC000"/>
                </a:solidFill>
              </a:rPr>
              <a:t>Kuře</a:t>
            </a:r>
            <a:r>
              <a:rPr lang="cs-CZ" sz="4000" dirty="0" smtClean="0">
                <a:solidFill>
                  <a:srgbClr val="FFC000"/>
                </a:solidFill>
              </a:rPr>
              <a:t> se polekalo a uteklo.</a:t>
            </a:r>
          </a:p>
          <a:p>
            <a:pPr algn="l"/>
            <a:r>
              <a:rPr lang="cs-CZ" dirty="0" smtClean="0">
                <a:solidFill>
                  <a:srgbClr val="EF11CF"/>
                </a:solidFill>
              </a:rPr>
              <a:t>1. pád, číslo jednotné, rod střední</a:t>
            </a:r>
            <a:endParaRPr lang="cs-CZ" dirty="0">
              <a:solidFill>
                <a:srgbClr val="EF11CF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6362015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chemeClr val="accent2">
              <a:lumMod val="40000"/>
              <a:lumOff val="60000"/>
            </a:schemeClr>
          </a:solidFill>
        </p:spPr>
        <p:txBody>
          <a:bodyPr/>
          <a:lstStyle/>
          <a:p>
            <a:r>
              <a:rPr lang="cs-CZ" b="1" dirty="0" smtClean="0">
                <a:solidFill>
                  <a:schemeClr val="accent6">
                    <a:lumMod val="75000"/>
                  </a:schemeClr>
                </a:solidFill>
              </a:rPr>
              <a:t>PODSTATNÁ   JMÉNA – rod střední</a:t>
            </a:r>
            <a:endParaRPr lang="cs-CZ" b="1" dirty="0">
              <a:solidFill>
                <a:schemeClr val="accent6">
                  <a:lumMod val="75000"/>
                </a:schemeClr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7544" y="1412776"/>
            <a:ext cx="8229600" cy="4785395"/>
          </a:xfrm>
        </p:spPr>
        <p:txBody>
          <a:bodyPr/>
          <a:lstStyle/>
          <a:p>
            <a:pPr marL="0" indent="0">
              <a:buNone/>
            </a:pPr>
            <a:r>
              <a:rPr lang="cs-CZ" sz="4000" dirty="0" smtClean="0"/>
              <a:t>Před zimou musíme opravit naše venkovské</a:t>
            </a:r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r>
              <a:rPr lang="cs-CZ" sz="4000" dirty="0" smtClean="0"/>
              <a:t>V tomto                          žijí pohádkové bytosti.</a:t>
            </a:r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endParaRPr lang="cs-CZ" dirty="0"/>
          </a:p>
        </p:txBody>
      </p:sp>
      <p:pic>
        <p:nvPicPr>
          <p:cNvPr id="4103" name="Picture 7" descr="C:\Users\ntb1\AppData\Local\Microsoft\Windows\Temporary Internet Files\Content.IE5\KWNFT1KY\MP900149107[1]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03848" y="1988840"/>
            <a:ext cx="4680520" cy="230425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104" name="Picture 8" descr="C:\Users\ntb1\AppData\Local\Microsoft\Windows\Temporary Internet Files\Content.IE5\C6SO6783\MC900233790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483768" y="4367208"/>
            <a:ext cx="2592288" cy="200836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46152160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188641"/>
            <a:ext cx="7772400" cy="1584175"/>
          </a:xfrm>
          <a:ln w="28575">
            <a:solidFill>
              <a:srgbClr val="00B050"/>
            </a:solidFill>
            <a:prstDash val="sysDash"/>
          </a:ln>
        </p:spPr>
        <p:txBody>
          <a:bodyPr/>
          <a:lstStyle/>
          <a:p>
            <a:r>
              <a:rPr lang="cs-CZ" dirty="0" smtClean="0"/>
              <a:t>Místo obrázků doplň slova a urči u nich pád, číslo, rod.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395536" y="1916832"/>
            <a:ext cx="8352928" cy="4752528"/>
          </a:xfrm>
        </p:spPr>
        <p:txBody>
          <a:bodyPr>
            <a:normAutofit/>
          </a:bodyPr>
          <a:lstStyle/>
          <a:p>
            <a:pPr algn="l"/>
            <a:r>
              <a:rPr lang="cs-CZ" sz="4000" dirty="0" smtClean="0">
                <a:solidFill>
                  <a:schemeClr val="tx2">
                    <a:lumMod val="75000"/>
                  </a:schemeClr>
                </a:solidFill>
              </a:rPr>
              <a:t>Před zimou musíme opravit naše venkovské </a:t>
            </a:r>
            <a:r>
              <a:rPr lang="cs-CZ" sz="4000" b="1" i="1" dirty="0" smtClean="0">
                <a:solidFill>
                  <a:schemeClr val="tx2">
                    <a:lumMod val="75000"/>
                  </a:schemeClr>
                </a:solidFill>
              </a:rPr>
              <a:t>stavení</a:t>
            </a:r>
            <a:r>
              <a:rPr lang="cs-CZ" sz="4000" dirty="0" smtClean="0">
                <a:solidFill>
                  <a:schemeClr val="tx2">
                    <a:lumMod val="75000"/>
                  </a:schemeClr>
                </a:solidFill>
              </a:rPr>
              <a:t>.</a:t>
            </a:r>
          </a:p>
          <a:p>
            <a:pPr algn="l"/>
            <a:r>
              <a:rPr lang="cs-CZ" dirty="0" smtClean="0">
                <a:solidFill>
                  <a:schemeClr val="accent2">
                    <a:lumMod val="75000"/>
                  </a:schemeClr>
                </a:solidFill>
              </a:rPr>
              <a:t>4. pád, číslo jednotné, rod střední</a:t>
            </a:r>
          </a:p>
          <a:p>
            <a:pPr algn="l"/>
            <a:endParaRPr lang="cs-CZ" dirty="0">
              <a:solidFill>
                <a:schemeClr val="accent2">
                  <a:lumMod val="75000"/>
                </a:schemeClr>
              </a:solidFill>
            </a:endParaRPr>
          </a:p>
          <a:p>
            <a:pPr algn="l"/>
            <a:r>
              <a:rPr lang="cs-CZ" sz="4000" dirty="0" smtClean="0">
                <a:solidFill>
                  <a:schemeClr val="tx2">
                    <a:lumMod val="75000"/>
                  </a:schemeClr>
                </a:solidFill>
              </a:rPr>
              <a:t>V tomto </a:t>
            </a:r>
            <a:r>
              <a:rPr lang="cs-CZ" sz="4000" b="1" i="1" dirty="0" smtClean="0">
                <a:solidFill>
                  <a:schemeClr val="tx2">
                    <a:lumMod val="75000"/>
                  </a:schemeClr>
                </a:solidFill>
              </a:rPr>
              <a:t>stavení</a:t>
            </a:r>
            <a:r>
              <a:rPr lang="cs-CZ" sz="4000" dirty="0" smtClean="0">
                <a:solidFill>
                  <a:schemeClr val="tx2">
                    <a:lumMod val="75000"/>
                  </a:schemeClr>
                </a:solidFill>
              </a:rPr>
              <a:t> žijí </a:t>
            </a:r>
            <a:r>
              <a:rPr lang="cs-CZ" sz="4000" dirty="0">
                <a:solidFill>
                  <a:schemeClr val="tx2">
                    <a:lumMod val="75000"/>
                  </a:schemeClr>
                </a:solidFill>
              </a:rPr>
              <a:t>p</a:t>
            </a:r>
            <a:r>
              <a:rPr lang="cs-CZ" sz="4000" dirty="0" smtClean="0">
                <a:solidFill>
                  <a:schemeClr val="tx2">
                    <a:lumMod val="75000"/>
                  </a:schemeClr>
                </a:solidFill>
              </a:rPr>
              <a:t>ohádkové bytosti.</a:t>
            </a:r>
          </a:p>
          <a:p>
            <a:pPr algn="l"/>
            <a:r>
              <a:rPr lang="cs-CZ" dirty="0" smtClean="0">
                <a:solidFill>
                  <a:schemeClr val="accent2">
                    <a:lumMod val="75000"/>
                  </a:schemeClr>
                </a:solidFill>
              </a:rPr>
              <a:t>6. pád, číslo jednotné, rod střední</a:t>
            </a:r>
            <a:endParaRPr lang="cs-CZ" dirty="0">
              <a:solidFill>
                <a:schemeClr val="accent2">
                  <a:lumMod val="75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72261394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22" name="Obdélník 3"/>
          <p:cNvSpPr>
            <a:spLocks noChangeArrowheads="1"/>
          </p:cNvSpPr>
          <p:nvPr/>
        </p:nvSpPr>
        <p:spPr bwMode="auto">
          <a:xfrm>
            <a:off x="468313" y="549275"/>
            <a:ext cx="1595437" cy="3683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/>
          <a:p>
            <a:r>
              <a:rPr lang="cs-CZ" b="1"/>
              <a:t>Použité zdroje:</a:t>
            </a:r>
          </a:p>
        </p:txBody>
      </p:sp>
      <p:sp>
        <p:nvSpPr>
          <p:cNvPr id="5124" name="Obdélník 5"/>
          <p:cNvSpPr>
            <a:spLocks noChangeArrowheads="1"/>
          </p:cNvSpPr>
          <p:nvPr/>
        </p:nvSpPr>
        <p:spPr bwMode="auto">
          <a:xfrm>
            <a:off x="468313" y="3141663"/>
            <a:ext cx="8496300" cy="286226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/>
          <a:p>
            <a:r>
              <a:rPr lang="cs-CZ" i="1"/>
              <a:t>Citace klipartových obrázků:</a:t>
            </a:r>
          </a:p>
          <a:p>
            <a:r>
              <a:rPr lang="cs-CZ"/>
              <a:t>[cit. 2012-12-04]. Dostupný pod licencí Microsoft Office 2010 (viz http://explore.live.com/microsoft-servi ... cz&amp;CTT=114) na WWW: &lt;http://office.microsoft.com/cs-cz/images/&gt;.[/quote]</a:t>
            </a:r>
          </a:p>
          <a:p>
            <a:endParaRPr lang="cs-CZ"/>
          </a:p>
          <a:p>
            <a:endParaRPr lang="cs-CZ"/>
          </a:p>
          <a:p>
            <a:endParaRPr lang="cs-CZ"/>
          </a:p>
          <a:p>
            <a:r>
              <a:rPr lang="cs-CZ"/>
              <a:t>Materiály jsou určeny pro bezplatné používání pro potřeby</a:t>
            </a:r>
          </a:p>
          <a:p>
            <a:r>
              <a:rPr lang="cs-CZ"/>
              <a:t>výuky na všech typech škol. Jakékoliv další využití podléhá</a:t>
            </a:r>
          </a:p>
          <a:p>
            <a:r>
              <a:rPr lang="cs-CZ"/>
              <a:t>Autorskému zákonu.</a:t>
            </a:r>
          </a:p>
        </p:txBody>
      </p:sp>
    </p:spTree>
    <p:extLst>
      <p:ext uri="{BB962C8B-B14F-4D97-AF65-F5344CB8AC3E}">
        <p14:creationId xmlns:p14="http://schemas.microsoft.com/office/powerpoint/2010/main" val="381757795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83</TotalTime>
  <Words>443</Words>
  <Application>Microsoft Office PowerPoint</Application>
  <PresentationFormat>Předvádění na obrazovce (4:3)</PresentationFormat>
  <Paragraphs>98</Paragraphs>
  <Slides>11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11</vt:i4>
      </vt:variant>
    </vt:vector>
  </HeadingPairs>
  <TitlesOfParts>
    <vt:vector size="12" baseType="lpstr">
      <vt:lpstr>Motiv systému Office</vt:lpstr>
      <vt:lpstr>Prezentace aplikace PowerPoint</vt:lpstr>
      <vt:lpstr>Prezentace aplikace PowerPoint</vt:lpstr>
      <vt:lpstr>PODSTATNÁ   JMÉNA – rod střední</vt:lpstr>
      <vt:lpstr>Místo obrázků doplň slova a urči u nich pád, číslo, rod.</vt:lpstr>
      <vt:lpstr>PODSTATNÁ   JMÉNA – rod střední</vt:lpstr>
      <vt:lpstr>Místo obrázků doplň slova a urči u nich pád, číslo, rod.</vt:lpstr>
      <vt:lpstr>PODSTATNÁ   JMÉNA – rod střední</vt:lpstr>
      <vt:lpstr>Místo obrázků doplň slova a urči u nich pád, číslo, rod.</vt:lpstr>
      <vt:lpstr>PODSTATNÁ   JMÉNA – rod střední</vt:lpstr>
      <vt:lpstr>Místo obrázků doplň slova a urči u nich pád, číslo, rod.</vt:lpstr>
      <vt:lpstr>Prezentace aplikace PowerPoint</vt:lpstr>
    </vt:vector>
  </TitlesOfParts>
  <Company>HP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ntb1</dc:creator>
  <cp:lastModifiedBy>ntb1</cp:lastModifiedBy>
  <cp:revision>13</cp:revision>
  <dcterms:created xsi:type="dcterms:W3CDTF">2013-01-20T16:19:20Z</dcterms:created>
  <dcterms:modified xsi:type="dcterms:W3CDTF">2013-04-11T12:05:01Z</dcterms:modified>
</cp:coreProperties>
</file>