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9" r:id="rId9"/>
    <p:sldId id="263" r:id="rId10"/>
    <p:sldId id="264" r:id="rId11"/>
    <p:sldId id="274" r:id="rId12"/>
    <p:sldId id="265" r:id="rId13"/>
    <p:sldId id="267" r:id="rId14"/>
    <p:sldId id="271" r:id="rId15"/>
    <p:sldId id="273" r:id="rId16"/>
    <p:sldId id="268" r:id="rId17"/>
    <p:sldId id="272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="1" dirty="0" smtClean="0"/>
            <a:t>VY_32_INOVACE_07_AJ_20</a:t>
          </a:r>
          <a:endParaRPr lang="cs-CZ" sz="2000" dirty="0">
            <a:solidFill>
              <a:srgbClr val="FF0000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rgbClr val="FF0000"/>
              </a:solidFill>
            </a:rPr>
            <a:t>Mgr. Linda Tůmová</a:t>
          </a:r>
          <a:endParaRPr lang="cs-CZ" sz="2000" dirty="0">
            <a:solidFill>
              <a:srgbClr val="FF0000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r>
            <a:rPr lang="cs-CZ" sz="2000" dirty="0" smtClean="0"/>
            <a:t>TÉMA: </a:t>
          </a:r>
          <a:r>
            <a:rPr lang="cs-CZ" sz="2000" dirty="0" smtClean="0">
              <a:solidFill>
                <a:srgbClr val="FF0000"/>
              </a:solidFill>
            </a:rPr>
            <a:t>AJ – 6.A – </a:t>
          </a:r>
          <a:r>
            <a:rPr lang="cs-CZ" sz="2000" dirty="0" err="1" smtClean="0">
              <a:solidFill>
                <a:srgbClr val="FF0000"/>
              </a:solidFill>
            </a:rPr>
            <a:t>Valentine´s</a:t>
          </a:r>
          <a:r>
            <a:rPr lang="cs-CZ" sz="2000" dirty="0" smtClean="0">
              <a:solidFill>
                <a:srgbClr val="FF0000"/>
              </a:solidFill>
            </a:rPr>
            <a:t> </a:t>
          </a:r>
          <a:r>
            <a:rPr lang="cs-CZ" sz="2000" dirty="0" err="1" smtClean="0">
              <a:solidFill>
                <a:srgbClr val="FF0000"/>
              </a:solidFill>
            </a:rPr>
            <a:t>Day</a:t>
          </a:r>
          <a:r>
            <a:rPr lang="cs-CZ" sz="2000" dirty="0" smtClean="0">
              <a:solidFill>
                <a:srgbClr val="FF0000"/>
              </a:solidFill>
            </a:rPr>
            <a:t> – </a:t>
          </a:r>
          <a:r>
            <a:rPr lang="cs-CZ" sz="2000" dirty="0" err="1" smtClean="0">
              <a:solidFill>
                <a:srgbClr val="FF0000"/>
              </a:solidFill>
            </a:rPr>
            <a:t>present</a:t>
          </a:r>
          <a:r>
            <a:rPr lang="cs-CZ" sz="2000" dirty="0" smtClean="0">
              <a:solidFill>
                <a:srgbClr val="FF0000"/>
              </a:solidFill>
            </a:rPr>
            <a:t> </a:t>
          </a:r>
          <a:r>
            <a:rPr lang="cs-CZ" sz="2000" dirty="0" err="1" smtClean="0">
              <a:solidFill>
                <a:srgbClr val="FF0000"/>
              </a:solidFill>
            </a:rPr>
            <a:t>simple</a:t>
          </a:r>
          <a:endParaRPr lang="cs-CZ" sz="2000" dirty="0" smtClean="0">
            <a:solidFill>
              <a:srgbClr val="FF0000"/>
            </a:solidFill>
          </a:endParaRPr>
        </a:p>
        <a:p>
          <a:pPr algn="l" rtl="0"/>
          <a:endParaRPr lang="cs-CZ" sz="2000" dirty="0">
            <a:solidFill>
              <a:srgbClr val="FF0000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4C1D547-6505-42C5-8745-C9DA5ADC7AF0}" type="presOf" srcId="{4C35D32F-0EAB-4CD7-82EE-45574DC2A586}" destId="{890E4F0B-2866-4A3F-A3C7-2A14B1797930}" srcOrd="1" destOrd="0" presId="urn:microsoft.com/office/officeart/2005/8/layout/target3"/>
    <dgm:cxn modelId="{63B60F74-C44B-410B-9E5F-3575915DE184}" type="presOf" srcId="{757F3AB3-0718-4624-B441-E567A8F0AB56}" destId="{333A1088-737F-45CB-B68E-254E46348037}" srcOrd="0" destOrd="0" presId="urn:microsoft.com/office/officeart/2005/8/layout/target3"/>
    <dgm:cxn modelId="{E354BFEE-3943-45DD-9316-5B6B24BBB11D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BEE1A14-C294-46F9-862F-C21B9C769CEC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767464D-2882-47F0-88C7-7258E3D3494A}" type="presOf" srcId="{4C35D32F-0EAB-4CD7-82EE-45574DC2A586}" destId="{8BEBB6EC-1DAA-4CAC-8A25-BC0FCBD5DBD5}" srcOrd="0" destOrd="0" presId="urn:microsoft.com/office/officeart/2005/8/layout/target3"/>
    <dgm:cxn modelId="{BB94640F-47C0-43C3-BC4F-692E0710EA51}" type="presOf" srcId="{D8197B8C-B260-4A16-BDF4-0947B075E274}" destId="{5A5FFA88-C948-4069-8E93-59FA12366E83}" srcOrd="1" destOrd="0" presId="urn:microsoft.com/office/officeart/2005/8/layout/target3"/>
    <dgm:cxn modelId="{AFF4B0C1-2A6C-4C0E-BBF1-55862F0DE54B}" type="presOf" srcId="{B651F6E3-6281-48DB-9319-2AEAFDAE7572}" destId="{619D679B-A015-4ECF-8348-D1034C574F40}" srcOrd="0" destOrd="0" presId="urn:microsoft.com/office/officeart/2005/8/layout/target3"/>
    <dgm:cxn modelId="{00ACAC32-F916-4171-BB53-B12FC2F6BDE8}" type="presOf" srcId="{B651F6E3-6281-48DB-9319-2AEAFDAE7572}" destId="{6BB5E863-4638-4E1D-BFDE-399D028AC4ED}" srcOrd="1" destOrd="0" presId="urn:microsoft.com/office/officeart/2005/8/layout/target3"/>
    <dgm:cxn modelId="{5ED781CF-2DB7-442D-9F34-F53F69363A03}" type="presOf" srcId="{D1D4F407-5343-4D3F-B5B9-D407B03CAEB4}" destId="{AED2198E-93D5-4001-81B4-73124B309672}" srcOrd="1" destOrd="0" presId="urn:microsoft.com/office/officeart/2005/8/layout/target3"/>
    <dgm:cxn modelId="{AD7CED69-CB50-4030-9915-CBCA95BBAF31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F8426CD-5D1D-430D-8173-A14EA6042A22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D3CF2D4-0C09-415C-98DB-0149063B70F5}" type="presParOf" srcId="{333A1088-737F-45CB-B68E-254E46348037}" destId="{F5ABB229-8D3B-4694-996A-96F23CF14429}" srcOrd="0" destOrd="0" presId="urn:microsoft.com/office/officeart/2005/8/layout/target3"/>
    <dgm:cxn modelId="{D7B0270F-CF2C-4401-B664-12C77FBF20AF}" type="presParOf" srcId="{333A1088-737F-45CB-B68E-254E46348037}" destId="{F41139FD-01EE-4571-8B17-4FB00FC51163}" srcOrd="1" destOrd="0" presId="urn:microsoft.com/office/officeart/2005/8/layout/target3"/>
    <dgm:cxn modelId="{A588E5D8-A4D2-43C1-8EBC-B3405A487149}" type="presParOf" srcId="{333A1088-737F-45CB-B68E-254E46348037}" destId="{D005CE8C-CC26-4C3E-AC11-E15060ECD759}" srcOrd="2" destOrd="0" presId="urn:microsoft.com/office/officeart/2005/8/layout/target3"/>
    <dgm:cxn modelId="{8BFB2CF4-96E1-4AE6-8EAD-F12A320FEDB0}" type="presParOf" srcId="{333A1088-737F-45CB-B68E-254E46348037}" destId="{2C702D82-9B77-49B7-9568-BB8EB47C3372}" srcOrd="3" destOrd="0" presId="urn:microsoft.com/office/officeart/2005/8/layout/target3"/>
    <dgm:cxn modelId="{ED78108D-85A5-40F6-A0BF-0EB801209AE9}" type="presParOf" srcId="{333A1088-737F-45CB-B68E-254E46348037}" destId="{A52A0455-90FF-4808-ABD0-F02540D31D5A}" srcOrd="4" destOrd="0" presId="urn:microsoft.com/office/officeart/2005/8/layout/target3"/>
    <dgm:cxn modelId="{A2411DF6-AD21-4D0C-AAA2-B028DC7C05F4}" type="presParOf" srcId="{333A1088-737F-45CB-B68E-254E46348037}" destId="{6140AFEC-043D-4C43-A2F9-D0F5331DF3A3}" srcOrd="5" destOrd="0" presId="urn:microsoft.com/office/officeart/2005/8/layout/target3"/>
    <dgm:cxn modelId="{58FE9C1B-2784-43C0-88B8-5A6CDE413CB0}" type="presParOf" srcId="{333A1088-737F-45CB-B68E-254E46348037}" destId="{9358AC05-5D7D-4327-9F80-1AD486AEA664}" srcOrd="6" destOrd="0" presId="urn:microsoft.com/office/officeart/2005/8/layout/target3"/>
    <dgm:cxn modelId="{05BBED4A-A10E-4CBE-8ACC-CF4AC5C56978}" type="presParOf" srcId="{333A1088-737F-45CB-B68E-254E46348037}" destId="{313FC574-E1CD-4FB4-B054-0B805CE0447D}" srcOrd="7" destOrd="0" presId="urn:microsoft.com/office/officeart/2005/8/layout/target3"/>
    <dgm:cxn modelId="{908AC60C-0962-48CB-B130-B58DE2D3BE18}" type="presParOf" srcId="{333A1088-737F-45CB-B68E-254E46348037}" destId="{619D679B-A015-4ECF-8348-D1034C574F40}" srcOrd="8" destOrd="0" presId="urn:microsoft.com/office/officeart/2005/8/layout/target3"/>
    <dgm:cxn modelId="{318D100A-B02C-41B7-9321-CCCC41EDDFA9}" type="presParOf" srcId="{333A1088-737F-45CB-B68E-254E46348037}" destId="{322283A8-4A27-4CDA-BAE3-F381106A9174}" srcOrd="9" destOrd="0" presId="urn:microsoft.com/office/officeart/2005/8/layout/target3"/>
    <dgm:cxn modelId="{F32A7D96-9105-4931-9FF0-5FC0A3E179EF}" type="presParOf" srcId="{333A1088-737F-45CB-B68E-254E46348037}" destId="{FFC9F71D-1B4F-4AD9-A4A6-86ADEFC8AF5C}" srcOrd="10" destOrd="0" presId="urn:microsoft.com/office/officeart/2005/8/layout/target3"/>
    <dgm:cxn modelId="{BCEE817F-C86E-477D-A10B-936F93BA8A71}" type="presParOf" srcId="{333A1088-737F-45CB-B68E-254E46348037}" destId="{25B08C86-7E15-44DC-BE7F-FFB55DD49D12}" srcOrd="11" destOrd="0" presId="urn:microsoft.com/office/officeart/2005/8/layout/target3"/>
    <dgm:cxn modelId="{9F313C76-D630-4845-BE24-4ABAAAE11549}" type="presParOf" srcId="{333A1088-737F-45CB-B68E-254E46348037}" destId="{76644BE8-9D7C-4C09-B250-3D10AF48CBB7}" srcOrd="12" destOrd="0" presId="urn:microsoft.com/office/officeart/2005/8/layout/target3"/>
    <dgm:cxn modelId="{206C2A4F-F085-47F7-AD5B-33AB3ECE354D}" type="presParOf" srcId="{333A1088-737F-45CB-B68E-254E46348037}" destId="{EE85B701-7295-41C0-BA7A-34D3756A2AE6}" srcOrd="13" destOrd="0" presId="urn:microsoft.com/office/officeart/2005/8/layout/target3"/>
    <dgm:cxn modelId="{EB771013-FA1E-4E78-9A4C-74D89AA29E52}" type="presParOf" srcId="{333A1088-737F-45CB-B68E-254E46348037}" destId="{8BEBB6EC-1DAA-4CAC-8A25-BC0FCBD5DBD5}" srcOrd="14" destOrd="0" presId="urn:microsoft.com/office/officeart/2005/8/layout/target3"/>
    <dgm:cxn modelId="{C7D98680-69B2-4385-83D8-E16E266E0ED3}" type="presParOf" srcId="{333A1088-737F-45CB-B68E-254E46348037}" destId="{AED2198E-93D5-4001-81B4-73124B309672}" srcOrd="15" destOrd="0" presId="urn:microsoft.com/office/officeart/2005/8/layout/target3"/>
    <dgm:cxn modelId="{3A086129-5E8C-4241-9287-4247B7DF5756}" type="presParOf" srcId="{333A1088-737F-45CB-B68E-254E46348037}" destId="{2BE915AB-18AA-4053-B92C-3BFC9ED204BB}" srcOrd="16" destOrd="0" presId="urn:microsoft.com/office/officeart/2005/8/layout/target3"/>
    <dgm:cxn modelId="{DE4862CA-89A4-42EC-AECE-2FFCB0037BBE}" type="presParOf" srcId="{333A1088-737F-45CB-B68E-254E46348037}" destId="{6BB5E863-4638-4E1D-BFDE-399D028AC4ED}" srcOrd="17" destOrd="0" presId="urn:microsoft.com/office/officeart/2005/8/layout/target3"/>
    <dgm:cxn modelId="{1DA7F211-67C1-4B5A-AA91-2E50D9C623C9}" type="presParOf" srcId="{333A1088-737F-45CB-B68E-254E46348037}" destId="{5A5FFA88-C948-4069-8E93-59FA12366E83}" srcOrd="18" destOrd="0" presId="urn:microsoft.com/office/officeart/2005/8/layout/target3"/>
    <dgm:cxn modelId="{9074D562-67DF-4374-B101-430F00BD151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7000"/>
                <a:satMod val="10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935055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/>
        </a:p>
      </dsp:txBody>
      <dsp:txXfrm>
        <a:off x="1273857" y="0"/>
        <a:ext cx="6935055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7000"/>
                <a:satMod val="10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935055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>
              <a:solidFill>
                <a:srgbClr val="FF0000"/>
              </a:solidFill>
            </a:rPr>
            <a:t>Mgr. Linda Tůmová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407634"/>
        <a:ext cx="6935055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7000"/>
                <a:satMod val="10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935055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b="1" kern="1200" dirty="0" smtClean="0"/>
            <a:t>VY_32_INOVACE_07_AJ_20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815268"/>
        <a:ext cx="6935055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7000"/>
                <a:satMod val="10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935055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kern="1200" dirty="0" smtClean="0">
              <a:solidFill>
                <a:srgbClr val="FF0000"/>
              </a:solidFill>
            </a:rPr>
            <a:t>AJ – 6.A – </a:t>
          </a:r>
          <a:r>
            <a:rPr lang="cs-CZ" sz="2000" kern="1200" dirty="0" err="1" smtClean="0">
              <a:solidFill>
                <a:srgbClr val="FF0000"/>
              </a:solidFill>
            </a:rPr>
            <a:t>Valentine´s</a:t>
          </a:r>
          <a:r>
            <a:rPr lang="cs-CZ" sz="2000" kern="1200" dirty="0" smtClean="0">
              <a:solidFill>
                <a:srgbClr val="FF0000"/>
              </a:solidFill>
            </a:rPr>
            <a:t> </a:t>
          </a:r>
          <a:r>
            <a:rPr lang="cs-CZ" sz="2000" kern="1200" dirty="0" err="1" smtClean="0">
              <a:solidFill>
                <a:srgbClr val="FF0000"/>
              </a:solidFill>
            </a:rPr>
            <a:t>Day</a:t>
          </a:r>
          <a:r>
            <a:rPr lang="cs-CZ" sz="2000" kern="1200" dirty="0" smtClean="0">
              <a:solidFill>
                <a:srgbClr val="FF0000"/>
              </a:solidFill>
            </a:rPr>
            <a:t> – </a:t>
          </a:r>
          <a:r>
            <a:rPr lang="cs-CZ" sz="2000" kern="1200" dirty="0" err="1" smtClean="0">
              <a:solidFill>
                <a:srgbClr val="FF0000"/>
              </a:solidFill>
            </a:rPr>
            <a:t>present</a:t>
          </a:r>
          <a:r>
            <a:rPr lang="cs-CZ" sz="2000" kern="1200" dirty="0" smtClean="0">
              <a:solidFill>
                <a:srgbClr val="FF0000"/>
              </a:solidFill>
            </a:rPr>
            <a:t> </a:t>
          </a:r>
          <a:r>
            <a:rPr lang="cs-CZ" sz="2000" kern="1200" dirty="0" err="1" smtClean="0">
              <a:solidFill>
                <a:srgbClr val="FF0000"/>
              </a:solidFill>
            </a:rPr>
            <a:t>simple</a:t>
          </a:r>
          <a:endParaRPr lang="cs-CZ" sz="2000" kern="1200" dirty="0" smtClean="0">
            <a:solidFill>
              <a:srgbClr val="FF0000"/>
            </a:solidFill>
          </a:endParaRP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>
            <a:solidFill>
              <a:srgbClr val="FF0000"/>
            </a:solidFill>
          </a:endParaRPr>
        </a:p>
      </dsp:txBody>
      <dsp:txXfrm>
        <a:off x="1273857" y="1222902"/>
        <a:ext cx="6935055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7000"/>
                <a:satMod val="10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935055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935055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F2969E-4063-4AC2-88E1-480B0B12F466}" type="datetimeFigureOut">
              <a:rPr lang="cs-CZ" smtClean="0"/>
              <a:t>14.2.2012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908083B-E360-4255-8078-06ADE9B959B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3659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14.2.2012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590927513"/>
              </p:ext>
            </p:extLst>
          </p:nvPr>
        </p:nvGraphicFramePr>
        <p:xfrm>
          <a:off x="539552" y="908720"/>
          <a:ext cx="8208912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84290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dirty="0"/>
              <a:t>Materiál je určen k </a:t>
            </a:r>
            <a:r>
              <a:rPr lang="cs-CZ" dirty="0" smtClean="0"/>
              <a:t>procvičení </a:t>
            </a:r>
            <a:r>
              <a:rPr lang="cs-CZ" dirty="0"/>
              <a:t>učiva </a:t>
            </a:r>
            <a:r>
              <a:rPr lang="cs-CZ" dirty="0" smtClean="0"/>
              <a:t>o přítomném </a:t>
            </a:r>
            <a:r>
              <a:rPr lang="cs-CZ" dirty="0"/>
              <a:t>času </a:t>
            </a:r>
            <a:r>
              <a:rPr lang="cs-CZ" dirty="0" smtClean="0"/>
              <a:t>prostém. Vycházíme z krátkého článku o svátku                  sv. Valentina. Pomocí slovesa GIVE zopakujeme jednotlivé slovesné tvary. Na příkladech zopakujeme společně vytváření oznamovacích vět kladných </a:t>
            </a:r>
            <a:r>
              <a:rPr lang="cs-CZ" dirty="0" smtClean="0"/>
              <a:t>                   a záporných </a:t>
            </a:r>
            <a:r>
              <a:rPr lang="cs-CZ" dirty="0" smtClean="0"/>
              <a:t>a vytváření otázek zjišťovacích </a:t>
            </a:r>
            <a:r>
              <a:rPr lang="cs-CZ" dirty="0" smtClean="0"/>
              <a:t>                           a </a:t>
            </a:r>
            <a:r>
              <a:rPr lang="cs-CZ" dirty="0" smtClean="0"/>
              <a:t>doplňovacích. Žáci pak samostatně doplňují připravená cvičení. Správnost odpovědí společně zkontrolujeme.</a:t>
            </a:r>
            <a:endParaRPr lang="cs-CZ" dirty="0"/>
          </a:p>
          <a:p>
            <a:pPr algn="just"/>
            <a:r>
              <a:rPr lang="cs-CZ" dirty="0"/>
              <a:t>Práce s prezentací vyplnila podstatnou část hodiny. </a:t>
            </a:r>
            <a:r>
              <a:rPr lang="cs-CZ" dirty="0" smtClean="0"/>
              <a:t>Učivo </a:t>
            </a:r>
            <a:r>
              <a:rPr lang="cs-CZ" dirty="0"/>
              <a:t>bylo nejdříve vysvětleno. Ústně jsme společně vytvářeli jednotlivé příklady. Žáci pak plnili jednotlivé úkoly jako samostatnou práci na </a:t>
            </a:r>
            <a:r>
              <a:rPr lang="cs-CZ" dirty="0" smtClean="0"/>
              <a:t>známky. Reagovali pozitivně</a:t>
            </a:r>
            <a:r>
              <a:rPr lang="cs-CZ" dirty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70731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5400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itchFamily="2" charset="-79"/>
                <a:cs typeface="Aharoni" pitchFamily="2" charset="-79"/>
              </a:rPr>
              <a:t>VALENTINE´S DAY</a:t>
            </a:r>
            <a:endParaRPr lang="cs-CZ" sz="5400" dirty="0"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/>
              <a:t>Present</a:t>
            </a:r>
            <a:r>
              <a:rPr lang="cs-CZ" dirty="0" smtClean="0"/>
              <a:t> </a:t>
            </a:r>
            <a:r>
              <a:rPr lang="cs-CZ" dirty="0" err="1" smtClean="0"/>
              <a:t>simple</a:t>
            </a:r>
            <a:endParaRPr lang="cs-CZ" dirty="0"/>
          </a:p>
        </p:txBody>
      </p:sp>
      <p:pic>
        <p:nvPicPr>
          <p:cNvPr id="4098" name="Picture 2" descr="C:\Users\Demeter\AppData\Local\Microsoft\Windows\Temporary Internet Files\Content.IE5\OSWGNDF9\MC9004110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404664"/>
            <a:ext cx="3419192" cy="3435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Demeter\AppData\Local\Microsoft\Windows\Temporary Internet Files\Content.IE5\E3KBZE4B\MC90043630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4402" y="4581128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90670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VALENTINE´S DAY</a:t>
            </a:r>
            <a:endParaRPr lang="cs-CZ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 algn="just">
              <a:buNone/>
            </a:pPr>
            <a:r>
              <a:rPr lang="cs-CZ" sz="2800" dirty="0" smtClean="0">
                <a:latin typeface="Comic Sans MS" pitchFamily="66" charset="0"/>
              </a:rPr>
              <a:t>	</a:t>
            </a:r>
            <a:r>
              <a:rPr lang="cs-CZ" sz="2800" dirty="0" err="1" smtClean="0">
                <a:latin typeface="Comic Sans MS" pitchFamily="66" charset="0"/>
              </a:rPr>
              <a:t>The</a:t>
            </a:r>
            <a:r>
              <a:rPr lang="cs-CZ" sz="2800" dirty="0" smtClean="0">
                <a:latin typeface="Comic Sans MS" pitchFamily="66" charset="0"/>
              </a:rPr>
              <a:t> 14th </a:t>
            </a:r>
            <a:r>
              <a:rPr lang="cs-CZ" sz="2800" dirty="0" err="1" smtClean="0">
                <a:latin typeface="Comic Sans MS" pitchFamily="66" charset="0"/>
              </a:rPr>
              <a:t>February</a:t>
            </a:r>
            <a:r>
              <a:rPr lang="cs-CZ" sz="2800" dirty="0" smtClean="0">
                <a:latin typeface="Comic Sans MS" pitchFamily="66" charset="0"/>
              </a:rPr>
              <a:t> </a:t>
            </a:r>
            <a:r>
              <a:rPr lang="cs-CZ" sz="2800" dirty="0" err="1" smtClean="0">
                <a:latin typeface="Comic Sans MS" pitchFamily="66" charset="0"/>
              </a:rPr>
              <a:t>is</a:t>
            </a:r>
            <a:r>
              <a:rPr lang="cs-CZ" sz="2800" dirty="0" smtClean="0">
                <a:latin typeface="Comic Sans MS" pitchFamily="66" charset="0"/>
              </a:rPr>
              <a:t> </a:t>
            </a:r>
            <a:r>
              <a:rPr lang="cs-CZ" sz="2800" dirty="0" err="1" smtClean="0">
                <a:latin typeface="Comic Sans MS" pitchFamily="66" charset="0"/>
              </a:rPr>
              <a:t>called</a:t>
            </a:r>
            <a:r>
              <a:rPr lang="cs-CZ" sz="2800" dirty="0" smtClean="0">
                <a:latin typeface="Comic Sans MS" pitchFamily="66" charset="0"/>
              </a:rPr>
              <a:t> </a:t>
            </a:r>
            <a:r>
              <a:rPr lang="cs-CZ" sz="2800" dirty="0" err="1" smtClean="0">
                <a:latin typeface="Comic Sans MS" pitchFamily="66" charset="0"/>
              </a:rPr>
              <a:t>Valentine´s</a:t>
            </a:r>
            <a:r>
              <a:rPr lang="cs-CZ" sz="2800" dirty="0" smtClean="0">
                <a:latin typeface="Comic Sans MS" pitchFamily="66" charset="0"/>
              </a:rPr>
              <a:t> </a:t>
            </a:r>
            <a:r>
              <a:rPr lang="cs-CZ" sz="2800" dirty="0" err="1" smtClean="0">
                <a:latin typeface="Comic Sans MS" pitchFamily="66" charset="0"/>
              </a:rPr>
              <a:t>Day</a:t>
            </a:r>
            <a:r>
              <a:rPr lang="cs-CZ" sz="2800" dirty="0" smtClean="0">
                <a:latin typeface="Comic Sans MS" pitchFamily="66" charset="0"/>
              </a:rPr>
              <a:t>. </a:t>
            </a:r>
            <a:r>
              <a:rPr lang="cs-CZ" sz="2800" dirty="0" err="1" smtClean="0">
                <a:latin typeface="Comic Sans MS" pitchFamily="66" charset="0"/>
              </a:rPr>
              <a:t>People</a:t>
            </a:r>
            <a:r>
              <a:rPr lang="cs-CZ" sz="2800" dirty="0" smtClean="0">
                <a:latin typeface="Comic Sans MS" pitchFamily="66" charset="0"/>
              </a:rPr>
              <a:t> </a:t>
            </a:r>
            <a:r>
              <a:rPr lang="cs-CZ" sz="2800" dirty="0" err="1" smtClean="0">
                <a:latin typeface="Comic Sans MS" pitchFamily="66" charset="0"/>
              </a:rPr>
              <a:t>give</a:t>
            </a:r>
            <a:r>
              <a:rPr lang="cs-CZ" sz="2800" dirty="0" smtClean="0">
                <a:latin typeface="Comic Sans MS" pitchFamily="66" charset="0"/>
              </a:rPr>
              <a:t> </a:t>
            </a:r>
            <a:r>
              <a:rPr lang="cs-CZ" sz="2800" dirty="0" err="1" smtClean="0">
                <a:latin typeface="Comic Sans MS" pitchFamily="66" charset="0"/>
              </a:rPr>
              <a:t>presents</a:t>
            </a:r>
            <a:r>
              <a:rPr lang="cs-CZ" sz="2800" dirty="0" smtClean="0">
                <a:latin typeface="Comic Sans MS" pitchFamily="66" charset="0"/>
              </a:rPr>
              <a:t> to </a:t>
            </a:r>
            <a:r>
              <a:rPr lang="cs-CZ" sz="2800" dirty="0" err="1" smtClean="0">
                <a:latin typeface="Comic Sans MS" pitchFamily="66" charset="0"/>
              </a:rPr>
              <a:t>each</a:t>
            </a:r>
            <a:r>
              <a:rPr lang="cs-CZ" sz="2800" dirty="0" smtClean="0">
                <a:latin typeface="Comic Sans MS" pitchFamily="66" charset="0"/>
              </a:rPr>
              <a:t> </a:t>
            </a:r>
            <a:r>
              <a:rPr lang="cs-CZ" sz="2800" dirty="0" err="1" smtClean="0">
                <a:latin typeface="Comic Sans MS" pitchFamily="66" charset="0"/>
              </a:rPr>
              <a:t>other</a:t>
            </a:r>
            <a:r>
              <a:rPr lang="cs-CZ" sz="2800" dirty="0" smtClean="0">
                <a:latin typeface="Comic Sans MS" pitchFamily="66" charset="0"/>
              </a:rPr>
              <a:t>. </a:t>
            </a:r>
            <a:r>
              <a:rPr lang="cs-CZ" sz="2800" dirty="0" err="1" smtClean="0">
                <a:latin typeface="Comic Sans MS" pitchFamily="66" charset="0"/>
              </a:rPr>
              <a:t>The</a:t>
            </a:r>
            <a:r>
              <a:rPr lang="cs-CZ" sz="2800" dirty="0" smtClean="0">
                <a:latin typeface="Comic Sans MS" pitchFamily="66" charset="0"/>
              </a:rPr>
              <a:t> boy </a:t>
            </a:r>
            <a:r>
              <a:rPr lang="cs-CZ" sz="2800" dirty="0" err="1" smtClean="0">
                <a:latin typeface="Comic Sans MS" pitchFamily="66" charset="0"/>
              </a:rPr>
              <a:t>gives</a:t>
            </a:r>
            <a:r>
              <a:rPr lang="cs-CZ" sz="2800" dirty="0" smtClean="0">
                <a:latin typeface="Comic Sans MS" pitchFamily="66" charset="0"/>
              </a:rPr>
              <a:t>  a </a:t>
            </a:r>
            <a:r>
              <a:rPr lang="cs-CZ" sz="2800" dirty="0" err="1" smtClean="0">
                <a:latin typeface="Comic Sans MS" pitchFamily="66" charset="0"/>
              </a:rPr>
              <a:t>present</a:t>
            </a:r>
            <a:r>
              <a:rPr lang="cs-CZ" sz="2800" dirty="0" smtClean="0">
                <a:latin typeface="Comic Sans MS" pitchFamily="66" charset="0"/>
              </a:rPr>
              <a:t> to his </a:t>
            </a:r>
            <a:r>
              <a:rPr lang="cs-CZ" sz="2800" dirty="0" err="1" smtClean="0">
                <a:latin typeface="Comic Sans MS" pitchFamily="66" charset="0"/>
              </a:rPr>
              <a:t>girlfriend</a:t>
            </a:r>
            <a:r>
              <a:rPr lang="cs-CZ" sz="2800" dirty="0" smtClean="0">
                <a:latin typeface="Comic Sans MS" pitchFamily="66" charset="0"/>
              </a:rPr>
              <a:t>. </a:t>
            </a:r>
            <a:r>
              <a:rPr lang="cs-CZ" sz="2800" dirty="0" err="1" smtClean="0">
                <a:latin typeface="Comic Sans MS" pitchFamily="66" charset="0"/>
              </a:rPr>
              <a:t>The</a:t>
            </a:r>
            <a:r>
              <a:rPr lang="cs-CZ" sz="2800" dirty="0" smtClean="0">
                <a:latin typeface="Comic Sans MS" pitchFamily="66" charset="0"/>
              </a:rPr>
              <a:t> girl </a:t>
            </a:r>
            <a:r>
              <a:rPr lang="cs-CZ" sz="2800" dirty="0" err="1" smtClean="0">
                <a:latin typeface="Comic Sans MS" pitchFamily="66" charset="0"/>
              </a:rPr>
              <a:t>gives</a:t>
            </a:r>
            <a:r>
              <a:rPr lang="cs-CZ" sz="2800" dirty="0" smtClean="0">
                <a:latin typeface="Comic Sans MS" pitchFamily="66" charset="0"/>
              </a:rPr>
              <a:t> a </a:t>
            </a:r>
            <a:r>
              <a:rPr lang="cs-CZ" sz="2800" dirty="0" err="1" smtClean="0">
                <a:latin typeface="Comic Sans MS" pitchFamily="66" charset="0"/>
              </a:rPr>
              <a:t>present</a:t>
            </a:r>
            <a:r>
              <a:rPr lang="cs-CZ" sz="2800" dirty="0" smtClean="0">
                <a:latin typeface="Comic Sans MS" pitchFamily="66" charset="0"/>
              </a:rPr>
              <a:t> to her </a:t>
            </a:r>
            <a:r>
              <a:rPr lang="cs-CZ" sz="2800" dirty="0" err="1" smtClean="0">
                <a:latin typeface="Comic Sans MS" pitchFamily="66" charset="0"/>
              </a:rPr>
              <a:t>boyfriend</a:t>
            </a:r>
            <a:r>
              <a:rPr lang="cs-CZ" sz="2800" dirty="0" smtClean="0">
                <a:latin typeface="Comic Sans MS" pitchFamily="66" charset="0"/>
              </a:rPr>
              <a:t>. </a:t>
            </a:r>
            <a:r>
              <a:rPr lang="cs-CZ" sz="2800" dirty="0" err="1" smtClean="0">
                <a:latin typeface="Comic Sans MS" pitchFamily="66" charset="0"/>
              </a:rPr>
              <a:t>The</a:t>
            </a:r>
            <a:r>
              <a:rPr lang="cs-CZ" sz="2800" dirty="0" smtClean="0">
                <a:latin typeface="Comic Sans MS" pitchFamily="66" charset="0"/>
              </a:rPr>
              <a:t> </a:t>
            </a:r>
            <a:r>
              <a:rPr lang="cs-CZ" sz="2800" dirty="0" err="1" smtClean="0">
                <a:latin typeface="Comic Sans MS" pitchFamily="66" charset="0"/>
              </a:rPr>
              <a:t>presents</a:t>
            </a:r>
            <a:r>
              <a:rPr lang="cs-CZ" sz="2800" dirty="0" smtClean="0">
                <a:latin typeface="Comic Sans MS" pitchFamily="66" charset="0"/>
              </a:rPr>
              <a:t> </a:t>
            </a:r>
            <a:r>
              <a:rPr lang="cs-CZ" sz="2800" dirty="0" err="1" smtClean="0">
                <a:latin typeface="Comic Sans MS" pitchFamily="66" charset="0"/>
              </a:rPr>
              <a:t>don´t</a:t>
            </a:r>
            <a:r>
              <a:rPr lang="cs-CZ" sz="2800" dirty="0" smtClean="0">
                <a:latin typeface="Comic Sans MS" pitchFamily="66" charset="0"/>
              </a:rPr>
              <a:t> </a:t>
            </a:r>
            <a:r>
              <a:rPr lang="cs-CZ" sz="2800" dirty="0" err="1" smtClean="0">
                <a:latin typeface="Comic Sans MS" pitchFamily="66" charset="0"/>
              </a:rPr>
              <a:t>cost</a:t>
            </a:r>
            <a:r>
              <a:rPr lang="cs-CZ" sz="2800" dirty="0" smtClean="0">
                <a:latin typeface="Comic Sans MS" pitchFamily="66" charset="0"/>
              </a:rPr>
              <a:t> very much. </a:t>
            </a:r>
            <a:r>
              <a:rPr lang="cs-CZ" sz="2800" dirty="0" err="1" smtClean="0">
                <a:latin typeface="Comic Sans MS" pitchFamily="66" charset="0"/>
              </a:rPr>
              <a:t>They</a:t>
            </a:r>
            <a:r>
              <a:rPr lang="cs-CZ" sz="2800" dirty="0" smtClean="0">
                <a:latin typeface="Comic Sans MS" pitchFamily="66" charset="0"/>
              </a:rPr>
              <a:t> </a:t>
            </a:r>
            <a:r>
              <a:rPr lang="cs-CZ" sz="2800" dirty="0" err="1" smtClean="0">
                <a:latin typeface="Comic Sans MS" pitchFamily="66" charset="0"/>
              </a:rPr>
              <a:t>aren´t</a:t>
            </a:r>
            <a:r>
              <a:rPr lang="cs-CZ" sz="2800" dirty="0" smtClean="0">
                <a:latin typeface="Comic Sans MS" pitchFamily="66" charset="0"/>
              </a:rPr>
              <a:t> </a:t>
            </a:r>
            <a:r>
              <a:rPr lang="cs-CZ" sz="2800" dirty="0" err="1" smtClean="0">
                <a:latin typeface="Comic Sans MS" pitchFamily="66" charset="0"/>
              </a:rPr>
              <a:t>expensive</a:t>
            </a:r>
            <a:r>
              <a:rPr lang="cs-CZ" sz="2800" dirty="0" smtClean="0">
                <a:latin typeface="Comic Sans MS" pitchFamily="66" charset="0"/>
              </a:rPr>
              <a:t>, but </a:t>
            </a:r>
            <a:r>
              <a:rPr lang="cs-CZ" sz="2800" dirty="0" err="1" smtClean="0">
                <a:latin typeface="Comic Sans MS" pitchFamily="66" charset="0"/>
              </a:rPr>
              <a:t>they</a:t>
            </a:r>
            <a:r>
              <a:rPr lang="cs-CZ" sz="2800" dirty="0" smtClean="0">
                <a:latin typeface="Comic Sans MS" pitchFamily="66" charset="0"/>
              </a:rPr>
              <a:t> are </a:t>
            </a:r>
            <a:r>
              <a:rPr lang="cs-CZ" sz="2800" dirty="0" err="1" smtClean="0">
                <a:latin typeface="Comic Sans MS" pitchFamily="66" charset="0"/>
              </a:rPr>
              <a:t>romantic</a:t>
            </a:r>
            <a:r>
              <a:rPr lang="cs-CZ" sz="2800" dirty="0" smtClean="0">
                <a:latin typeface="Comic Sans MS" pitchFamily="66" charset="0"/>
              </a:rPr>
              <a:t>, </a:t>
            </a:r>
            <a:r>
              <a:rPr lang="cs-CZ" sz="2800" dirty="0" err="1" smtClean="0">
                <a:latin typeface="Comic Sans MS" pitchFamily="66" charset="0"/>
              </a:rPr>
              <a:t>for</a:t>
            </a:r>
            <a:r>
              <a:rPr lang="cs-CZ" sz="2800" dirty="0" smtClean="0">
                <a:latin typeface="Comic Sans MS" pitchFamily="66" charset="0"/>
              </a:rPr>
              <a:t> </a:t>
            </a:r>
            <a:r>
              <a:rPr lang="cs-CZ" sz="2800" dirty="0" err="1" smtClean="0">
                <a:latin typeface="Comic Sans MS" pitchFamily="66" charset="0"/>
              </a:rPr>
              <a:t>example</a:t>
            </a:r>
            <a:r>
              <a:rPr lang="cs-CZ" sz="2800" dirty="0" smtClean="0">
                <a:latin typeface="Comic Sans MS" pitchFamily="66" charset="0"/>
              </a:rPr>
              <a:t> </a:t>
            </a:r>
            <a:r>
              <a:rPr lang="cs-CZ" sz="2800" dirty="0" err="1" smtClean="0">
                <a:latin typeface="Comic Sans MS" pitchFamily="66" charset="0"/>
              </a:rPr>
              <a:t>flowers</a:t>
            </a:r>
            <a:r>
              <a:rPr lang="cs-CZ" sz="2800" dirty="0" smtClean="0">
                <a:latin typeface="Comic Sans MS" pitchFamily="66" charset="0"/>
              </a:rPr>
              <a:t>, </a:t>
            </a:r>
            <a:r>
              <a:rPr lang="cs-CZ" sz="2800" dirty="0" err="1" smtClean="0">
                <a:latin typeface="Comic Sans MS" pitchFamily="66" charset="0"/>
              </a:rPr>
              <a:t>especially</a:t>
            </a:r>
            <a:r>
              <a:rPr lang="cs-CZ" sz="2800" dirty="0" smtClean="0">
                <a:latin typeface="Comic Sans MS" pitchFamily="66" charset="0"/>
              </a:rPr>
              <a:t> </a:t>
            </a:r>
            <a:r>
              <a:rPr lang="cs-CZ" sz="2800" dirty="0" err="1" smtClean="0">
                <a:latin typeface="Comic Sans MS" pitchFamily="66" charset="0"/>
              </a:rPr>
              <a:t>roses</a:t>
            </a:r>
            <a:r>
              <a:rPr lang="cs-CZ" sz="2800" dirty="0" smtClean="0">
                <a:latin typeface="Comic Sans MS" pitchFamily="66" charset="0"/>
              </a:rPr>
              <a:t>, </a:t>
            </a:r>
            <a:r>
              <a:rPr lang="cs-CZ" sz="2800" dirty="0" err="1" smtClean="0">
                <a:latin typeface="Comic Sans MS" pitchFamily="66" charset="0"/>
              </a:rPr>
              <a:t>or</a:t>
            </a:r>
            <a:r>
              <a:rPr lang="cs-CZ" sz="2800" dirty="0" smtClean="0">
                <a:latin typeface="Comic Sans MS" pitchFamily="66" charset="0"/>
              </a:rPr>
              <a:t> </a:t>
            </a:r>
            <a:r>
              <a:rPr lang="cs-CZ" sz="2800" dirty="0" err="1" smtClean="0">
                <a:latin typeface="Comic Sans MS" pitchFamily="66" charset="0"/>
              </a:rPr>
              <a:t>boxes</a:t>
            </a:r>
            <a:r>
              <a:rPr lang="cs-CZ" sz="2800" dirty="0" smtClean="0">
                <a:latin typeface="Comic Sans MS" pitchFamily="66" charset="0"/>
              </a:rPr>
              <a:t> </a:t>
            </a:r>
            <a:r>
              <a:rPr lang="cs-CZ" sz="2800" dirty="0" err="1" smtClean="0">
                <a:latin typeface="Comic Sans MS" pitchFamily="66" charset="0"/>
              </a:rPr>
              <a:t>of</a:t>
            </a:r>
            <a:r>
              <a:rPr lang="cs-CZ" sz="2800" dirty="0" smtClean="0">
                <a:latin typeface="Comic Sans MS" pitchFamily="66" charset="0"/>
              </a:rPr>
              <a:t> </a:t>
            </a:r>
            <a:r>
              <a:rPr lang="cs-CZ" sz="2800" dirty="0" err="1" smtClean="0">
                <a:latin typeface="Comic Sans MS" pitchFamily="66" charset="0"/>
              </a:rPr>
              <a:t>chocolate</a:t>
            </a:r>
            <a:r>
              <a:rPr lang="cs-CZ" sz="2800" dirty="0" smtClean="0">
                <a:latin typeface="Comic Sans MS" pitchFamily="66" charset="0"/>
              </a:rPr>
              <a:t>.</a:t>
            </a:r>
            <a:endParaRPr lang="cs-CZ" sz="2800" dirty="0">
              <a:latin typeface="Comic Sans MS" pitchFamily="66" charset="0"/>
            </a:endParaRPr>
          </a:p>
        </p:txBody>
      </p:sp>
      <p:pic>
        <p:nvPicPr>
          <p:cNvPr id="5125" name="Picture 5" descr="C:\Users\Demeter\AppData\Local\Microsoft\Windows\Temporary Internet Files\Content.IE5\E3KBZE4B\MP90039958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281774"/>
            <a:ext cx="1248156" cy="1560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36967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PRESENT SIMPLE</a:t>
            </a:r>
            <a:endParaRPr lang="cs-CZ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15303766"/>
              </p:ext>
            </p:extLst>
          </p:nvPr>
        </p:nvGraphicFramePr>
        <p:xfrm>
          <a:off x="827584" y="1556792"/>
          <a:ext cx="7632849" cy="4957613"/>
        </p:xfrm>
        <a:graphic>
          <a:graphicData uri="http://schemas.openxmlformats.org/drawingml/2006/table">
            <a:tbl>
              <a:tblPr firstRow="1" bandRow="1"/>
              <a:tblGrid>
                <a:gridCol w="2207849"/>
                <a:gridCol w="3027907"/>
                <a:gridCol w="2397093"/>
              </a:tblGrid>
              <a:tr h="477053"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4572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4572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4572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4572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4572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4572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4572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4572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r>
                        <a:rPr lang="cs-CZ" dirty="0" smtClean="0"/>
                        <a:t>Kladné věty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rgbClr val="AC66BB"/>
                      </a:solidFill>
                    </a:lnL>
                    <a:lnR w="12700" cmpd="sng">
                      <a:solidFill>
                        <a:srgbClr val="AC66BB"/>
                      </a:solidFill>
                    </a:lnR>
                    <a:lnT w="12700" cmpd="sng">
                      <a:solidFill>
                        <a:srgbClr val="AC66BB"/>
                      </a:solidFill>
                    </a:lnT>
                    <a:lnB w="25400" cmpd="sng">
                      <a:solidFill>
                        <a:srgbClr val="AC66BB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4572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4572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4572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4572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4572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4572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4572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4572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r>
                        <a:rPr lang="cs-CZ" dirty="0" smtClean="0"/>
                        <a:t>Záporné věty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rgbClr val="AC66BB"/>
                      </a:solidFill>
                    </a:lnL>
                    <a:lnR w="12700" cmpd="sng">
                      <a:solidFill>
                        <a:srgbClr val="AC66BB"/>
                      </a:solidFill>
                    </a:lnR>
                    <a:lnT w="12700" cmpd="sng">
                      <a:solidFill>
                        <a:srgbClr val="AC66BB"/>
                      </a:solidFill>
                    </a:lnT>
                    <a:lnB w="25400" cmpd="sng">
                      <a:solidFill>
                        <a:srgbClr val="AC66BB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4572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4572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4572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4572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4572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4572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4572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4572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r>
                        <a:rPr lang="cs-CZ" dirty="0" smtClean="0"/>
                        <a:t>Otázky?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rgbClr val="AC66BB"/>
                      </a:solidFill>
                    </a:lnL>
                    <a:lnR w="12700" cmpd="sng">
                      <a:solidFill>
                        <a:srgbClr val="AC66BB"/>
                      </a:solidFill>
                    </a:lnR>
                    <a:lnT w="12700" cmpd="sng">
                      <a:solidFill>
                        <a:srgbClr val="AC66BB"/>
                      </a:solidFill>
                    </a:lnT>
                    <a:lnB w="25400" cmpd="sng">
                      <a:solidFill>
                        <a:srgbClr val="AC66BB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77053"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r>
                        <a:rPr lang="cs-CZ" dirty="0" smtClean="0"/>
                        <a:t>I </a:t>
                      </a:r>
                      <a:r>
                        <a:rPr lang="cs-CZ" dirty="0" err="1" smtClean="0"/>
                        <a:t>give</a:t>
                      </a:r>
                      <a:r>
                        <a:rPr lang="cs-CZ" baseline="0" dirty="0" smtClean="0"/>
                        <a:t> a </a:t>
                      </a:r>
                      <a:r>
                        <a:rPr lang="cs-CZ" baseline="0" dirty="0" err="1" smtClean="0"/>
                        <a:t>present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rgbClr val="AC66BB"/>
                      </a:solidFill>
                    </a:lnL>
                    <a:lnR w="12700" cmpd="sng">
                      <a:solidFill>
                        <a:srgbClr val="AC66BB"/>
                      </a:solidFill>
                    </a:lnR>
                    <a:lnT w="25400" cmpd="sng">
                      <a:solidFill>
                        <a:srgbClr val="AC66BB"/>
                      </a:solidFill>
                    </a:lnT>
                    <a:lnB w="12700" cmpd="sng">
                      <a:solidFill>
                        <a:srgbClr val="AC66BB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C66BB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I </a:t>
                      </a:r>
                      <a:r>
                        <a:rPr lang="cs-CZ" b="1" dirty="0" err="1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don´t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give</a:t>
                      </a:r>
                      <a:r>
                        <a:rPr lang="cs-CZ" baseline="0" dirty="0" smtClean="0"/>
                        <a:t> a </a:t>
                      </a:r>
                      <a:r>
                        <a:rPr lang="cs-CZ" baseline="0" dirty="0" err="1" smtClean="0"/>
                        <a:t>present</a:t>
                      </a:r>
                      <a:r>
                        <a:rPr lang="cs-CZ" dirty="0" smtClean="0"/>
                        <a:t>.</a:t>
                      </a:r>
                    </a:p>
                  </a:txBody>
                  <a:tcPr>
                    <a:lnL w="12700" cmpd="sng">
                      <a:solidFill>
                        <a:srgbClr val="AC66BB"/>
                      </a:solidFill>
                    </a:lnL>
                    <a:lnR w="12700" cmpd="sng">
                      <a:solidFill>
                        <a:srgbClr val="AC66BB"/>
                      </a:solidFill>
                    </a:lnR>
                    <a:lnT w="25400" cmpd="sng">
                      <a:solidFill>
                        <a:srgbClr val="AC66BB"/>
                      </a:solidFill>
                    </a:lnT>
                    <a:lnB w="12700" cmpd="sng">
                      <a:solidFill>
                        <a:srgbClr val="AC66BB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C66BB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i="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Do</a:t>
                      </a:r>
                      <a:r>
                        <a:rPr lang="cs-CZ" i="0" baseline="0" dirty="0" smtClean="0"/>
                        <a:t> I </a:t>
                      </a:r>
                      <a:r>
                        <a:rPr lang="cs-CZ" dirty="0" err="1" smtClean="0"/>
                        <a:t>give</a:t>
                      </a:r>
                      <a:r>
                        <a:rPr lang="cs-CZ" baseline="0" dirty="0" smtClean="0"/>
                        <a:t> a </a:t>
                      </a:r>
                      <a:r>
                        <a:rPr lang="cs-CZ" baseline="0" dirty="0" err="1" smtClean="0"/>
                        <a:t>present</a:t>
                      </a:r>
                      <a:r>
                        <a:rPr lang="cs-CZ" i="0" baseline="0" dirty="0" smtClean="0"/>
                        <a:t>?</a:t>
                      </a:r>
                      <a:endParaRPr lang="cs-CZ" i="0" dirty="0"/>
                    </a:p>
                  </a:txBody>
                  <a:tcPr>
                    <a:lnL w="12700" cmpd="sng">
                      <a:solidFill>
                        <a:srgbClr val="AC66BB"/>
                      </a:solidFill>
                    </a:lnL>
                    <a:lnR w="12700" cmpd="sng">
                      <a:solidFill>
                        <a:srgbClr val="AC66BB"/>
                      </a:solidFill>
                    </a:lnR>
                    <a:lnT w="25400" cmpd="sng">
                      <a:solidFill>
                        <a:srgbClr val="AC66BB"/>
                      </a:solidFill>
                    </a:lnT>
                    <a:lnB w="12700" cmpd="sng">
                      <a:solidFill>
                        <a:srgbClr val="AC66BB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C66BB">
                        <a:alpha val="20000"/>
                      </a:srgbClr>
                    </a:solidFill>
                  </a:tcPr>
                </a:tc>
              </a:tr>
              <a:tr h="477053"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You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err="1" smtClean="0"/>
                        <a:t>give</a:t>
                      </a:r>
                      <a:r>
                        <a:rPr lang="cs-CZ" baseline="0" dirty="0" smtClean="0"/>
                        <a:t> a </a:t>
                      </a:r>
                      <a:r>
                        <a:rPr lang="cs-CZ" baseline="0" dirty="0" err="1" smtClean="0"/>
                        <a:t>present</a:t>
                      </a:r>
                      <a:r>
                        <a:rPr lang="cs-CZ" dirty="0" smtClean="0"/>
                        <a:t>.</a:t>
                      </a:r>
                    </a:p>
                  </a:txBody>
                  <a:tcPr>
                    <a:lnL w="12700" cmpd="sng">
                      <a:solidFill>
                        <a:srgbClr val="AC66BB"/>
                      </a:solidFill>
                    </a:lnL>
                    <a:lnR w="12700" cmpd="sng">
                      <a:solidFill>
                        <a:srgbClr val="AC66BB"/>
                      </a:solidFill>
                    </a:lnR>
                    <a:lnT w="12700" cmpd="sng">
                      <a:solidFill>
                        <a:srgbClr val="AC66BB"/>
                      </a:solidFill>
                    </a:lnT>
                    <a:lnB w="12700" cmpd="sng">
                      <a:solidFill>
                        <a:srgbClr val="AC66BB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r>
                        <a:rPr lang="cs-CZ" dirty="0" err="1" smtClean="0"/>
                        <a:t>You</a:t>
                      </a:r>
                      <a:r>
                        <a:rPr lang="cs-CZ" dirty="0" smtClean="0"/>
                        <a:t> </a:t>
                      </a:r>
                      <a:r>
                        <a:rPr lang="cs-CZ" b="1" dirty="0" err="1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don´t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give</a:t>
                      </a:r>
                      <a:r>
                        <a:rPr lang="cs-CZ" baseline="0" dirty="0" smtClean="0"/>
                        <a:t> a </a:t>
                      </a:r>
                      <a:r>
                        <a:rPr lang="cs-CZ" baseline="0" dirty="0" err="1" smtClean="0"/>
                        <a:t>present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rgbClr val="AC66BB"/>
                      </a:solidFill>
                    </a:lnL>
                    <a:lnR w="12700" cmpd="sng">
                      <a:solidFill>
                        <a:srgbClr val="AC66BB"/>
                      </a:solidFill>
                    </a:lnR>
                    <a:lnT w="12700" cmpd="sng">
                      <a:solidFill>
                        <a:srgbClr val="AC66BB"/>
                      </a:solidFill>
                    </a:lnT>
                    <a:lnB w="12700" cmpd="sng">
                      <a:solidFill>
                        <a:srgbClr val="AC66BB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r>
                        <a:rPr lang="cs-CZ" b="1" i="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Do</a:t>
                      </a:r>
                      <a:r>
                        <a:rPr lang="cs-CZ" i="0" baseline="0" dirty="0" smtClean="0"/>
                        <a:t> </a:t>
                      </a:r>
                      <a:r>
                        <a:rPr lang="cs-CZ" i="0" baseline="0" dirty="0" err="1" smtClean="0"/>
                        <a:t>you</a:t>
                      </a:r>
                      <a:r>
                        <a:rPr lang="cs-CZ" i="0" baseline="0" dirty="0" smtClean="0"/>
                        <a:t> </a:t>
                      </a:r>
                      <a:r>
                        <a:rPr lang="cs-CZ" dirty="0" err="1" smtClean="0"/>
                        <a:t>give</a:t>
                      </a:r>
                      <a:r>
                        <a:rPr lang="cs-CZ" baseline="0" dirty="0" smtClean="0"/>
                        <a:t> a </a:t>
                      </a:r>
                      <a:r>
                        <a:rPr lang="cs-CZ" baseline="0" dirty="0" err="1" smtClean="0"/>
                        <a:t>present</a:t>
                      </a:r>
                      <a:r>
                        <a:rPr lang="cs-CZ" i="0" baseline="0" dirty="0" smtClean="0"/>
                        <a:t>?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rgbClr val="AC66BB"/>
                      </a:solidFill>
                    </a:lnL>
                    <a:lnR w="12700" cmpd="sng">
                      <a:solidFill>
                        <a:srgbClr val="AC66BB"/>
                      </a:solidFill>
                    </a:lnR>
                    <a:lnT w="12700" cmpd="sng">
                      <a:solidFill>
                        <a:srgbClr val="AC66BB"/>
                      </a:solidFill>
                    </a:lnT>
                    <a:lnB w="12700" cmpd="sng">
                      <a:solidFill>
                        <a:srgbClr val="AC66BB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77053"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r>
                        <a:rPr lang="cs-CZ" dirty="0" smtClean="0"/>
                        <a:t>He </a:t>
                      </a:r>
                      <a:r>
                        <a:rPr lang="cs-CZ" dirty="0" err="1" smtClean="0"/>
                        <a:t>give</a:t>
                      </a:r>
                      <a:r>
                        <a:rPr lang="cs-CZ" b="1" dirty="0" err="1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s</a:t>
                      </a:r>
                      <a:r>
                        <a:rPr lang="cs-CZ" b="1" baseline="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cs-CZ" baseline="0" dirty="0" smtClean="0"/>
                        <a:t>a </a:t>
                      </a:r>
                      <a:r>
                        <a:rPr lang="cs-CZ" baseline="0" dirty="0" err="1" smtClean="0"/>
                        <a:t>present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rgbClr val="AC66BB"/>
                      </a:solidFill>
                    </a:lnL>
                    <a:lnR w="12700" cmpd="sng">
                      <a:solidFill>
                        <a:srgbClr val="AC66BB"/>
                      </a:solidFill>
                    </a:lnR>
                    <a:lnT w="12700" cmpd="sng">
                      <a:solidFill>
                        <a:srgbClr val="AC66BB"/>
                      </a:solidFill>
                    </a:lnT>
                    <a:lnB w="12700" cmpd="sng">
                      <a:solidFill>
                        <a:srgbClr val="AC66BB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C66BB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r>
                        <a:rPr lang="cs-CZ" dirty="0" smtClean="0"/>
                        <a:t>He </a:t>
                      </a:r>
                      <a:r>
                        <a:rPr lang="cs-CZ" b="1" dirty="0" err="1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doe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s</a:t>
                      </a:r>
                      <a:r>
                        <a:rPr lang="cs-CZ" b="1" dirty="0" err="1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n´t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give</a:t>
                      </a:r>
                      <a:r>
                        <a:rPr lang="cs-CZ" baseline="0" dirty="0" smtClean="0"/>
                        <a:t> a </a:t>
                      </a:r>
                      <a:r>
                        <a:rPr lang="cs-CZ" baseline="0" dirty="0" err="1" smtClean="0"/>
                        <a:t>present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rgbClr val="AC66BB"/>
                      </a:solidFill>
                    </a:lnL>
                    <a:lnR w="12700" cmpd="sng">
                      <a:solidFill>
                        <a:srgbClr val="AC66BB"/>
                      </a:solidFill>
                    </a:lnR>
                    <a:lnT w="12700" cmpd="sng">
                      <a:solidFill>
                        <a:srgbClr val="AC66BB"/>
                      </a:solidFill>
                    </a:lnT>
                    <a:lnB w="12700" cmpd="sng">
                      <a:solidFill>
                        <a:srgbClr val="AC66BB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C66BB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i="0" dirty="0" err="1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Doe</a:t>
                      </a:r>
                      <a:r>
                        <a:rPr lang="cs-CZ" b="1" i="0" dirty="0" err="1" smtClean="0">
                          <a:solidFill>
                            <a:srgbClr val="FF0000"/>
                          </a:solidFill>
                        </a:rPr>
                        <a:t>s</a:t>
                      </a:r>
                      <a:r>
                        <a:rPr lang="cs-CZ" i="0" baseline="0" dirty="0" smtClean="0"/>
                        <a:t> he </a:t>
                      </a:r>
                      <a:r>
                        <a:rPr lang="cs-CZ" dirty="0" err="1" smtClean="0"/>
                        <a:t>give</a:t>
                      </a:r>
                      <a:r>
                        <a:rPr lang="cs-CZ" baseline="0" dirty="0" smtClean="0"/>
                        <a:t> a </a:t>
                      </a:r>
                      <a:r>
                        <a:rPr lang="cs-CZ" baseline="0" dirty="0" err="1" smtClean="0"/>
                        <a:t>present</a:t>
                      </a:r>
                      <a:r>
                        <a:rPr lang="cs-CZ" i="0" baseline="0" dirty="0" smtClean="0"/>
                        <a:t>?</a:t>
                      </a:r>
                      <a:endParaRPr lang="cs-CZ" i="0" dirty="0" smtClean="0"/>
                    </a:p>
                  </a:txBody>
                  <a:tcPr>
                    <a:lnL w="12700" cmpd="sng">
                      <a:solidFill>
                        <a:srgbClr val="AC66BB"/>
                      </a:solidFill>
                    </a:lnL>
                    <a:lnR w="12700" cmpd="sng">
                      <a:solidFill>
                        <a:srgbClr val="AC66BB"/>
                      </a:solidFill>
                    </a:lnR>
                    <a:lnT w="12700" cmpd="sng">
                      <a:solidFill>
                        <a:srgbClr val="AC66BB"/>
                      </a:solidFill>
                    </a:lnT>
                    <a:lnB w="12700" cmpd="sng">
                      <a:solidFill>
                        <a:srgbClr val="AC66BB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C66BB">
                        <a:alpha val="20000"/>
                      </a:srgbClr>
                    </a:solidFill>
                  </a:tcPr>
                </a:tc>
              </a:tr>
              <a:tr h="477053"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She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give</a:t>
                      </a:r>
                      <a:r>
                        <a:rPr lang="cs-CZ" b="1" dirty="0" err="1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s</a:t>
                      </a:r>
                      <a:r>
                        <a:rPr lang="cs-CZ" b="1" baseline="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cs-CZ" baseline="0" dirty="0" smtClean="0"/>
                        <a:t>a </a:t>
                      </a:r>
                      <a:r>
                        <a:rPr lang="cs-CZ" baseline="0" dirty="0" err="1" smtClean="0"/>
                        <a:t>present</a:t>
                      </a:r>
                      <a:endParaRPr lang="cs-CZ" dirty="0" smtClean="0"/>
                    </a:p>
                  </a:txBody>
                  <a:tcPr>
                    <a:lnL w="12700" cmpd="sng">
                      <a:solidFill>
                        <a:srgbClr val="AC66BB"/>
                      </a:solidFill>
                    </a:lnL>
                    <a:lnR w="12700" cmpd="sng">
                      <a:solidFill>
                        <a:srgbClr val="AC66BB"/>
                      </a:solidFill>
                    </a:lnR>
                    <a:lnT w="12700" cmpd="sng">
                      <a:solidFill>
                        <a:srgbClr val="AC66BB"/>
                      </a:solidFill>
                    </a:lnT>
                    <a:lnB w="12700" cmpd="sng">
                      <a:solidFill>
                        <a:srgbClr val="AC66BB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r>
                        <a:rPr lang="cs-CZ" dirty="0" err="1" smtClean="0"/>
                        <a:t>She</a:t>
                      </a:r>
                      <a:r>
                        <a:rPr lang="cs-CZ" dirty="0" smtClean="0"/>
                        <a:t> </a:t>
                      </a:r>
                      <a:r>
                        <a:rPr lang="cs-CZ" b="1" dirty="0" err="1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doe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s</a:t>
                      </a:r>
                      <a:r>
                        <a:rPr lang="cs-CZ" b="1" dirty="0" err="1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n´t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give</a:t>
                      </a:r>
                      <a:r>
                        <a:rPr lang="cs-CZ" baseline="0" dirty="0" smtClean="0"/>
                        <a:t> a </a:t>
                      </a:r>
                      <a:r>
                        <a:rPr lang="cs-CZ" baseline="0" dirty="0" err="1" smtClean="0"/>
                        <a:t>present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rgbClr val="AC66BB"/>
                      </a:solidFill>
                    </a:lnL>
                    <a:lnR w="12700" cmpd="sng">
                      <a:solidFill>
                        <a:srgbClr val="AC66BB"/>
                      </a:solidFill>
                    </a:lnR>
                    <a:lnT w="12700" cmpd="sng">
                      <a:solidFill>
                        <a:srgbClr val="AC66BB"/>
                      </a:solidFill>
                    </a:lnT>
                    <a:lnB w="12700" cmpd="sng">
                      <a:solidFill>
                        <a:srgbClr val="AC66BB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i="0" dirty="0" err="1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Doe</a:t>
                      </a:r>
                      <a:r>
                        <a:rPr lang="cs-CZ" b="1" i="0" dirty="0" err="1" smtClean="0">
                          <a:solidFill>
                            <a:srgbClr val="FF0000"/>
                          </a:solidFill>
                        </a:rPr>
                        <a:t>s</a:t>
                      </a:r>
                      <a:r>
                        <a:rPr lang="cs-CZ" b="1" i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i="0" baseline="0" dirty="0" err="1" smtClean="0"/>
                        <a:t>she</a:t>
                      </a:r>
                      <a:r>
                        <a:rPr lang="cs-CZ" i="0" baseline="0" dirty="0" smtClean="0"/>
                        <a:t> </a:t>
                      </a:r>
                      <a:r>
                        <a:rPr lang="cs-CZ" dirty="0" err="1" smtClean="0"/>
                        <a:t>give</a:t>
                      </a:r>
                      <a:r>
                        <a:rPr lang="cs-CZ" baseline="0" dirty="0" smtClean="0"/>
                        <a:t> a </a:t>
                      </a:r>
                      <a:r>
                        <a:rPr lang="cs-CZ" baseline="0" dirty="0" err="1" smtClean="0"/>
                        <a:t>present</a:t>
                      </a:r>
                      <a:r>
                        <a:rPr lang="cs-CZ" i="0" baseline="0" dirty="0" smtClean="0"/>
                        <a:t>?</a:t>
                      </a:r>
                      <a:endParaRPr lang="cs-CZ" i="0" dirty="0" smtClean="0"/>
                    </a:p>
                  </a:txBody>
                  <a:tcPr>
                    <a:lnL w="12700" cmpd="sng">
                      <a:solidFill>
                        <a:srgbClr val="AC66BB"/>
                      </a:solidFill>
                    </a:lnL>
                    <a:lnR w="12700" cmpd="sng">
                      <a:solidFill>
                        <a:srgbClr val="AC66BB"/>
                      </a:solidFill>
                    </a:lnR>
                    <a:lnT w="12700" cmpd="sng">
                      <a:solidFill>
                        <a:srgbClr val="AC66BB"/>
                      </a:solidFill>
                    </a:lnT>
                    <a:lnB w="12700" cmpd="sng">
                      <a:solidFill>
                        <a:srgbClr val="AC66BB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77053"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It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give</a:t>
                      </a:r>
                      <a:r>
                        <a:rPr lang="cs-CZ" b="1" dirty="0" err="1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s</a:t>
                      </a:r>
                      <a:r>
                        <a:rPr lang="cs-CZ" b="1" baseline="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cs-CZ" baseline="0" dirty="0" smtClean="0"/>
                        <a:t>a </a:t>
                      </a:r>
                      <a:r>
                        <a:rPr lang="cs-CZ" baseline="0" dirty="0" err="1" smtClean="0"/>
                        <a:t>present</a:t>
                      </a:r>
                      <a:endParaRPr lang="cs-CZ" dirty="0" smtClean="0"/>
                    </a:p>
                  </a:txBody>
                  <a:tcPr>
                    <a:lnL w="12700" cmpd="sng">
                      <a:solidFill>
                        <a:srgbClr val="AC66BB"/>
                      </a:solidFill>
                    </a:lnL>
                    <a:lnR w="12700" cmpd="sng">
                      <a:solidFill>
                        <a:srgbClr val="AC66BB"/>
                      </a:solidFill>
                    </a:lnR>
                    <a:lnT w="12700" cmpd="sng">
                      <a:solidFill>
                        <a:srgbClr val="AC66BB"/>
                      </a:solidFill>
                    </a:lnT>
                    <a:lnB w="12700" cmpd="sng">
                      <a:solidFill>
                        <a:srgbClr val="AC66BB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C66BB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r>
                        <a:rPr lang="cs-CZ" dirty="0" err="1" smtClean="0"/>
                        <a:t>It</a:t>
                      </a:r>
                      <a:r>
                        <a:rPr lang="cs-CZ" dirty="0" smtClean="0"/>
                        <a:t> </a:t>
                      </a:r>
                      <a:r>
                        <a:rPr lang="cs-CZ" b="1" dirty="0" err="1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doe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s</a:t>
                      </a:r>
                      <a:r>
                        <a:rPr lang="cs-CZ" b="1" dirty="0" err="1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n´t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give</a:t>
                      </a:r>
                      <a:r>
                        <a:rPr lang="cs-CZ" baseline="0" dirty="0" smtClean="0"/>
                        <a:t> a </a:t>
                      </a:r>
                      <a:r>
                        <a:rPr lang="cs-CZ" baseline="0" dirty="0" err="1" smtClean="0"/>
                        <a:t>present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rgbClr val="AC66BB"/>
                      </a:solidFill>
                    </a:lnL>
                    <a:lnR w="12700" cmpd="sng">
                      <a:solidFill>
                        <a:srgbClr val="AC66BB"/>
                      </a:solidFill>
                    </a:lnR>
                    <a:lnT w="12700" cmpd="sng">
                      <a:solidFill>
                        <a:srgbClr val="AC66BB"/>
                      </a:solidFill>
                    </a:lnT>
                    <a:lnB w="12700" cmpd="sng">
                      <a:solidFill>
                        <a:srgbClr val="AC66BB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C66BB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i="0" dirty="0" err="1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Doe</a:t>
                      </a:r>
                      <a:r>
                        <a:rPr lang="cs-CZ" b="1" i="0" dirty="0" err="1" smtClean="0">
                          <a:solidFill>
                            <a:srgbClr val="FF0000"/>
                          </a:solidFill>
                        </a:rPr>
                        <a:t>s</a:t>
                      </a:r>
                      <a:r>
                        <a:rPr lang="cs-CZ" i="0" baseline="0" dirty="0" smtClean="0"/>
                        <a:t> </a:t>
                      </a:r>
                      <a:r>
                        <a:rPr lang="cs-CZ" i="0" baseline="0" dirty="0" err="1" smtClean="0"/>
                        <a:t>it</a:t>
                      </a:r>
                      <a:r>
                        <a:rPr lang="cs-CZ" i="0" baseline="0" dirty="0" smtClean="0"/>
                        <a:t> </a:t>
                      </a:r>
                      <a:r>
                        <a:rPr lang="cs-CZ" dirty="0" err="1" smtClean="0"/>
                        <a:t>give</a:t>
                      </a:r>
                      <a:r>
                        <a:rPr lang="cs-CZ" baseline="0" dirty="0" smtClean="0"/>
                        <a:t> a </a:t>
                      </a:r>
                      <a:r>
                        <a:rPr lang="cs-CZ" baseline="0" dirty="0" err="1" smtClean="0"/>
                        <a:t>present</a:t>
                      </a:r>
                      <a:r>
                        <a:rPr lang="cs-CZ" i="0" baseline="0" dirty="0" smtClean="0"/>
                        <a:t>?</a:t>
                      </a:r>
                      <a:endParaRPr lang="cs-CZ" i="0" dirty="0" smtClean="0"/>
                    </a:p>
                  </a:txBody>
                  <a:tcPr>
                    <a:lnL w="12700" cmpd="sng">
                      <a:solidFill>
                        <a:srgbClr val="AC66BB"/>
                      </a:solidFill>
                    </a:lnL>
                    <a:lnR w="12700" cmpd="sng">
                      <a:solidFill>
                        <a:srgbClr val="AC66BB"/>
                      </a:solidFill>
                    </a:lnR>
                    <a:lnT w="12700" cmpd="sng">
                      <a:solidFill>
                        <a:srgbClr val="AC66BB"/>
                      </a:solidFill>
                    </a:lnT>
                    <a:lnB w="12700" cmpd="sng">
                      <a:solidFill>
                        <a:srgbClr val="AC66BB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C66BB">
                        <a:alpha val="20000"/>
                      </a:srgbClr>
                    </a:solidFill>
                  </a:tcPr>
                </a:tc>
              </a:tr>
              <a:tr h="477053"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We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give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presents</a:t>
                      </a:r>
                      <a:r>
                        <a:rPr lang="cs-CZ" dirty="0" smtClean="0"/>
                        <a:t>.</a:t>
                      </a:r>
                    </a:p>
                  </a:txBody>
                  <a:tcPr>
                    <a:lnL w="12700" cmpd="sng">
                      <a:solidFill>
                        <a:srgbClr val="AC66BB"/>
                      </a:solidFill>
                    </a:lnL>
                    <a:lnR w="12700" cmpd="sng">
                      <a:solidFill>
                        <a:srgbClr val="AC66BB"/>
                      </a:solidFill>
                    </a:lnR>
                    <a:lnT w="12700" cmpd="sng">
                      <a:solidFill>
                        <a:srgbClr val="AC66BB"/>
                      </a:solidFill>
                    </a:lnT>
                    <a:lnB w="12700" cmpd="sng">
                      <a:solidFill>
                        <a:srgbClr val="AC66BB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r>
                        <a:rPr lang="cs-CZ" dirty="0" err="1" smtClean="0"/>
                        <a:t>We</a:t>
                      </a:r>
                      <a:r>
                        <a:rPr lang="cs-CZ" dirty="0" smtClean="0"/>
                        <a:t> </a:t>
                      </a:r>
                      <a:r>
                        <a:rPr lang="cs-CZ" b="1" dirty="0" err="1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don´t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give</a:t>
                      </a:r>
                      <a:r>
                        <a:rPr lang="cs-CZ" baseline="0" dirty="0" smtClean="0"/>
                        <a:t> a </a:t>
                      </a:r>
                      <a:r>
                        <a:rPr lang="cs-CZ" baseline="0" dirty="0" err="1" smtClean="0"/>
                        <a:t>present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rgbClr val="AC66BB"/>
                      </a:solidFill>
                    </a:lnL>
                    <a:lnR w="12700" cmpd="sng">
                      <a:solidFill>
                        <a:srgbClr val="AC66BB"/>
                      </a:solidFill>
                    </a:lnR>
                    <a:lnT w="12700" cmpd="sng">
                      <a:solidFill>
                        <a:srgbClr val="AC66BB"/>
                      </a:solidFill>
                    </a:lnT>
                    <a:lnB w="12700" cmpd="sng">
                      <a:solidFill>
                        <a:srgbClr val="AC66BB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i="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Do </a:t>
                      </a:r>
                      <a:r>
                        <a:rPr lang="cs-CZ" i="0" baseline="0" dirty="0" err="1" smtClean="0"/>
                        <a:t>we</a:t>
                      </a:r>
                      <a:r>
                        <a:rPr lang="cs-CZ" i="0" baseline="0" dirty="0" smtClean="0"/>
                        <a:t> </a:t>
                      </a:r>
                      <a:r>
                        <a:rPr lang="cs-CZ" i="0" baseline="0" dirty="0" err="1" smtClean="0"/>
                        <a:t>play</a:t>
                      </a:r>
                      <a:r>
                        <a:rPr lang="cs-CZ" dirty="0" err="1" smtClean="0"/>
                        <a:t>give</a:t>
                      </a:r>
                      <a:r>
                        <a:rPr lang="cs-CZ" baseline="0" dirty="0" smtClean="0"/>
                        <a:t> a </a:t>
                      </a:r>
                      <a:r>
                        <a:rPr lang="cs-CZ" baseline="0" dirty="0" err="1" smtClean="0"/>
                        <a:t>present</a:t>
                      </a:r>
                      <a:r>
                        <a:rPr lang="cs-CZ" i="0" baseline="0" dirty="0" smtClean="0"/>
                        <a:t>?</a:t>
                      </a:r>
                      <a:endParaRPr lang="cs-CZ" i="0" dirty="0" smtClean="0"/>
                    </a:p>
                  </a:txBody>
                  <a:tcPr>
                    <a:lnL w="12700" cmpd="sng">
                      <a:solidFill>
                        <a:srgbClr val="AC66BB"/>
                      </a:solidFill>
                    </a:lnL>
                    <a:lnR w="12700" cmpd="sng">
                      <a:solidFill>
                        <a:srgbClr val="AC66BB"/>
                      </a:solidFill>
                    </a:lnR>
                    <a:lnT w="12700" cmpd="sng">
                      <a:solidFill>
                        <a:srgbClr val="AC66BB"/>
                      </a:solidFill>
                    </a:lnT>
                    <a:lnB w="12700" cmpd="sng">
                      <a:solidFill>
                        <a:srgbClr val="AC66BB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77053"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They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give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presents</a:t>
                      </a:r>
                      <a:r>
                        <a:rPr lang="cs-CZ" dirty="0" smtClean="0"/>
                        <a:t>.</a:t>
                      </a:r>
                    </a:p>
                  </a:txBody>
                  <a:tcPr>
                    <a:lnL w="12700" cmpd="sng">
                      <a:solidFill>
                        <a:srgbClr val="AC66BB"/>
                      </a:solidFill>
                    </a:lnL>
                    <a:lnR w="12700" cmpd="sng">
                      <a:solidFill>
                        <a:srgbClr val="AC66BB"/>
                      </a:solidFill>
                    </a:lnR>
                    <a:lnT w="12700" cmpd="sng">
                      <a:solidFill>
                        <a:srgbClr val="AC66BB"/>
                      </a:solidFill>
                    </a:lnT>
                    <a:lnB w="12700" cmpd="sng">
                      <a:solidFill>
                        <a:srgbClr val="AC66BB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C66BB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r>
                        <a:rPr lang="cs-CZ" dirty="0" err="1" smtClean="0"/>
                        <a:t>They</a:t>
                      </a:r>
                      <a:r>
                        <a:rPr lang="cs-CZ" dirty="0" smtClean="0"/>
                        <a:t> </a:t>
                      </a:r>
                      <a:r>
                        <a:rPr lang="cs-CZ" b="1" dirty="0" err="1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don´t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give</a:t>
                      </a:r>
                      <a:r>
                        <a:rPr lang="cs-CZ" baseline="0" dirty="0" smtClean="0"/>
                        <a:t> a </a:t>
                      </a:r>
                      <a:r>
                        <a:rPr lang="cs-CZ" baseline="0" dirty="0" err="1" smtClean="0"/>
                        <a:t>present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rgbClr val="AC66BB"/>
                      </a:solidFill>
                    </a:lnL>
                    <a:lnR w="12700" cmpd="sng">
                      <a:solidFill>
                        <a:srgbClr val="AC66BB"/>
                      </a:solidFill>
                    </a:lnR>
                    <a:lnT w="12700" cmpd="sng">
                      <a:solidFill>
                        <a:srgbClr val="AC66BB"/>
                      </a:solidFill>
                    </a:lnT>
                    <a:lnB w="12700" cmpd="sng">
                      <a:solidFill>
                        <a:srgbClr val="AC66BB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C66BB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i="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Do</a:t>
                      </a:r>
                      <a:r>
                        <a:rPr lang="cs-CZ" i="0" baseline="0" dirty="0" smtClean="0"/>
                        <a:t> </a:t>
                      </a:r>
                      <a:r>
                        <a:rPr lang="cs-CZ" i="0" baseline="0" dirty="0" err="1" smtClean="0"/>
                        <a:t>they</a:t>
                      </a:r>
                      <a:r>
                        <a:rPr lang="cs-CZ" i="0" baseline="0" dirty="0" smtClean="0"/>
                        <a:t> </a:t>
                      </a:r>
                      <a:r>
                        <a:rPr lang="cs-CZ" dirty="0" err="1" smtClean="0"/>
                        <a:t>give</a:t>
                      </a:r>
                      <a:r>
                        <a:rPr lang="cs-CZ" baseline="0" dirty="0" smtClean="0"/>
                        <a:t> a </a:t>
                      </a:r>
                      <a:r>
                        <a:rPr lang="cs-CZ" baseline="0" dirty="0" err="1" smtClean="0"/>
                        <a:t>present</a:t>
                      </a:r>
                      <a:r>
                        <a:rPr lang="cs-CZ" i="0" baseline="0" dirty="0" smtClean="0"/>
                        <a:t>?</a:t>
                      </a:r>
                      <a:endParaRPr lang="cs-CZ" i="0" dirty="0" smtClean="0"/>
                    </a:p>
                  </a:txBody>
                  <a:tcPr>
                    <a:lnL w="12700" cmpd="sng">
                      <a:solidFill>
                        <a:srgbClr val="AC66BB"/>
                      </a:solidFill>
                    </a:lnL>
                    <a:lnR w="12700" cmpd="sng">
                      <a:solidFill>
                        <a:srgbClr val="AC66BB"/>
                      </a:solidFill>
                    </a:lnR>
                    <a:lnT w="12700" cmpd="sng">
                      <a:solidFill>
                        <a:srgbClr val="AC66BB"/>
                      </a:solidFill>
                    </a:lnT>
                    <a:lnB w="12700" cmpd="sng">
                      <a:solidFill>
                        <a:srgbClr val="AC66BB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C66BB">
                        <a:alpha val="20000"/>
                      </a:srgb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099496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75724"/>
            <a:ext cx="8640960" cy="924475"/>
          </a:xfrm>
        </p:spPr>
        <p:txBody>
          <a:bodyPr/>
          <a:lstStyle/>
          <a:p>
            <a:r>
              <a:rPr lang="cs-CZ" sz="2800" i="1" dirty="0" err="1">
                <a:solidFill>
                  <a:schemeClr val="accent4">
                    <a:lumMod val="50000"/>
                  </a:schemeClr>
                </a:solidFill>
              </a:rPr>
              <a:t>The</a:t>
            </a:r>
            <a:r>
              <a:rPr lang="cs-CZ" sz="2800" i="1" dirty="0">
                <a:solidFill>
                  <a:schemeClr val="accent4">
                    <a:lumMod val="50000"/>
                  </a:schemeClr>
                </a:solidFill>
              </a:rPr>
              <a:t> boy </a:t>
            </a:r>
            <a:r>
              <a:rPr lang="cs-CZ" sz="2800" i="1" dirty="0" err="1">
                <a:solidFill>
                  <a:schemeClr val="accent4">
                    <a:lumMod val="50000"/>
                  </a:schemeClr>
                </a:solidFill>
              </a:rPr>
              <a:t>gives</a:t>
            </a:r>
            <a:r>
              <a:rPr lang="cs-CZ" sz="2800" i="1" dirty="0">
                <a:solidFill>
                  <a:schemeClr val="accent4">
                    <a:lumMod val="50000"/>
                  </a:schemeClr>
                </a:solidFill>
              </a:rPr>
              <a:t> a </a:t>
            </a:r>
            <a:r>
              <a:rPr lang="cs-CZ" sz="2800" i="1" dirty="0" err="1">
                <a:solidFill>
                  <a:schemeClr val="accent4">
                    <a:lumMod val="50000"/>
                  </a:schemeClr>
                </a:solidFill>
              </a:rPr>
              <a:t>small</a:t>
            </a:r>
            <a:r>
              <a:rPr lang="cs-CZ" sz="2800" i="1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sz="2800" i="1" dirty="0" err="1">
                <a:solidFill>
                  <a:schemeClr val="accent4">
                    <a:lumMod val="50000"/>
                  </a:schemeClr>
                </a:solidFill>
              </a:rPr>
              <a:t>present</a:t>
            </a:r>
            <a:r>
              <a:rPr lang="cs-CZ" sz="2800" i="1" dirty="0">
                <a:solidFill>
                  <a:schemeClr val="accent4">
                    <a:lumMod val="50000"/>
                  </a:schemeClr>
                </a:solidFill>
              </a:rPr>
              <a:t> to his </a:t>
            </a:r>
            <a:r>
              <a:rPr lang="cs-CZ" sz="2800" i="1" dirty="0" err="1" smtClean="0">
                <a:solidFill>
                  <a:schemeClr val="accent4">
                    <a:lumMod val="50000"/>
                  </a:schemeClr>
                </a:solidFill>
              </a:rPr>
              <a:t>girlfriend</a:t>
            </a:r>
            <a:r>
              <a:rPr lang="cs-CZ" sz="2800" dirty="0"/>
              <a:t>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dirty="0" err="1" smtClean="0">
                <a:solidFill>
                  <a:schemeClr val="tx1"/>
                </a:solidFill>
              </a:rPr>
              <a:t>The</a:t>
            </a:r>
            <a:r>
              <a:rPr lang="cs-CZ" b="1" i="1" dirty="0" smtClean="0">
                <a:solidFill>
                  <a:schemeClr val="tx1"/>
                </a:solidFill>
              </a:rPr>
              <a:t> boy </a:t>
            </a:r>
            <a:r>
              <a:rPr lang="cs-CZ" b="1" i="1" dirty="0" err="1" smtClean="0">
                <a:solidFill>
                  <a:schemeClr val="tx1"/>
                </a:solidFill>
              </a:rPr>
              <a:t>give</a:t>
            </a:r>
            <a:r>
              <a:rPr lang="cs-CZ" b="1" i="1" dirty="0" err="1" smtClean="0">
                <a:solidFill>
                  <a:schemeClr val="accent4">
                    <a:lumMod val="75000"/>
                  </a:schemeClr>
                </a:solidFill>
              </a:rPr>
              <a:t>s</a:t>
            </a:r>
            <a:r>
              <a:rPr lang="cs-CZ" b="1" i="1" dirty="0" smtClean="0">
                <a:solidFill>
                  <a:schemeClr val="tx1"/>
                </a:solidFill>
              </a:rPr>
              <a:t> a </a:t>
            </a:r>
            <a:r>
              <a:rPr lang="cs-CZ" b="1" i="1" dirty="0" err="1" smtClean="0">
                <a:solidFill>
                  <a:schemeClr val="tx1"/>
                </a:solidFill>
              </a:rPr>
              <a:t>small</a:t>
            </a:r>
            <a:r>
              <a:rPr lang="cs-CZ" b="1" i="1" dirty="0" smtClean="0">
                <a:solidFill>
                  <a:schemeClr val="tx1"/>
                </a:solidFill>
              </a:rPr>
              <a:t> </a:t>
            </a:r>
            <a:r>
              <a:rPr lang="cs-CZ" b="1" i="1" dirty="0" err="1" smtClean="0">
                <a:solidFill>
                  <a:schemeClr val="tx1"/>
                </a:solidFill>
              </a:rPr>
              <a:t>present</a:t>
            </a:r>
            <a:r>
              <a:rPr lang="cs-CZ" b="1" i="1" dirty="0" smtClean="0">
                <a:solidFill>
                  <a:schemeClr val="tx1"/>
                </a:solidFill>
              </a:rPr>
              <a:t> to his </a:t>
            </a:r>
            <a:r>
              <a:rPr lang="cs-CZ" b="1" i="1" dirty="0" err="1" smtClean="0">
                <a:solidFill>
                  <a:schemeClr val="tx1"/>
                </a:solidFill>
              </a:rPr>
              <a:t>gilfriend</a:t>
            </a:r>
            <a:r>
              <a:rPr lang="cs-CZ" b="1" i="1" dirty="0" smtClean="0">
                <a:solidFill>
                  <a:schemeClr val="tx1"/>
                </a:solidFill>
              </a:rPr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b="1" dirty="0"/>
              <a:t>v</a:t>
            </a:r>
            <a:r>
              <a:rPr lang="cs-CZ" b="1" dirty="0" smtClean="0"/>
              <a:t>e 3. osobě jednotného čísla je koncovka 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–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s</a:t>
            </a:r>
          </a:p>
          <a:p>
            <a:pPr marL="0" indent="0">
              <a:buNone/>
            </a:pPr>
            <a:endParaRPr lang="cs-CZ" b="1" dirty="0" smtClean="0">
              <a:solidFill>
                <a:schemeClr val="accent4">
                  <a:lumMod val="75000"/>
                </a:schemeClr>
              </a:solidFill>
            </a:endParaRPr>
          </a:p>
          <a:p>
            <a:r>
              <a:rPr lang="cs-CZ" b="1" i="1" dirty="0" err="1" smtClean="0">
                <a:solidFill>
                  <a:schemeClr val="tx1"/>
                </a:solidFill>
              </a:rPr>
              <a:t>The</a:t>
            </a:r>
            <a:r>
              <a:rPr lang="cs-CZ" b="1" i="1" dirty="0" smtClean="0">
                <a:solidFill>
                  <a:schemeClr val="tx1"/>
                </a:solidFill>
              </a:rPr>
              <a:t> boy </a:t>
            </a:r>
            <a:r>
              <a:rPr lang="cs-CZ" b="1" i="1" dirty="0" err="1" smtClean="0">
                <a:solidFill>
                  <a:schemeClr val="accent4">
                    <a:lumMod val="75000"/>
                  </a:schemeClr>
                </a:solidFill>
              </a:rPr>
              <a:t>doesn´t</a:t>
            </a:r>
            <a:r>
              <a:rPr lang="cs-CZ" b="1" i="1" dirty="0" smtClean="0">
                <a:solidFill>
                  <a:schemeClr val="tx1"/>
                </a:solidFill>
              </a:rPr>
              <a:t> </a:t>
            </a:r>
            <a:r>
              <a:rPr lang="cs-CZ" b="1" i="1" dirty="0" err="1" smtClean="0">
                <a:solidFill>
                  <a:schemeClr val="tx1"/>
                </a:solidFill>
              </a:rPr>
              <a:t>give</a:t>
            </a:r>
            <a:r>
              <a:rPr lang="cs-CZ" b="1" i="1" dirty="0" smtClean="0">
                <a:solidFill>
                  <a:schemeClr val="tx1"/>
                </a:solidFill>
              </a:rPr>
              <a:t> </a:t>
            </a:r>
            <a:r>
              <a:rPr lang="cs-CZ" b="1" i="1" dirty="0" err="1" smtClean="0">
                <a:solidFill>
                  <a:schemeClr val="tx1"/>
                </a:solidFill>
              </a:rPr>
              <a:t>an</a:t>
            </a:r>
            <a:r>
              <a:rPr lang="cs-CZ" b="1" i="1" dirty="0" smtClean="0">
                <a:solidFill>
                  <a:schemeClr val="tx1"/>
                </a:solidFill>
              </a:rPr>
              <a:t> </a:t>
            </a:r>
            <a:r>
              <a:rPr lang="cs-CZ" b="1" i="1" dirty="0" err="1" smtClean="0">
                <a:solidFill>
                  <a:schemeClr val="tx1"/>
                </a:solidFill>
              </a:rPr>
              <a:t>expensive</a:t>
            </a:r>
            <a:r>
              <a:rPr lang="cs-CZ" b="1" i="1" dirty="0" smtClean="0">
                <a:solidFill>
                  <a:schemeClr val="tx1"/>
                </a:solidFill>
              </a:rPr>
              <a:t> </a:t>
            </a:r>
            <a:r>
              <a:rPr lang="cs-CZ" b="1" i="1" dirty="0" err="1" smtClean="0">
                <a:solidFill>
                  <a:schemeClr val="tx1"/>
                </a:solidFill>
              </a:rPr>
              <a:t>present</a:t>
            </a:r>
            <a:r>
              <a:rPr lang="cs-CZ" b="1" i="1" dirty="0" smtClean="0">
                <a:solidFill>
                  <a:schemeClr val="tx1"/>
                </a:solidFill>
              </a:rPr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b="1" dirty="0"/>
              <a:t>z</a:t>
            </a:r>
            <a:r>
              <a:rPr lang="cs-CZ" b="1" dirty="0" smtClean="0"/>
              <a:t>ápor vytváříme pomocí slovesa DON´T, </a:t>
            </a:r>
            <a:r>
              <a:rPr lang="cs-CZ" b="1" dirty="0" smtClean="0"/>
              <a:t>DOESN´T</a:t>
            </a:r>
          </a:p>
          <a:p>
            <a:pPr marL="0" indent="0">
              <a:buNone/>
            </a:pPr>
            <a:endParaRPr lang="cs-CZ" b="1" dirty="0" smtClean="0"/>
          </a:p>
          <a:p>
            <a:r>
              <a:rPr lang="cs-CZ" b="1" i="1" dirty="0" smtClean="0">
                <a:solidFill>
                  <a:schemeClr val="accent4">
                    <a:lumMod val="75000"/>
                  </a:schemeClr>
                </a:solidFill>
              </a:rPr>
              <a:t>Do</a:t>
            </a:r>
            <a:r>
              <a:rPr lang="cs-CZ" b="1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b="1" i="1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you</a:t>
            </a:r>
            <a:r>
              <a:rPr lang="cs-CZ" b="1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b="1" i="1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give</a:t>
            </a:r>
            <a:r>
              <a:rPr lang="cs-CZ" b="1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a </a:t>
            </a:r>
            <a:r>
              <a:rPr lang="cs-CZ" b="1" i="1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small</a:t>
            </a:r>
            <a:r>
              <a:rPr lang="cs-CZ" b="1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b="1" i="1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present</a:t>
            </a:r>
            <a:r>
              <a:rPr lang="cs-CZ" b="1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to </a:t>
            </a:r>
            <a:r>
              <a:rPr lang="cs-CZ" b="1" i="1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your</a:t>
            </a:r>
            <a:r>
              <a:rPr lang="cs-CZ" b="1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b="1" i="1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friend</a:t>
            </a:r>
            <a:r>
              <a:rPr lang="cs-CZ" b="1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?</a:t>
            </a:r>
            <a:endParaRPr lang="cs-CZ" b="1" i="1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b="1" dirty="0"/>
              <a:t>o</a:t>
            </a:r>
            <a:r>
              <a:rPr lang="cs-CZ" b="1" dirty="0" smtClean="0"/>
              <a:t>tázku vytváříme pomocí slovesa DO, DOES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631236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692696"/>
            <a:ext cx="7125113" cy="924475"/>
          </a:xfrm>
        </p:spPr>
        <p:txBody>
          <a:bodyPr/>
          <a:lstStyle/>
          <a:p>
            <a:r>
              <a:rPr lang="cs-CZ" i="1" dirty="0" smtClean="0"/>
              <a:t>DOPLŇ SPRÁVNÝ TVAR SLOVESA </a:t>
            </a:r>
            <a:r>
              <a:rPr lang="cs-CZ" b="1" i="1" dirty="0" smtClean="0">
                <a:solidFill>
                  <a:schemeClr val="accent4">
                    <a:lumMod val="75000"/>
                  </a:schemeClr>
                </a:solidFill>
              </a:rPr>
              <a:t>GIVE</a:t>
            </a:r>
            <a:r>
              <a:rPr lang="cs-CZ" i="1" dirty="0" smtClean="0"/>
              <a:t>: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I __________ a </a:t>
            </a:r>
            <a:r>
              <a:rPr lang="cs-CZ" dirty="0" err="1" smtClean="0"/>
              <a:t>small</a:t>
            </a:r>
            <a:r>
              <a:rPr lang="cs-CZ" dirty="0" smtClean="0"/>
              <a:t> </a:t>
            </a:r>
            <a:r>
              <a:rPr lang="cs-CZ" dirty="0" err="1" smtClean="0"/>
              <a:t>present</a:t>
            </a:r>
            <a:r>
              <a:rPr lang="cs-CZ" dirty="0" smtClean="0"/>
              <a:t> to my </a:t>
            </a:r>
            <a:r>
              <a:rPr lang="cs-CZ" dirty="0" err="1" smtClean="0"/>
              <a:t>boyfriend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/>
              <a:t>Wives</a:t>
            </a:r>
            <a:r>
              <a:rPr lang="cs-CZ" dirty="0"/>
              <a:t> __________  </a:t>
            </a:r>
            <a:r>
              <a:rPr lang="cs-CZ" dirty="0" err="1"/>
              <a:t>boxes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chocolate</a:t>
            </a:r>
            <a:r>
              <a:rPr lang="cs-CZ" dirty="0"/>
              <a:t> to </a:t>
            </a:r>
            <a:r>
              <a:rPr lang="cs-CZ" dirty="0" err="1"/>
              <a:t>their</a:t>
            </a:r>
            <a:r>
              <a:rPr lang="cs-CZ" dirty="0"/>
              <a:t> </a:t>
            </a:r>
            <a:r>
              <a:rPr lang="cs-CZ" dirty="0" err="1"/>
              <a:t>husbands</a:t>
            </a:r>
            <a:r>
              <a:rPr lang="cs-CZ" dirty="0"/>
              <a:t>.</a:t>
            </a:r>
          </a:p>
          <a:p>
            <a:pPr marL="0" indent="0">
              <a:buNone/>
            </a:pP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/>
              <a:t>__________ </a:t>
            </a:r>
            <a:r>
              <a:rPr lang="cs-CZ" dirty="0" smtClean="0"/>
              <a:t>a box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chocolate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He </a:t>
            </a:r>
            <a:r>
              <a:rPr lang="cs-CZ" dirty="0"/>
              <a:t>__________ </a:t>
            </a:r>
            <a:r>
              <a:rPr lang="cs-CZ" dirty="0" smtClean="0"/>
              <a:t> </a:t>
            </a:r>
            <a:r>
              <a:rPr lang="cs-CZ" dirty="0" err="1" smtClean="0"/>
              <a:t>flowers</a:t>
            </a:r>
            <a:r>
              <a:rPr lang="cs-CZ" dirty="0" smtClean="0"/>
              <a:t> to his </a:t>
            </a:r>
            <a:r>
              <a:rPr lang="cs-CZ" dirty="0" err="1" smtClean="0"/>
              <a:t>girlfriend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/>
              <a:t>__________ </a:t>
            </a:r>
            <a:r>
              <a:rPr lang="cs-CZ" dirty="0" err="1" smtClean="0"/>
              <a:t>roses</a:t>
            </a:r>
            <a:r>
              <a:rPr lang="cs-CZ" dirty="0" smtClean="0"/>
              <a:t> to </a:t>
            </a:r>
            <a:r>
              <a:rPr lang="cs-CZ" dirty="0" err="1" smtClean="0"/>
              <a:t>them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The</a:t>
            </a:r>
            <a:r>
              <a:rPr lang="cs-CZ" dirty="0" smtClean="0"/>
              <a:t> girl </a:t>
            </a:r>
            <a:r>
              <a:rPr lang="cs-CZ" dirty="0"/>
              <a:t>__________  </a:t>
            </a:r>
            <a:r>
              <a:rPr lang="cs-CZ" dirty="0" smtClean="0"/>
              <a:t>a </a:t>
            </a:r>
            <a:r>
              <a:rPr lang="cs-CZ" dirty="0" err="1" smtClean="0"/>
              <a:t>present</a:t>
            </a:r>
            <a:r>
              <a:rPr lang="cs-CZ" dirty="0" smtClean="0"/>
              <a:t> to her </a:t>
            </a:r>
            <a:r>
              <a:rPr lang="cs-CZ" dirty="0" err="1" smtClean="0"/>
              <a:t>boyfriend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Husbands</a:t>
            </a:r>
            <a:r>
              <a:rPr lang="cs-CZ" dirty="0" smtClean="0"/>
              <a:t> </a:t>
            </a:r>
            <a:r>
              <a:rPr lang="cs-CZ" dirty="0"/>
              <a:t>__________ </a:t>
            </a:r>
            <a:r>
              <a:rPr lang="cs-CZ" dirty="0" err="1" smtClean="0"/>
              <a:t>flowers</a:t>
            </a:r>
            <a:r>
              <a:rPr lang="cs-CZ" dirty="0" smtClean="0"/>
              <a:t> to </a:t>
            </a:r>
            <a:r>
              <a:rPr lang="cs-CZ" dirty="0" err="1" smtClean="0"/>
              <a:t>their</a:t>
            </a:r>
            <a:r>
              <a:rPr lang="cs-CZ" dirty="0" smtClean="0"/>
              <a:t> </a:t>
            </a:r>
            <a:r>
              <a:rPr lang="cs-CZ" dirty="0" err="1" smtClean="0"/>
              <a:t>wives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737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692696"/>
            <a:ext cx="7125113" cy="924475"/>
          </a:xfrm>
        </p:spPr>
        <p:txBody>
          <a:bodyPr/>
          <a:lstStyle/>
          <a:p>
            <a:r>
              <a:rPr lang="cs-CZ" i="1" dirty="0" smtClean="0"/>
              <a:t>DOPLŇ SPRÁVNÝ TVAR SLOVESA </a:t>
            </a:r>
            <a:r>
              <a:rPr lang="cs-CZ" b="1" i="1" dirty="0" smtClean="0">
                <a:solidFill>
                  <a:schemeClr val="accent4">
                    <a:lumMod val="75000"/>
                  </a:schemeClr>
                </a:solidFill>
              </a:rPr>
              <a:t>GIVE</a:t>
            </a:r>
            <a:r>
              <a:rPr lang="cs-CZ" i="1" dirty="0" smtClean="0"/>
              <a:t>: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I </a:t>
            </a:r>
            <a:r>
              <a:rPr lang="cs-CZ" dirty="0" err="1" smtClean="0">
                <a:solidFill>
                  <a:schemeClr val="accent4">
                    <a:lumMod val="50000"/>
                  </a:schemeClr>
                </a:solidFill>
              </a:rPr>
              <a:t>give</a:t>
            </a:r>
            <a:r>
              <a:rPr lang="cs-CZ" dirty="0" smtClean="0"/>
              <a:t> a </a:t>
            </a:r>
            <a:r>
              <a:rPr lang="cs-CZ" dirty="0" err="1" smtClean="0"/>
              <a:t>small</a:t>
            </a:r>
            <a:r>
              <a:rPr lang="cs-CZ" dirty="0" smtClean="0"/>
              <a:t> </a:t>
            </a:r>
            <a:r>
              <a:rPr lang="cs-CZ" dirty="0" err="1" smtClean="0"/>
              <a:t>present</a:t>
            </a:r>
            <a:r>
              <a:rPr lang="cs-CZ" dirty="0" smtClean="0"/>
              <a:t> to my </a:t>
            </a:r>
            <a:r>
              <a:rPr lang="cs-CZ" dirty="0" err="1" smtClean="0"/>
              <a:t>boyfriend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/>
              <a:t>Wives</a:t>
            </a:r>
            <a:r>
              <a:rPr lang="cs-CZ" dirty="0"/>
              <a:t> </a:t>
            </a:r>
            <a:r>
              <a:rPr lang="cs-CZ" dirty="0" err="1">
                <a:solidFill>
                  <a:schemeClr val="accent4">
                    <a:lumMod val="50000"/>
                  </a:schemeClr>
                </a:solidFill>
              </a:rPr>
              <a:t>give</a:t>
            </a:r>
            <a:r>
              <a:rPr lang="cs-CZ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dirty="0"/>
              <a:t> </a:t>
            </a:r>
            <a:r>
              <a:rPr lang="cs-CZ" dirty="0" err="1"/>
              <a:t>boxes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chocolate</a:t>
            </a:r>
            <a:r>
              <a:rPr lang="cs-CZ" dirty="0"/>
              <a:t> to </a:t>
            </a:r>
            <a:r>
              <a:rPr lang="cs-CZ" dirty="0" err="1"/>
              <a:t>their</a:t>
            </a:r>
            <a:r>
              <a:rPr lang="cs-CZ" dirty="0"/>
              <a:t> </a:t>
            </a:r>
            <a:r>
              <a:rPr lang="cs-CZ" dirty="0" err="1"/>
              <a:t>husbands</a:t>
            </a:r>
            <a:r>
              <a:rPr lang="cs-CZ" dirty="0"/>
              <a:t>.</a:t>
            </a:r>
          </a:p>
          <a:p>
            <a:pPr marL="0" indent="0">
              <a:buNone/>
            </a:pP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accent4">
                    <a:lumMod val="50000"/>
                  </a:schemeClr>
                </a:solidFill>
              </a:rPr>
              <a:t>give</a:t>
            </a:r>
            <a:r>
              <a:rPr lang="cs-CZ" dirty="0" smtClean="0"/>
              <a:t> a box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chocolate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He </a:t>
            </a:r>
            <a:r>
              <a:rPr lang="cs-CZ" dirty="0" err="1" smtClean="0">
                <a:solidFill>
                  <a:schemeClr val="accent4">
                    <a:lumMod val="50000"/>
                  </a:schemeClr>
                </a:solidFill>
              </a:rPr>
              <a:t>gives</a:t>
            </a:r>
            <a:r>
              <a:rPr lang="cs-CZ" dirty="0" smtClean="0"/>
              <a:t>  </a:t>
            </a:r>
            <a:r>
              <a:rPr lang="cs-CZ" dirty="0" err="1" smtClean="0"/>
              <a:t>flowers</a:t>
            </a:r>
            <a:r>
              <a:rPr lang="cs-CZ" dirty="0" smtClean="0"/>
              <a:t> to his </a:t>
            </a:r>
            <a:r>
              <a:rPr lang="cs-CZ" dirty="0" err="1" smtClean="0"/>
              <a:t>girlfriend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accent4">
                    <a:lumMod val="50000"/>
                  </a:schemeClr>
                </a:solidFill>
              </a:rPr>
              <a:t>give</a:t>
            </a:r>
            <a:r>
              <a:rPr lang="cs-CZ" dirty="0" smtClean="0"/>
              <a:t> </a:t>
            </a:r>
            <a:r>
              <a:rPr lang="cs-CZ" dirty="0" err="1" smtClean="0"/>
              <a:t>roses</a:t>
            </a:r>
            <a:r>
              <a:rPr lang="cs-CZ" dirty="0" smtClean="0"/>
              <a:t> to </a:t>
            </a:r>
            <a:r>
              <a:rPr lang="cs-CZ" dirty="0" err="1" smtClean="0"/>
              <a:t>them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The</a:t>
            </a:r>
            <a:r>
              <a:rPr lang="cs-CZ" dirty="0" smtClean="0"/>
              <a:t> girl </a:t>
            </a:r>
            <a:r>
              <a:rPr lang="cs-CZ" dirty="0" err="1" smtClean="0">
                <a:solidFill>
                  <a:schemeClr val="accent4">
                    <a:lumMod val="50000"/>
                  </a:schemeClr>
                </a:solidFill>
              </a:rPr>
              <a:t>gives</a:t>
            </a:r>
            <a:r>
              <a:rPr lang="cs-CZ" dirty="0" smtClean="0"/>
              <a:t>  a </a:t>
            </a:r>
            <a:r>
              <a:rPr lang="cs-CZ" dirty="0" err="1" smtClean="0"/>
              <a:t>present</a:t>
            </a:r>
            <a:r>
              <a:rPr lang="cs-CZ" dirty="0" smtClean="0"/>
              <a:t> to her </a:t>
            </a:r>
            <a:r>
              <a:rPr lang="cs-CZ" dirty="0" err="1" smtClean="0"/>
              <a:t>boyfriend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Husbands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accent4">
                    <a:lumMod val="50000"/>
                  </a:schemeClr>
                </a:solidFill>
              </a:rPr>
              <a:t>give</a:t>
            </a:r>
            <a:r>
              <a:rPr lang="cs-CZ" dirty="0" smtClean="0"/>
              <a:t> </a:t>
            </a:r>
            <a:r>
              <a:rPr lang="cs-CZ" dirty="0" err="1" smtClean="0"/>
              <a:t>flowers</a:t>
            </a:r>
            <a:r>
              <a:rPr lang="cs-CZ" dirty="0" smtClean="0"/>
              <a:t> to </a:t>
            </a:r>
            <a:r>
              <a:rPr lang="cs-CZ" dirty="0" err="1" smtClean="0"/>
              <a:t>their</a:t>
            </a:r>
            <a:r>
              <a:rPr lang="cs-CZ" dirty="0" smtClean="0"/>
              <a:t> </a:t>
            </a:r>
            <a:r>
              <a:rPr lang="cs-CZ" dirty="0" err="1" smtClean="0"/>
              <a:t>wives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5246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75656" y="692696"/>
            <a:ext cx="3481387" cy="1033830"/>
          </a:xfrm>
        </p:spPr>
        <p:txBody>
          <a:bodyPr>
            <a:normAutofit/>
          </a:bodyPr>
          <a:lstStyle/>
          <a:p>
            <a:r>
              <a:rPr lang="cs-CZ" sz="4800" b="1" i="1" dirty="0" smtClean="0">
                <a:solidFill>
                  <a:schemeClr val="accent4">
                    <a:lumMod val="75000"/>
                  </a:schemeClr>
                </a:solidFill>
              </a:rPr>
              <a:t>ZÁPOR:</a:t>
            </a:r>
            <a:endParaRPr lang="cs-CZ" sz="4800" b="1" i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251520" y="3140968"/>
            <a:ext cx="8784976" cy="3456384"/>
          </a:xfrm>
        </p:spPr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tx1"/>
                </a:solidFill>
              </a:rPr>
              <a:t>I </a:t>
            </a:r>
            <a:r>
              <a:rPr lang="cs-CZ" sz="2000" dirty="0" err="1" smtClean="0">
                <a:solidFill>
                  <a:schemeClr val="tx1"/>
                </a:solidFill>
              </a:rPr>
              <a:t>give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roses</a:t>
            </a:r>
            <a:r>
              <a:rPr lang="cs-CZ" sz="2000" dirty="0" smtClean="0">
                <a:solidFill>
                  <a:schemeClr val="tx1"/>
                </a:solidFill>
              </a:rPr>
              <a:t> to my </a:t>
            </a:r>
            <a:r>
              <a:rPr lang="cs-CZ" sz="2000" dirty="0" err="1" smtClean="0">
                <a:solidFill>
                  <a:schemeClr val="tx1"/>
                </a:solidFill>
              </a:rPr>
              <a:t>boyfriend</a:t>
            </a:r>
            <a:r>
              <a:rPr lang="cs-CZ" sz="2000" dirty="0" smtClean="0">
                <a:solidFill>
                  <a:schemeClr val="tx1"/>
                </a:solidFill>
              </a:rPr>
              <a:t>.</a:t>
            </a:r>
          </a:p>
          <a:p>
            <a:r>
              <a:rPr lang="cs-CZ" sz="2000" dirty="0"/>
              <a:t>I </a:t>
            </a:r>
            <a:r>
              <a:rPr lang="cs-CZ" sz="2000" dirty="0" err="1">
                <a:solidFill>
                  <a:schemeClr val="accent4">
                    <a:lumMod val="75000"/>
                  </a:schemeClr>
                </a:solidFill>
              </a:rPr>
              <a:t>don´t</a:t>
            </a:r>
            <a:r>
              <a:rPr lang="cs-CZ" sz="2000" dirty="0"/>
              <a:t> </a:t>
            </a:r>
            <a:r>
              <a:rPr lang="cs-CZ" sz="2000" dirty="0" err="1"/>
              <a:t>give</a:t>
            </a:r>
            <a:r>
              <a:rPr lang="cs-CZ" sz="2000" dirty="0"/>
              <a:t> </a:t>
            </a:r>
            <a:r>
              <a:rPr lang="cs-CZ" sz="2000" dirty="0" err="1"/>
              <a:t>roses</a:t>
            </a:r>
            <a:r>
              <a:rPr lang="cs-CZ" sz="2000" dirty="0"/>
              <a:t> to my </a:t>
            </a:r>
            <a:r>
              <a:rPr lang="cs-CZ" sz="2000" dirty="0" err="1"/>
              <a:t>boyfriend</a:t>
            </a:r>
            <a:r>
              <a:rPr lang="cs-CZ" sz="2000" dirty="0" smtClean="0"/>
              <a:t>.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zápor vytvoříme vložením pomocného slovesa </a:t>
            </a:r>
            <a:r>
              <a:rPr lang="cs-CZ" sz="2000" dirty="0" smtClean="0">
                <a:solidFill>
                  <a:schemeClr val="tx1"/>
                </a:solidFill>
              </a:rPr>
              <a:t>DON´T </a:t>
            </a:r>
            <a:endParaRPr lang="cs-CZ" sz="2000" dirty="0">
              <a:solidFill>
                <a:schemeClr val="tx1"/>
              </a:solidFill>
            </a:endParaRPr>
          </a:p>
          <a:p>
            <a:endParaRPr lang="cs-CZ" sz="2000" dirty="0" smtClean="0"/>
          </a:p>
          <a:p>
            <a:r>
              <a:rPr lang="cs-CZ" sz="2000" dirty="0" err="1" smtClean="0"/>
              <a:t>She</a:t>
            </a:r>
            <a:r>
              <a:rPr lang="cs-CZ" sz="2000" dirty="0" smtClean="0"/>
              <a:t> </a:t>
            </a:r>
            <a:r>
              <a:rPr lang="cs-CZ" sz="2000" dirty="0" err="1" smtClean="0"/>
              <a:t>give</a:t>
            </a:r>
            <a:r>
              <a:rPr lang="cs-CZ" sz="2000" dirty="0" err="1" smtClean="0">
                <a:solidFill>
                  <a:schemeClr val="accent4">
                    <a:lumMod val="75000"/>
                  </a:schemeClr>
                </a:solidFill>
              </a:rPr>
              <a:t>s</a:t>
            </a:r>
            <a:r>
              <a:rPr lang="cs-CZ" sz="2000" dirty="0" smtClean="0"/>
              <a:t> </a:t>
            </a:r>
            <a:r>
              <a:rPr lang="cs-CZ" sz="2000" dirty="0" err="1" smtClean="0"/>
              <a:t>roses</a:t>
            </a:r>
            <a:r>
              <a:rPr lang="cs-CZ" sz="2000" dirty="0" smtClean="0"/>
              <a:t> to her </a:t>
            </a:r>
            <a:r>
              <a:rPr lang="cs-CZ" sz="2000" dirty="0" err="1" smtClean="0"/>
              <a:t>boyfriend</a:t>
            </a:r>
            <a:r>
              <a:rPr lang="cs-CZ" sz="2000" dirty="0" smtClean="0"/>
              <a:t>.</a:t>
            </a:r>
          </a:p>
          <a:p>
            <a:r>
              <a:rPr lang="cs-CZ" sz="2000" dirty="0" err="1"/>
              <a:t>She</a:t>
            </a:r>
            <a:r>
              <a:rPr lang="cs-CZ" sz="2000" dirty="0"/>
              <a:t> </a:t>
            </a:r>
            <a:r>
              <a:rPr lang="cs-CZ" sz="2000" dirty="0" err="1"/>
              <a:t>doe</a:t>
            </a:r>
            <a:r>
              <a:rPr lang="cs-CZ" sz="2000" dirty="0" err="1">
                <a:solidFill>
                  <a:srgbClr val="FF0000"/>
                </a:solidFill>
              </a:rPr>
              <a:t>s</a:t>
            </a:r>
            <a:r>
              <a:rPr lang="cs-CZ" sz="2000" dirty="0" err="1"/>
              <a:t>n´t</a:t>
            </a:r>
            <a:r>
              <a:rPr lang="cs-CZ" sz="2000" dirty="0"/>
              <a:t> </a:t>
            </a:r>
            <a:r>
              <a:rPr lang="cs-CZ" sz="2000" dirty="0" err="1"/>
              <a:t>give</a:t>
            </a:r>
            <a:r>
              <a:rPr lang="cs-CZ" sz="2000" dirty="0"/>
              <a:t> </a:t>
            </a:r>
            <a:r>
              <a:rPr lang="cs-CZ" sz="2000" dirty="0" err="1"/>
              <a:t>roses</a:t>
            </a:r>
            <a:r>
              <a:rPr lang="cs-CZ" sz="2000" dirty="0"/>
              <a:t> to her </a:t>
            </a:r>
            <a:r>
              <a:rPr lang="cs-CZ" sz="2000" dirty="0" err="1"/>
              <a:t>boyfriend</a:t>
            </a:r>
            <a:r>
              <a:rPr lang="cs-CZ" sz="2000" dirty="0" smtClean="0"/>
              <a:t>.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/>
              <a:t>z</a:t>
            </a:r>
            <a:r>
              <a:rPr lang="cs-CZ" sz="2000" dirty="0" smtClean="0"/>
              <a:t>ápor vytvoříme pomocí tvaru </a:t>
            </a:r>
            <a:r>
              <a:rPr lang="cs-CZ" sz="2000" dirty="0" smtClean="0">
                <a:solidFill>
                  <a:schemeClr val="tx1"/>
                </a:solidFill>
              </a:rPr>
              <a:t>DOE</a:t>
            </a:r>
            <a:r>
              <a:rPr lang="cs-CZ" sz="2000" dirty="0" smtClean="0">
                <a:solidFill>
                  <a:schemeClr val="accent4">
                    <a:lumMod val="75000"/>
                  </a:schemeClr>
                </a:solidFill>
              </a:rPr>
              <a:t>S</a:t>
            </a:r>
            <a:r>
              <a:rPr lang="cs-CZ" sz="2000" dirty="0" smtClean="0">
                <a:solidFill>
                  <a:schemeClr val="tx1"/>
                </a:solidFill>
              </a:rPr>
              <a:t>N´T, </a:t>
            </a:r>
            <a:r>
              <a:rPr lang="cs-CZ" sz="2000" dirty="0" smtClean="0"/>
              <a:t>který obsahuje koncovku </a:t>
            </a:r>
            <a:r>
              <a:rPr lang="cs-CZ" sz="2000" dirty="0" smtClean="0">
                <a:solidFill>
                  <a:schemeClr val="accent4">
                    <a:lumMod val="75000"/>
                  </a:schemeClr>
                </a:solidFill>
              </a:rPr>
              <a:t>–s, </a:t>
            </a:r>
            <a:r>
              <a:rPr lang="cs-CZ" sz="2000" dirty="0" smtClean="0"/>
              <a:t>proto ji už u plnovýznamového slovesa nepíšeme</a:t>
            </a:r>
            <a:endParaRPr lang="cs-CZ" sz="2000" dirty="0" smtClean="0">
              <a:solidFill>
                <a:schemeClr val="accent4">
                  <a:lumMod val="75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Ø"/>
            </a:pPr>
            <a:endParaRPr lang="cs-CZ" sz="1800" dirty="0"/>
          </a:p>
          <a:p>
            <a:endParaRPr lang="cs-CZ" sz="1800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sz="quarter" idx="1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00" r="12500"/>
          <a:stretch>
            <a:fillRect/>
          </a:stretch>
        </p:blipFill>
        <p:spPr>
          <a:xfrm>
            <a:off x="4932040" y="332656"/>
            <a:ext cx="2708920" cy="2708920"/>
          </a:xfrm>
        </p:spPr>
      </p:pic>
    </p:spTree>
    <p:extLst>
      <p:ext uri="{BB962C8B-B14F-4D97-AF65-F5344CB8AC3E}">
        <p14:creationId xmlns:p14="http://schemas.microsoft.com/office/powerpoint/2010/main" val="2306539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VYTVOŘ ZÁPORNÉ VĚTY: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556793"/>
            <a:ext cx="7125112" cy="51125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celebrate</a:t>
            </a:r>
            <a:r>
              <a:rPr lang="cs-CZ" dirty="0" smtClean="0"/>
              <a:t> </a:t>
            </a:r>
            <a:r>
              <a:rPr lang="cs-CZ" dirty="0" err="1" smtClean="0"/>
              <a:t>Valentine´s</a:t>
            </a:r>
            <a:r>
              <a:rPr lang="cs-CZ" dirty="0" smtClean="0"/>
              <a:t> </a:t>
            </a:r>
            <a:r>
              <a:rPr lang="cs-CZ" dirty="0" err="1" smtClean="0"/>
              <a:t>Day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I </a:t>
            </a:r>
            <a:r>
              <a:rPr lang="cs-CZ" dirty="0" err="1" smtClean="0"/>
              <a:t>give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expensive</a:t>
            </a:r>
            <a:r>
              <a:rPr lang="cs-CZ" dirty="0" smtClean="0"/>
              <a:t> </a:t>
            </a:r>
            <a:r>
              <a:rPr lang="cs-CZ" dirty="0" err="1" smtClean="0"/>
              <a:t>present</a:t>
            </a:r>
            <a:r>
              <a:rPr lang="cs-CZ" dirty="0" smtClean="0"/>
              <a:t> to my </a:t>
            </a:r>
            <a:r>
              <a:rPr lang="cs-CZ" dirty="0" err="1" smtClean="0"/>
              <a:t>boyfriend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boyfriend</a:t>
            </a:r>
            <a:r>
              <a:rPr lang="cs-CZ" dirty="0" smtClean="0"/>
              <a:t> </a:t>
            </a:r>
            <a:r>
              <a:rPr lang="cs-CZ" dirty="0" err="1" smtClean="0"/>
              <a:t>gives</a:t>
            </a:r>
            <a:r>
              <a:rPr lang="cs-CZ" dirty="0" smtClean="0"/>
              <a:t> </a:t>
            </a:r>
            <a:r>
              <a:rPr lang="cs-CZ" dirty="0" err="1" smtClean="0"/>
              <a:t>flowers</a:t>
            </a:r>
            <a:r>
              <a:rPr lang="cs-CZ" dirty="0" smtClean="0"/>
              <a:t> to his </a:t>
            </a:r>
            <a:r>
              <a:rPr lang="cs-CZ" dirty="0" err="1" smtClean="0"/>
              <a:t>girlfriend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Wives</a:t>
            </a:r>
            <a:r>
              <a:rPr lang="cs-CZ" dirty="0" smtClean="0"/>
              <a:t> </a:t>
            </a:r>
            <a:r>
              <a:rPr lang="cs-CZ" dirty="0" err="1" smtClean="0"/>
              <a:t>give</a:t>
            </a:r>
            <a:r>
              <a:rPr lang="cs-CZ" dirty="0" smtClean="0"/>
              <a:t> </a:t>
            </a:r>
            <a:r>
              <a:rPr lang="cs-CZ" dirty="0" err="1" smtClean="0"/>
              <a:t>boxes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chocolate</a:t>
            </a:r>
            <a:r>
              <a:rPr lang="cs-CZ" dirty="0" smtClean="0"/>
              <a:t> to </a:t>
            </a:r>
            <a:r>
              <a:rPr lang="cs-CZ" dirty="0" err="1" smtClean="0"/>
              <a:t>their</a:t>
            </a:r>
            <a:r>
              <a:rPr lang="cs-CZ" dirty="0" smtClean="0"/>
              <a:t> </a:t>
            </a:r>
            <a:r>
              <a:rPr lang="cs-CZ" dirty="0" err="1" smtClean="0"/>
              <a:t>husbands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give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 a </a:t>
            </a:r>
            <a:r>
              <a:rPr lang="cs-CZ" dirty="0" err="1" smtClean="0"/>
              <a:t>small</a:t>
            </a:r>
            <a:r>
              <a:rPr lang="cs-CZ" dirty="0" smtClean="0"/>
              <a:t> </a:t>
            </a:r>
            <a:r>
              <a:rPr lang="cs-CZ" dirty="0" err="1" smtClean="0"/>
              <a:t>present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A </a:t>
            </a:r>
            <a:r>
              <a:rPr lang="cs-CZ" dirty="0" err="1" smtClean="0"/>
              <a:t>husband</a:t>
            </a:r>
            <a:r>
              <a:rPr lang="cs-CZ" dirty="0" smtClean="0"/>
              <a:t> </a:t>
            </a:r>
            <a:r>
              <a:rPr lang="cs-CZ" dirty="0" err="1" smtClean="0"/>
              <a:t>gives</a:t>
            </a:r>
            <a:r>
              <a:rPr lang="cs-CZ" dirty="0" smtClean="0"/>
              <a:t> a box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chocolate</a:t>
            </a:r>
            <a:r>
              <a:rPr lang="cs-CZ" dirty="0" smtClean="0"/>
              <a:t> to his </a:t>
            </a:r>
            <a:r>
              <a:rPr lang="cs-CZ" dirty="0" err="1" smtClean="0"/>
              <a:t>wife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858715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VYTVOŘ ZÁPORNÉ VĚTY: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556793"/>
            <a:ext cx="7125112" cy="51125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celebrate</a:t>
            </a:r>
            <a:r>
              <a:rPr lang="cs-CZ" dirty="0" smtClean="0"/>
              <a:t> </a:t>
            </a:r>
            <a:r>
              <a:rPr lang="cs-CZ" dirty="0" err="1" smtClean="0"/>
              <a:t>Valentine´s</a:t>
            </a:r>
            <a:r>
              <a:rPr lang="cs-CZ" dirty="0" smtClean="0"/>
              <a:t> </a:t>
            </a:r>
            <a:r>
              <a:rPr lang="cs-CZ" dirty="0" err="1" smtClean="0"/>
              <a:t>Day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accent4">
                    <a:lumMod val="50000"/>
                  </a:schemeClr>
                </a:solidFill>
              </a:rPr>
              <a:t>don´t</a:t>
            </a:r>
            <a:r>
              <a:rPr lang="cs-CZ" dirty="0" smtClean="0"/>
              <a:t> </a:t>
            </a:r>
            <a:r>
              <a:rPr lang="cs-CZ" dirty="0" err="1" smtClean="0"/>
              <a:t>celebrate</a:t>
            </a:r>
            <a:r>
              <a:rPr lang="cs-CZ" dirty="0" smtClean="0"/>
              <a:t> </a:t>
            </a:r>
            <a:r>
              <a:rPr lang="cs-CZ" dirty="0" err="1" smtClean="0"/>
              <a:t>Valentine´s</a:t>
            </a:r>
            <a:r>
              <a:rPr lang="cs-CZ" dirty="0" smtClean="0"/>
              <a:t> </a:t>
            </a:r>
            <a:r>
              <a:rPr lang="cs-CZ" dirty="0" err="1"/>
              <a:t>D</a:t>
            </a:r>
            <a:r>
              <a:rPr lang="cs-CZ" dirty="0" err="1" smtClean="0"/>
              <a:t>ay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I </a:t>
            </a:r>
            <a:r>
              <a:rPr lang="cs-CZ" dirty="0" err="1" smtClean="0"/>
              <a:t>give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expensive</a:t>
            </a:r>
            <a:r>
              <a:rPr lang="cs-CZ" dirty="0" smtClean="0"/>
              <a:t> </a:t>
            </a:r>
            <a:r>
              <a:rPr lang="cs-CZ" dirty="0" err="1" smtClean="0"/>
              <a:t>present</a:t>
            </a:r>
            <a:r>
              <a:rPr lang="cs-CZ" dirty="0" smtClean="0"/>
              <a:t> to my </a:t>
            </a:r>
            <a:r>
              <a:rPr lang="cs-CZ" dirty="0" err="1" smtClean="0"/>
              <a:t>boyfriend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accent4">
                    <a:lumMod val="50000"/>
                  </a:schemeClr>
                </a:solidFill>
              </a:rPr>
              <a:t>don´t</a:t>
            </a:r>
            <a:r>
              <a:rPr lang="cs-CZ" dirty="0" smtClean="0"/>
              <a:t> </a:t>
            </a:r>
            <a:r>
              <a:rPr lang="cs-CZ" dirty="0" err="1" smtClean="0"/>
              <a:t>give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expensive</a:t>
            </a:r>
            <a:r>
              <a:rPr lang="cs-CZ" dirty="0" smtClean="0"/>
              <a:t> </a:t>
            </a:r>
            <a:r>
              <a:rPr lang="cs-CZ" dirty="0" err="1" smtClean="0"/>
              <a:t>present</a:t>
            </a:r>
            <a:r>
              <a:rPr lang="cs-CZ" dirty="0" smtClean="0"/>
              <a:t> to my </a:t>
            </a:r>
            <a:r>
              <a:rPr lang="cs-CZ" dirty="0" err="1" smtClean="0"/>
              <a:t>boyfriend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boyfriend</a:t>
            </a:r>
            <a:r>
              <a:rPr lang="cs-CZ" dirty="0" smtClean="0"/>
              <a:t> </a:t>
            </a:r>
            <a:r>
              <a:rPr lang="cs-CZ" dirty="0" err="1" smtClean="0"/>
              <a:t>gives</a:t>
            </a:r>
            <a:r>
              <a:rPr lang="cs-CZ" dirty="0" smtClean="0"/>
              <a:t> </a:t>
            </a:r>
            <a:r>
              <a:rPr lang="cs-CZ" dirty="0" err="1" smtClean="0"/>
              <a:t>flowers</a:t>
            </a:r>
            <a:r>
              <a:rPr lang="cs-CZ" dirty="0" smtClean="0"/>
              <a:t> to his </a:t>
            </a:r>
            <a:r>
              <a:rPr lang="cs-CZ" dirty="0" err="1" smtClean="0"/>
              <a:t>girlfriend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He </a:t>
            </a:r>
            <a:r>
              <a:rPr lang="cs-CZ" dirty="0" err="1" smtClean="0">
                <a:solidFill>
                  <a:schemeClr val="accent4">
                    <a:lumMod val="50000"/>
                  </a:schemeClr>
                </a:solidFill>
              </a:rPr>
              <a:t>doesn´t</a:t>
            </a:r>
            <a:r>
              <a:rPr lang="cs-CZ" dirty="0" smtClean="0"/>
              <a:t> </a:t>
            </a:r>
            <a:r>
              <a:rPr lang="cs-CZ" dirty="0" err="1" smtClean="0"/>
              <a:t>give</a:t>
            </a:r>
            <a:r>
              <a:rPr lang="cs-CZ" dirty="0" smtClean="0"/>
              <a:t> </a:t>
            </a:r>
            <a:r>
              <a:rPr lang="cs-CZ" dirty="0" err="1" smtClean="0"/>
              <a:t>flowers</a:t>
            </a:r>
            <a:r>
              <a:rPr lang="cs-CZ" dirty="0" smtClean="0"/>
              <a:t> to his </a:t>
            </a:r>
            <a:r>
              <a:rPr lang="cs-CZ" dirty="0" err="1" smtClean="0"/>
              <a:t>girlfriend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Wives</a:t>
            </a:r>
            <a:r>
              <a:rPr lang="cs-CZ" dirty="0" smtClean="0"/>
              <a:t> </a:t>
            </a:r>
            <a:r>
              <a:rPr lang="cs-CZ" dirty="0" err="1" smtClean="0"/>
              <a:t>give</a:t>
            </a:r>
            <a:r>
              <a:rPr lang="cs-CZ" dirty="0" smtClean="0"/>
              <a:t> </a:t>
            </a:r>
            <a:r>
              <a:rPr lang="cs-CZ" dirty="0" err="1" smtClean="0"/>
              <a:t>boxes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chocolate</a:t>
            </a:r>
            <a:r>
              <a:rPr lang="cs-CZ" dirty="0" smtClean="0"/>
              <a:t> to </a:t>
            </a:r>
            <a:r>
              <a:rPr lang="cs-CZ" dirty="0" err="1" smtClean="0"/>
              <a:t>their</a:t>
            </a:r>
            <a:r>
              <a:rPr lang="cs-CZ" dirty="0" smtClean="0"/>
              <a:t> </a:t>
            </a:r>
            <a:r>
              <a:rPr lang="cs-CZ" dirty="0" err="1" smtClean="0"/>
              <a:t>husbands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accent4">
                    <a:lumMod val="50000"/>
                  </a:schemeClr>
                </a:solidFill>
              </a:rPr>
              <a:t>don´t</a:t>
            </a: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dirty="0" err="1" smtClean="0"/>
              <a:t>give</a:t>
            </a:r>
            <a:r>
              <a:rPr lang="cs-CZ" dirty="0" smtClean="0"/>
              <a:t> </a:t>
            </a:r>
            <a:r>
              <a:rPr lang="cs-CZ" dirty="0" err="1" smtClean="0"/>
              <a:t>boxes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chocolate</a:t>
            </a:r>
            <a:r>
              <a:rPr lang="cs-CZ" dirty="0" smtClean="0"/>
              <a:t> </a:t>
            </a:r>
            <a:r>
              <a:rPr lang="cs-CZ" dirty="0" err="1" smtClean="0"/>
              <a:t>tpo</a:t>
            </a:r>
            <a:r>
              <a:rPr lang="cs-CZ" dirty="0" smtClean="0"/>
              <a:t> </a:t>
            </a:r>
            <a:r>
              <a:rPr lang="cs-CZ" dirty="0" err="1" smtClean="0"/>
              <a:t>their</a:t>
            </a:r>
            <a:r>
              <a:rPr lang="cs-CZ" dirty="0" smtClean="0"/>
              <a:t> </a:t>
            </a:r>
            <a:r>
              <a:rPr lang="cs-CZ" dirty="0" err="1" smtClean="0"/>
              <a:t>husbands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give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 a </a:t>
            </a:r>
            <a:r>
              <a:rPr lang="cs-CZ" dirty="0" err="1" smtClean="0"/>
              <a:t>small</a:t>
            </a:r>
            <a:r>
              <a:rPr lang="cs-CZ" dirty="0" smtClean="0"/>
              <a:t> </a:t>
            </a:r>
            <a:r>
              <a:rPr lang="cs-CZ" dirty="0" err="1" smtClean="0"/>
              <a:t>present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accent4">
                    <a:lumMod val="50000"/>
                  </a:schemeClr>
                </a:solidFill>
              </a:rPr>
              <a:t>don´t</a:t>
            </a: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dirty="0" err="1" smtClean="0"/>
              <a:t>give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 a </a:t>
            </a:r>
            <a:r>
              <a:rPr lang="cs-CZ" dirty="0" err="1" smtClean="0"/>
              <a:t>small</a:t>
            </a:r>
            <a:r>
              <a:rPr lang="cs-CZ" dirty="0" smtClean="0"/>
              <a:t> </a:t>
            </a:r>
            <a:r>
              <a:rPr lang="cs-CZ" dirty="0" err="1" smtClean="0"/>
              <a:t>present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A </a:t>
            </a:r>
            <a:r>
              <a:rPr lang="cs-CZ" dirty="0" err="1" smtClean="0"/>
              <a:t>husband</a:t>
            </a:r>
            <a:r>
              <a:rPr lang="cs-CZ" dirty="0" smtClean="0"/>
              <a:t> </a:t>
            </a:r>
            <a:r>
              <a:rPr lang="cs-CZ" dirty="0" err="1" smtClean="0"/>
              <a:t>gives</a:t>
            </a:r>
            <a:r>
              <a:rPr lang="cs-CZ" dirty="0" smtClean="0"/>
              <a:t> a box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chocolate</a:t>
            </a:r>
            <a:r>
              <a:rPr lang="cs-CZ" dirty="0" smtClean="0"/>
              <a:t> to his </a:t>
            </a:r>
            <a:r>
              <a:rPr lang="cs-CZ" dirty="0" err="1" smtClean="0"/>
              <a:t>wife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He </a:t>
            </a:r>
            <a:r>
              <a:rPr lang="cs-CZ" dirty="0" err="1" smtClean="0">
                <a:solidFill>
                  <a:schemeClr val="accent4">
                    <a:lumMod val="50000"/>
                  </a:schemeClr>
                </a:solidFill>
              </a:rPr>
              <a:t>doesn´t</a:t>
            </a: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dirty="0" err="1" smtClean="0"/>
              <a:t>give</a:t>
            </a:r>
            <a:r>
              <a:rPr lang="cs-CZ" dirty="0" smtClean="0"/>
              <a:t> a box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chocolate</a:t>
            </a:r>
            <a:r>
              <a:rPr lang="cs-CZ" dirty="0" smtClean="0"/>
              <a:t> to his </a:t>
            </a:r>
            <a:r>
              <a:rPr lang="cs-CZ" dirty="0" err="1" smtClean="0"/>
              <a:t>wife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66732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07704" y="1484784"/>
            <a:ext cx="3481387" cy="1080120"/>
          </a:xfrm>
        </p:spPr>
        <p:txBody>
          <a:bodyPr>
            <a:normAutofit/>
          </a:bodyPr>
          <a:lstStyle/>
          <a:p>
            <a:r>
              <a:rPr lang="cs-CZ" sz="4400" b="1" i="1" dirty="0" smtClean="0">
                <a:solidFill>
                  <a:schemeClr val="accent4">
                    <a:lumMod val="75000"/>
                  </a:schemeClr>
                </a:solidFill>
              </a:rPr>
              <a:t>OTÁZKA:</a:t>
            </a:r>
            <a:endParaRPr lang="cs-CZ" sz="4400" b="1" i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323528" y="2924944"/>
            <a:ext cx="8568952" cy="3816424"/>
          </a:xfrm>
        </p:spPr>
        <p:txBody>
          <a:bodyPr>
            <a:noAutofit/>
          </a:bodyPr>
          <a:lstStyle/>
          <a:p>
            <a:r>
              <a:rPr lang="cs-CZ" sz="1800" dirty="0" smtClean="0">
                <a:solidFill>
                  <a:schemeClr val="tx1"/>
                </a:solidFill>
              </a:rPr>
              <a:t>DO YOU GIVE A SMALL PRESENT TO YOUR BOYFRIEND?</a:t>
            </a:r>
          </a:p>
          <a:p>
            <a:pPr marL="171450" indent="-171450">
              <a:buFont typeface="Wingdings" pitchFamily="2" charset="2"/>
              <a:buChar char="Ø"/>
            </a:pPr>
            <a:r>
              <a:rPr lang="cs-CZ" sz="1800" dirty="0" smtClean="0"/>
              <a:t>Otázku vytváříme pomocí slovesa DO</a:t>
            </a:r>
          </a:p>
          <a:p>
            <a:endParaRPr lang="cs-CZ" sz="1800" dirty="0"/>
          </a:p>
          <a:p>
            <a:r>
              <a:rPr lang="cs-CZ" sz="1800" dirty="0" smtClean="0">
                <a:solidFill>
                  <a:schemeClr val="tx1"/>
                </a:solidFill>
              </a:rPr>
              <a:t>DOE</a:t>
            </a:r>
            <a:r>
              <a:rPr lang="cs-CZ" sz="1800" dirty="0" smtClean="0">
                <a:solidFill>
                  <a:schemeClr val="accent4">
                    <a:lumMod val="75000"/>
                  </a:schemeClr>
                </a:solidFill>
              </a:rPr>
              <a:t>S </a:t>
            </a:r>
            <a:r>
              <a:rPr lang="cs-CZ" sz="1800" dirty="0" smtClean="0">
                <a:solidFill>
                  <a:schemeClr val="tx1"/>
                </a:solidFill>
              </a:rPr>
              <a:t>THE BOYFRIEND GIVE ROSES TO HIS GIRLFRIEND?</a:t>
            </a:r>
          </a:p>
          <a:p>
            <a:pPr marL="171450" indent="-171450">
              <a:buFont typeface="Wingdings" pitchFamily="2" charset="2"/>
              <a:buChar char="Ø"/>
            </a:pPr>
            <a:r>
              <a:rPr lang="cs-CZ" sz="1800" dirty="0" smtClean="0"/>
              <a:t>Otázku ve 3.osobě čísla jednotného vytváříme pomocí slovesa DOE</a:t>
            </a:r>
            <a:r>
              <a:rPr lang="cs-CZ" sz="1800" dirty="0" smtClean="0">
                <a:solidFill>
                  <a:srgbClr val="FF0000"/>
                </a:solidFill>
              </a:rPr>
              <a:t>S</a:t>
            </a:r>
            <a:r>
              <a:rPr lang="cs-CZ" sz="1800" dirty="0" smtClean="0"/>
              <a:t>, které obsahuje koncovku </a:t>
            </a:r>
            <a:r>
              <a:rPr lang="cs-CZ" sz="1800" dirty="0" smtClean="0">
                <a:solidFill>
                  <a:srgbClr val="FF0000"/>
                </a:solidFill>
              </a:rPr>
              <a:t>–s</a:t>
            </a:r>
            <a:r>
              <a:rPr lang="cs-CZ" sz="1800" dirty="0" smtClean="0"/>
              <a:t>, proto ji už nepíšeme u plnovýznamového slovesa.</a:t>
            </a:r>
          </a:p>
          <a:p>
            <a:endParaRPr lang="cs-CZ" sz="1800" dirty="0" smtClean="0"/>
          </a:p>
          <a:p>
            <a:r>
              <a:rPr lang="cs-CZ" sz="1800" dirty="0"/>
              <a:t>DOE</a:t>
            </a:r>
            <a:r>
              <a:rPr lang="cs-CZ" sz="1800" dirty="0">
                <a:solidFill>
                  <a:schemeClr val="accent4">
                    <a:lumMod val="75000"/>
                  </a:schemeClr>
                </a:solidFill>
              </a:rPr>
              <a:t>S</a:t>
            </a:r>
            <a:r>
              <a:rPr lang="cs-CZ" sz="1800" dirty="0"/>
              <a:t> THE BOYFRIEND GIVE </a:t>
            </a:r>
            <a:r>
              <a:rPr lang="cs-CZ" sz="18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ROSES</a:t>
            </a:r>
            <a:r>
              <a:rPr lang="cs-CZ" sz="1800" dirty="0"/>
              <a:t> TO HIS GIRLFRIEND?</a:t>
            </a:r>
          </a:p>
          <a:p>
            <a:pPr marL="171450" indent="-171450">
              <a:buFont typeface="Wingdings" pitchFamily="2" charset="2"/>
              <a:buChar char="Ø"/>
            </a:pPr>
            <a:r>
              <a:rPr lang="cs-CZ" sz="18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WHAT</a:t>
            </a:r>
            <a:r>
              <a:rPr lang="cs-CZ" sz="1800" dirty="0" smtClean="0"/>
              <a:t> DOES THE BOYFRIEND GIVE TO HIS GIRLFRIEND?</a:t>
            </a:r>
            <a:endParaRPr lang="cs-CZ" sz="1800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sz="quarter" idx="1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00" r="12500"/>
          <a:stretch>
            <a:fillRect/>
          </a:stretch>
        </p:blipFill>
        <p:spPr>
          <a:xfrm>
            <a:off x="6228184" y="82752"/>
            <a:ext cx="2693577" cy="2693577"/>
          </a:xfrm>
        </p:spPr>
      </p:pic>
      <p:pic>
        <p:nvPicPr>
          <p:cNvPr id="2053" name="Picture 5" descr="C:\Users\Demeter\AppData\Local\Microsoft\Windows\Temporary Internet Files\Content.IE5\9XT3XZUF\MC90039645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79732"/>
            <a:ext cx="1469441" cy="1804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4067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476672"/>
            <a:ext cx="7125113" cy="936105"/>
          </a:xfrm>
        </p:spPr>
        <p:txBody>
          <a:bodyPr/>
          <a:lstStyle/>
          <a:p>
            <a:r>
              <a:rPr lang="cs-CZ" dirty="0" smtClean="0"/>
              <a:t>VYTVOŘ OTÁZKU ZJIŠŤOVACÍ: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12776"/>
            <a:ext cx="8424936" cy="51845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err="1"/>
              <a:t>We</a:t>
            </a:r>
            <a:r>
              <a:rPr lang="cs-CZ" dirty="0"/>
              <a:t> </a:t>
            </a:r>
            <a:r>
              <a:rPr lang="cs-CZ" dirty="0" err="1"/>
              <a:t>celebrate</a:t>
            </a:r>
            <a:r>
              <a:rPr lang="cs-CZ" dirty="0"/>
              <a:t> </a:t>
            </a:r>
            <a:r>
              <a:rPr lang="cs-CZ" dirty="0" err="1"/>
              <a:t>Valentine´s</a:t>
            </a:r>
            <a:r>
              <a:rPr lang="cs-CZ" dirty="0"/>
              <a:t> </a:t>
            </a:r>
            <a:r>
              <a:rPr lang="cs-CZ" dirty="0" err="1"/>
              <a:t>Day</a:t>
            </a:r>
            <a:r>
              <a:rPr lang="cs-CZ" dirty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I </a:t>
            </a:r>
            <a:r>
              <a:rPr lang="cs-CZ" dirty="0" err="1"/>
              <a:t>give</a:t>
            </a:r>
            <a:r>
              <a:rPr lang="cs-CZ" dirty="0"/>
              <a:t> </a:t>
            </a:r>
            <a:r>
              <a:rPr lang="cs-CZ" dirty="0" err="1"/>
              <a:t>an</a:t>
            </a:r>
            <a:r>
              <a:rPr lang="cs-CZ" dirty="0"/>
              <a:t> </a:t>
            </a:r>
            <a:r>
              <a:rPr lang="cs-CZ" dirty="0" err="1"/>
              <a:t>expensive</a:t>
            </a:r>
            <a:r>
              <a:rPr lang="cs-CZ" dirty="0"/>
              <a:t> </a:t>
            </a:r>
            <a:r>
              <a:rPr lang="cs-CZ" dirty="0" err="1"/>
              <a:t>present</a:t>
            </a:r>
            <a:r>
              <a:rPr lang="cs-CZ" dirty="0"/>
              <a:t> to my </a:t>
            </a:r>
            <a:r>
              <a:rPr lang="cs-CZ" dirty="0" err="1"/>
              <a:t>boyfriend</a:t>
            </a:r>
            <a:r>
              <a:rPr lang="cs-CZ" dirty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boyfriend</a:t>
            </a:r>
            <a:r>
              <a:rPr lang="cs-CZ" dirty="0"/>
              <a:t> </a:t>
            </a:r>
            <a:r>
              <a:rPr lang="cs-CZ" dirty="0" err="1"/>
              <a:t>gives</a:t>
            </a:r>
            <a:r>
              <a:rPr lang="cs-CZ" dirty="0"/>
              <a:t> </a:t>
            </a:r>
            <a:r>
              <a:rPr lang="cs-CZ" dirty="0" err="1"/>
              <a:t>flowers</a:t>
            </a:r>
            <a:r>
              <a:rPr lang="cs-CZ" dirty="0"/>
              <a:t> to his </a:t>
            </a:r>
            <a:r>
              <a:rPr lang="cs-CZ" dirty="0" err="1"/>
              <a:t>girlfriend</a:t>
            </a:r>
            <a:r>
              <a:rPr lang="cs-CZ" dirty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/>
              <a:t>Wives</a:t>
            </a:r>
            <a:r>
              <a:rPr lang="cs-CZ" dirty="0"/>
              <a:t> </a:t>
            </a:r>
            <a:r>
              <a:rPr lang="cs-CZ" dirty="0" err="1"/>
              <a:t>give</a:t>
            </a:r>
            <a:r>
              <a:rPr lang="cs-CZ" dirty="0"/>
              <a:t> </a:t>
            </a:r>
            <a:r>
              <a:rPr lang="cs-CZ" dirty="0" err="1"/>
              <a:t>boxes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chocolate</a:t>
            </a:r>
            <a:r>
              <a:rPr lang="cs-CZ" dirty="0"/>
              <a:t> to </a:t>
            </a:r>
            <a:r>
              <a:rPr lang="cs-CZ" dirty="0" err="1"/>
              <a:t>their</a:t>
            </a:r>
            <a:r>
              <a:rPr lang="cs-CZ" dirty="0"/>
              <a:t> </a:t>
            </a:r>
            <a:r>
              <a:rPr lang="cs-CZ" dirty="0" err="1"/>
              <a:t>husbands</a:t>
            </a:r>
            <a:r>
              <a:rPr lang="cs-CZ" dirty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err="1"/>
              <a:t>give</a:t>
            </a:r>
            <a:r>
              <a:rPr lang="cs-CZ" dirty="0"/>
              <a:t> </a:t>
            </a:r>
            <a:r>
              <a:rPr lang="cs-CZ" dirty="0" err="1"/>
              <a:t>me</a:t>
            </a:r>
            <a:r>
              <a:rPr lang="cs-CZ" dirty="0"/>
              <a:t> a </a:t>
            </a:r>
            <a:r>
              <a:rPr lang="cs-CZ" dirty="0" err="1"/>
              <a:t>small</a:t>
            </a:r>
            <a:r>
              <a:rPr lang="cs-CZ" dirty="0"/>
              <a:t> </a:t>
            </a:r>
            <a:r>
              <a:rPr lang="cs-CZ" dirty="0" err="1"/>
              <a:t>present</a:t>
            </a:r>
            <a:r>
              <a:rPr lang="cs-CZ" dirty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A </a:t>
            </a:r>
            <a:r>
              <a:rPr lang="cs-CZ" dirty="0" err="1"/>
              <a:t>husband</a:t>
            </a:r>
            <a:r>
              <a:rPr lang="cs-CZ" dirty="0"/>
              <a:t> </a:t>
            </a:r>
            <a:r>
              <a:rPr lang="cs-CZ" dirty="0" err="1"/>
              <a:t>gives</a:t>
            </a:r>
            <a:r>
              <a:rPr lang="cs-CZ" dirty="0"/>
              <a:t> a box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chocolate</a:t>
            </a:r>
            <a:r>
              <a:rPr lang="cs-CZ" dirty="0"/>
              <a:t> to his </a:t>
            </a:r>
            <a:r>
              <a:rPr lang="cs-CZ" dirty="0" err="1"/>
              <a:t>wife</a:t>
            </a:r>
            <a:r>
              <a:rPr lang="cs-CZ" dirty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29898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476672"/>
            <a:ext cx="7125113" cy="936105"/>
          </a:xfrm>
        </p:spPr>
        <p:txBody>
          <a:bodyPr/>
          <a:lstStyle/>
          <a:p>
            <a:r>
              <a:rPr lang="cs-CZ" dirty="0" smtClean="0"/>
              <a:t>VYTVOŘ OTÁZKU ZJIŠŤOVACÍ: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12776"/>
            <a:ext cx="8424936" cy="51845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err="1"/>
              <a:t>We</a:t>
            </a:r>
            <a:r>
              <a:rPr lang="cs-CZ" dirty="0"/>
              <a:t> </a:t>
            </a:r>
            <a:r>
              <a:rPr lang="cs-CZ" dirty="0" err="1"/>
              <a:t>celebrate</a:t>
            </a:r>
            <a:r>
              <a:rPr lang="cs-CZ" dirty="0"/>
              <a:t> </a:t>
            </a:r>
            <a:r>
              <a:rPr lang="cs-CZ" dirty="0" err="1"/>
              <a:t>Valentine´s</a:t>
            </a:r>
            <a:r>
              <a:rPr lang="cs-CZ" dirty="0"/>
              <a:t> </a:t>
            </a:r>
            <a:r>
              <a:rPr lang="cs-CZ" dirty="0" err="1"/>
              <a:t>Day</a:t>
            </a:r>
            <a:r>
              <a:rPr lang="cs-CZ" dirty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Do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celebrate</a:t>
            </a:r>
            <a:r>
              <a:rPr lang="cs-CZ" dirty="0" smtClean="0"/>
              <a:t> </a:t>
            </a:r>
            <a:r>
              <a:rPr lang="cs-CZ" dirty="0" err="1" smtClean="0"/>
              <a:t>Valentine´s</a:t>
            </a:r>
            <a:r>
              <a:rPr lang="cs-CZ" dirty="0" smtClean="0"/>
              <a:t> </a:t>
            </a:r>
            <a:r>
              <a:rPr lang="cs-CZ" dirty="0" err="1" smtClean="0"/>
              <a:t>Day</a:t>
            </a:r>
            <a:r>
              <a:rPr lang="cs-CZ" dirty="0" smtClean="0"/>
              <a:t>?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I </a:t>
            </a:r>
            <a:r>
              <a:rPr lang="cs-CZ" dirty="0" err="1"/>
              <a:t>give</a:t>
            </a:r>
            <a:r>
              <a:rPr lang="cs-CZ" dirty="0"/>
              <a:t> </a:t>
            </a:r>
            <a:r>
              <a:rPr lang="cs-CZ" dirty="0" err="1"/>
              <a:t>an</a:t>
            </a:r>
            <a:r>
              <a:rPr lang="cs-CZ" dirty="0"/>
              <a:t> </a:t>
            </a:r>
            <a:r>
              <a:rPr lang="cs-CZ" dirty="0" err="1"/>
              <a:t>expensive</a:t>
            </a:r>
            <a:r>
              <a:rPr lang="cs-CZ" dirty="0"/>
              <a:t> </a:t>
            </a:r>
            <a:r>
              <a:rPr lang="cs-CZ" dirty="0" err="1"/>
              <a:t>present</a:t>
            </a:r>
            <a:r>
              <a:rPr lang="cs-CZ" dirty="0"/>
              <a:t> to my </a:t>
            </a:r>
            <a:r>
              <a:rPr lang="cs-CZ" dirty="0" err="1"/>
              <a:t>boyfriend</a:t>
            </a:r>
            <a:r>
              <a:rPr lang="cs-CZ" dirty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Do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/>
              <a:t>give</a:t>
            </a:r>
            <a:r>
              <a:rPr lang="cs-CZ" dirty="0"/>
              <a:t> </a:t>
            </a:r>
            <a:r>
              <a:rPr lang="cs-CZ" dirty="0" err="1"/>
              <a:t>an</a:t>
            </a:r>
            <a:r>
              <a:rPr lang="cs-CZ" dirty="0"/>
              <a:t> </a:t>
            </a:r>
            <a:r>
              <a:rPr lang="cs-CZ" dirty="0" err="1"/>
              <a:t>expensive</a:t>
            </a:r>
            <a:r>
              <a:rPr lang="cs-CZ" dirty="0"/>
              <a:t> </a:t>
            </a:r>
            <a:r>
              <a:rPr lang="cs-CZ" dirty="0" err="1"/>
              <a:t>present</a:t>
            </a:r>
            <a:r>
              <a:rPr lang="cs-CZ" dirty="0"/>
              <a:t> to my </a:t>
            </a:r>
            <a:r>
              <a:rPr lang="cs-CZ" dirty="0" err="1" smtClean="0"/>
              <a:t>boyfriend</a:t>
            </a:r>
            <a:r>
              <a:rPr lang="cs-CZ" dirty="0" smtClean="0"/>
              <a:t>?</a:t>
            </a:r>
            <a:endParaRPr lang="cs-CZ" dirty="0"/>
          </a:p>
          <a:p>
            <a:pPr marL="0" indent="0">
              <a:buNone/>
            </a:pP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boyfriend</a:t>
            </a:r>
            <a:r>
              <a:rPr lang="cs-CZ" dirty="0"/>
              <a:t> </a:t>
            </a:r>
            <a:r>
              <a:rPr lang="cs-CZ" dirty="0" err="1"/>
              <a:t>gives</a:t>
            </a:r>
            <a:r>
              <a:rPr lang="cs-CZ" dirty="0"/>
              <a:t> </a:t>
            </a:r>
            <a:r>
              <a:rPr lang="cs-CZ" dirty="0" err="1"/>
              <a:t>flowers</a:t>
            </a:r>
            <a:r>
              <a:rPr lang="cs-CZ" dirty="0"/>
              <a:t> to his </a:t>
            </a:r>
            <a:r>
              <a:rPr lang="cs-CZ" dirty="0" err="1"/>
              <a:t>girlfriend</a:t>
            </a:r>
            <a:r>
              <a:rPr lang="cs-CZ" dirty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dirty="0" err="1" smtClean="0">
                <a:solidFill>
                  <a:schemeClr val="accent4">
                    <a:lumMod val="50000"/>
                  </a:schemeClr>
                </a:solidFill>
              </a:rPr>
              <a:t>Does</a:t>
            </a:r>
            <a:r>
              <a:rPr lang="cs-CZ" dirty="0" smtClean="0"/>
              <a:t> he </a:t>
            </a:r>
            <a:r>
              <a:rPr lang="cs-CZ" dirty="0" err="1" smtClean="0"/>
              <a:t>give</a:t>
            </a:r>
            <a:r>
              <a:rPr lang="cs-CZ" dirty="0" smtClean="0"/>
              <a:t> </a:t>
            </a:r>
            <a:r>
              <a:rPr lang="cs-CZ" dirty="0" err="1"/>
              <a:t>flowers</a:t>
            </a:r>
            <a:r>
              <a:rPr lang="cs-CZ" dirty="0"/>
              <a:t> to his </a:t>
            </a:r>
            <a:r>
              <a:rPr lang="cs-CZ" dirty="0" err="1" smtClean="0"/>
              <a:t>girlfriend</a:t>
            </a:r>
            <a:r>
              <a:rPr lang="cs-CZ" dirty="0" smtClean="0"/>
              <a:t>?</a:t>
            </a:r>
            <a:endParaRPr lang="cs-CZ" dirty="0"/>
          </a:p>
          <a:p>
            <a:pPr marL="0" indent="0">
              <a:buNone/>
            </a:pPr>
            <a:r>
              <a:rPr lang="cs-CZ" dirty="0" err="1"/>
              <a:t>Wives</a:t>
            </a:r>
            <a:r>
              <a:rPr lang="cs-CZ" dirty="0"/>
              <a:t> </a:t>
            </a:r>
            <a:r>
              <a:rPr lang="cs-CZ" dirty="0" err="1"/>
              <a:t>give</a:t>
            </a:r>
            <a:r>
              <a:rPr lang="cs-CZ" dirty="0"/>
              <a:t> </a:t>
            </a:r>
            <a:r>
              <a:rPr lang="cs-CZ" dirty="0" err="1"/>
              <a:t>boxes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chocolate</a:t>
            </a:r>
            <a:r>
              <a:rPr lang="cs-CZ" dirty="0"/>
              <a:t> to </a:t>
            </a:r>
            <a:r>
              <a:rPr lang="cs-CZ" dirty="0" err="1"/>
              <a:t>their</a:t>
            </a:r>
            <a:r>
              <a:rPr lang="cs-CZ" dirty="0"/>
              <a:t> </a:t>
            </a:r>
            <a:r>
              <a:rPr lang="cs-CZ" dirty="0" err="1"/>
              <a:t>husbands</a:t>
            </a:r>
            <a:r>
              <a:rPr lang="cs-CZ" dirty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Do</a:t>
            </a:r>
            <a:r>
              <a:rPr lang="cs-CZ" dirty="0" smtClean="0"/>
              <a:t>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/>
              <a:t>give</a:t>
            </a:r>
            <a:r>
              <a:rPr lang="cs-CZ" dirty="0"/>
              <a:t> </a:t>
            </a:r>
            <a:r>
              <a:rPr lang="cs-CZ" dirty="0" err="1"/>
              <a:t>boxes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chocolate</a:t>
            </a:r>
            <a:r>
              <a:rPr lang="cs-CZ" dirty="0"/>
              <a:t> to </a:t>
            </a:r>
            <a:r>
              <a:rPr lang="cs-CZ" dirty="0" err="1"/>
              <a:t>their</a:t>
            </a:r>
            <a:r>
              <a:rPr lang="cs-CZ" dirty="0"/>
              <a:t> </a:t>
            </a:r>
            <a:r>
              <a:rPr lang="cs-CZ" dirty="0" err="1" smtClean="0"/>
              <a:t>husbands</a:t>
            </a:r>
            <a:r>
              <a:rPr lang="cs-CZ" dirty="0" smtClean="0"/>
              <a:t>?</a:t>
            </a:r>
            <a:endParaRPr lang="cs-CZ" dirty="0"/>
          </a:p>
          <a:p>
            <a:pPr marL="0" indent="0">
              <a:buNone/>
            </a:pPr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err="1"/>
              <a:t>give</a:t>
            </a:r>
            <a:r>
              <a:rPr lang="cs-CZ" dirty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 a </a:t>
            </a:r>
            <a:r>
              <a:rPr lang="cs-CZ" dirty="0" err="1" smtClean="0"/>
              <a:t>small</a:t>
            </a:r>
            <a:r>
              <a:rPr lang="cs-CZ" dirty="0" smtClean="0"/>
              <a:t> </a:t>
            </a:r>
            <a:r>
              <a:rPr lang="cs-CZ" dirty="0" err="1" smtClean="0"/>
              <a:t>present</a:t>
            </a:r>
            <a:r>
              <a:rPr lang="cs-CZ" dirty="0" smtClean="0"/>
              <a:t>.</a:t>
            </a: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Do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give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 </a:t>
            </a:r>
            <a:r>
              <a:rPr lang="cs-CZ" dirty="0"/>
              <a:t>a </a:t>
            </a:r>
            <a:r>
              <a:rPr lang="cs-CZ" dirty="0" err="1"/>
              <a:t>small</a:t>
            </a:r>
            <a:r>
              <a:rPr lang="cs-CZ" dirty="0"/>
              <a:t> </a:t>
            </a:r>
            <a:r>
              <a:rPr lang="cs-CZ" dirty="0" err="1" smtClean="0"/>
              <a:t>present</a:t>
            </a:r>
            <a:r>
              <a:rPr lang="cs-CZ" dirty="0" smtClean="0"/>
              <a:t>?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A </a:t>
            </a:r>
            <a:r>
              <a:rPr lang="cs-CZ" dirty="0" err="1"/>
              <a:t>husband</a:t>
            </a:r>
            <a:r>
              <a:rPr lang="cs-CZ" dirty="0"/>
              <a:t> </a:t>
            </a:r>
            <a:r>
              <a:rPr lang="cs-CZ" dirty="0" err="1"/>
              <a:t>gives</a:t>
            </a:r>
            <a:r>
              <a:rPr lang="cs-CZ" dirty="0"/>
              <a:t> a box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chocolate</a:t>
            </a:r>
            <a:r>
              <a:rPr lang="cs-CZ" dirty="0"/>
              <a:t> to his </a:t>
            </a:r>
            <a:r>
              <a:rPr lang="cs-CZ" dirty="0" err="1"/>
              <a:t>wife</a:t>
            </a:r>
            <a:r>
              <a:rPr lang="cs-CZ" dirty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dirty="0" err="1" smtClean="0">
                <a:solidFill>
                  <a:schemeClr val="accent4">
                    <a:lumMod val="50000"/>
                  </a:schemeClr>
                </a:solidFill>
              </a:rPr>
              <a:t>Does</a:t>
            </a:r>
            <a:r>
              <a:rPr lang="cs-CZ" dirty="0" smtClean="0"/>
              <a:t> he </a:t>
            </a:r>
            <a:r>
              <a:rPr lang="cs-CZ" dirty="0" err="1" smtClean="0"/>
              <a:t>give</a:t>
            </a:r>
            <a:r>
              <a:rPr lang="cs-CZ" dirty="0" smtClean="0"/>
              <a:t> </a:t>
            </a:r>
            <a:r>
              <a:rPr lang="cs-CZ" dirty="0"/>
              <a:t>a box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chocolate</a:t>
            </a:r>
            <a:r>
              <a:rPr lang="cs-CZ" dirty="0"/>
              <a:t> to his </a:t>
            </a:r>
            <a:r>
              <a:rPr lang="cs-CZ" dirty="0" err="1" smtClean="0"/>
              <a:t>wife</a:t>
            </a:r>
            <a:r>
              <a:rPr lang="cs-CZ" dirty="0" smtClean="0"/>
              <a:t>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36957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476672"/>
            <a:ext cx="7125113" cy="936105"/>
          </a:xfrm>
        </p:spPr>
        <p:txBody>
          <a:bodyPr/>
          <a:lstStyle/>
          <a:p>
            <a:r>
              <a:rPr lang="cs-CZ" dirty="0" smtClean="0"/>
              <a:t>VYTVOŘ OTÁZKU DOPLŇOVACÍ: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12776"/>
            <a:ext cx="8424936" cy="51845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err="1"/>
              <a:t>We</a:t>
            </a:r>
            <a:r>
              <a:rPr lang="cs-CZ" dirty="0"/>
              <a:t> </a:t>
            </a:r>
            <a:r>
              <a:rPr lang="cs-CZ" dirty="0" err="1"/>
              <a:t>celebrate</a:t>
            </a:r>
            <a:r>
              <a:rPr lang="cs-CZ" dirty="0"/>
              <a:t> </a:t>
            </a:r>
            <a:r>
              <a:rPr lang="cs-CZ" dirty="0" err="1"/>
              <a:t>Valentine´s</a:t>
            </a:r>
            <a:r>
              <a:rPr lang="cs-CZ" dirty="0"/>
              <a:t> </a:t>
            </a:r>
            <a:r>
              <a:rPr lang="cs-CZ" dirty="0" err="1" smtClean="0"/>
              <a:t>Day</a:t>
            </a:r>
            <a:r>
              <a:rPr lang="cs-CZ" dirty="0"/>
              <a:t> </a:t>
            </a:r>
            <a:r>
              <a:rPr lang="cs-CZ" u="sng" dirty="0" smtClean="0"/>
              <a:t>on </a:t>
            </a:r>
            <a:r>
              <a:rPr lang="cs-CZ" u="sng" dirty="0" err="1" smtClean="0"/>
              <a:t>the</a:t>
            </a:r>
            <a:r>
              <a:rPr lang="cs-CZ" u="sng" dirty="0" smtClean="0"/>
              <a:t> 14th </a:t>
            </a:r>
            <a:r>
              <a:rPr lang="cs-CZ" u="sng" dirty="0" err="1" smtClean="0"/>
              <a:t>February</a:t>
            </a:r>
            <a:r>
              <a:rPr lang="cs-CZ" dirty="0" smtClean="0"/>
              <a:t>	.	(</a:t>
            </a:r>
            <a:r>
              <a:rPr lang="cs-CZ" dirty="0" err="1" smtClean="0"/>
              <a:t>when</a:t>
            </a:r>
            <a:r>
              <a:rPr lang="cs-CZ" dirty="0" smtClean="0"/>
              <a:t>)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I </a:t>
            </a:r>
            <a:r>
              <a:rPr lang="cs-CZ" dirty="0" err="1"/>
              <a:t>give</a:t>
            </a:r>
            <a:r>
              <a:rPr lang="cs-CZ" dirty="0"/>
              <a:t> </a:t>
            </a:r>
            <a:r>
              <a:rPr lang="cs-CZ" u="sng" dirty="0" err="1"/>
              <a:t>an</a:t>
            </a:r>
            <a:r>
              <a:rPr lang="cs-CZ" u="sng" dirty="0"/>
              <a:t> </a:t>
            </a:r>
            <a:r>
              <a:rPr lang="cs-CZ" u="sng" dirty="0" err="1"/>
              <a:t>expensive</a:t>
            </a:r>
            <a:r>
              <a:rPr lang="cs-CZ" u="sng" dirty="0"/>
              <a:t> </a:t>
            </a:r>
            <a:r>
              <a:rPr lang="cs-CZ" u="sng" dirty="0" err="1"/>
              <a:t>present</a:t>
            </a:r>
            <a:r>
              <a:rPr lang="cs-CZ" dirty="0"/>
              <a:t> </a:t>
            </a:r>
            <a:r>
              <a:rPr lang="cs-CZ" dirty="0" smtClean="0"/>
              <a:t> to </a:t>
            </a:r>
            <a:r>
              <a:rPr lang="cs-CZ" dirty="0"/>
              <a:t>my </a:t>
            </a:r>
            <a:r>
              <a:rPr lang="cs-CZ" dirty="0" err="1"/>
              <a:t>boyfriend</a:t>
            </a:r>
            <a:r>
              <a:rPr lang="cs-CZ" dirty="0" smtClean="0"/>
              <a:t>.			(</a:t>
            </a:r>
            <a:r>
              <a:rPr lang="cs-CZ" dirty="0" err="1" smtClean="0"/>
              <a:t>what</a:t>
            </a:r>
            <a:r>
              <a:rPr lang="cs-CZ" dirty="0" smtClean="0"/>
              <a:t>)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/>
              <a:t>boyfriend</a:t>
            </a:r>
            <a:r>
              <a:rPr lang="cs-CZ" dirty="0"/>
              <a:t> </a:t>
            </a:r>
            <a:r>
              <a:rPr lang="cs-CZ" dirty="0" err="1"/>
              <a:t>gives</a:t>
            </a:r>
            <a:r>
              <a:rPr lang="cs-CZ" dirty="0"/>
              <a:t> </a:t>
            </a:r>
            <a:r>
              <a:rPr lang="cs-CZ" u="sng" dirty="0" err="1"/>
              <a:t>flowers</a:t>
            </a:r>
            <a:r>
              <a:rPr lang="cs-CZ" dirty="0"/>
              <a:t> to his </a:t>
            </a:r>
            <a:r>
              <a:rPr lang="cs-CZ" dirty="0" err="1"/>
              <a:t>girlfriend</a:t>
            </a:r>
            <a:r>
              <a:rPr lang="cs-CZ" dirty="0" smtClean="0"/>
              <a:t>.			</a:t>
            </a:r>
            <a:r>
              <a:rPr lang="cs-CZ" dirty="0"/>
              <a:t>(</a:t>
            </a:r>
            <a:r>
              <a:rPr lang="cs-CZ" dirty="0" err="1" smtClean="0"/>
              <a:t>what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Wives</a:t>
            </a:r>
            <a:r>
              <a:rPr lang="cs-CZ" dirty="0" smtClean="0"/>
              <a:t> </a:t>
            </a:r>
            <a:r>
              <a:rPr lang="cs-CZ" dirty="0" err="1" smtClean="0"/>
              <a:t>give</a:t>
            </a:r>
            <a:r>
              <a:rPr lang="cs-CZ" dirty="0" smtClean="0"/>
              <a:t> </a:t>
            </a:r>
            <a:r>
              <a:rPr lang="cs-CZ" u="sng" dirty="0" err="1" smtClean="0"/>
              <a:t>boxes</a:t>
            </a:r>
            <a:r>
              <a:rPr lang="cs-CZ" u="sng" dirty="0" smtClean="0"/>
              <a:t> </a:t>
            </a:r>
            <a:r>
              <a:rPr lang="cs-CZ" u="sng" dirty="0" err="1" smtClean="0"/>
              <a:t>of</a:t>
            </a:r>
            <a:r>
              <a:rPr lang="cs-CZ" u="sng" dirty="0" smtClean="0"/>
              <a:t> </a:t>
            </a:r>
            <a:r>
              <a:rPr lang="cs-CZ" u="sng" dirty="0" err="1" smtClean="0"/>
              <a:t>chocolate</a:t>
            </a:r>
            <a:r>
              <a:rPr lang="cs-CZ" dirty="0" smtClean="0"/>
              <a:t> to </a:t>
            </a:r>
            <a:r>
              <a:rPr lang="cs-CZ" dirty="0" err="1" smtClean="0"/>
              <a:t>their</a:t>
            </a:r>
            <a:r>
              <a:rPr lang="cs-CZ" dirty="0" smtClean="0"/>
              <a:t> </a:t>
            </a:r>
            <a:r>
              <a:rPr lang="cs-CZ" dirty="0" err="1" smtClean="0"/>
              <a:t>husbands</a:t>
            </a:r>
            <a:r>
              <a:rPr lang="cs-CZ" dirty="0" smtClean="0"/>
              <a:t>.		(</a:t>
            </a:r>
            <a:r>
              <a:rPr lang="cs-CZ" dirty="0" err="1" smtClean="0"/>
              <a:t>what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/>
              <a:t>give</a:t>
            </a:r>
            <a:r>
              <a:rPr lang="cs-CZ" dirty="0"/>
              <a:t> </a:t>
            </a:r>
            <a:r>
              <a:rPr lang="cs-CZ" dirty="0" err="1"/>
              <a:t>me</a:t>
            </a:r>
            <a:r>
              <a:rPr lang="cs-CZ" dirty="0"/>
              <a:t> </a:t>
            </a:r>
            <a:r>
              <a:rPr lang="cs-CZ" u="sng" dirty="0"/>
              <a:t>a </a:t>
            </a:r>
            <a:r>
              <a:rPr lang="cs-CZ" u="sng" dirty="0" err="1"/>
              <a:t>small</a:t>
            </a:r>
            <a:r>
              <a:rPr lang="cs-CZ" u="sng" dirty="0"/>
              <a:t> </a:t>
            </a:r>
            <a:r>
              <a:rPr lang="cs-CZ" u="sng" dirty="0" err="1"/>
              <a:t>present</a:t>
            </a:r>
            <a:r>
              <a:rPr lang="cs-CZ" dirty="0" smtClean="0"/>
              <a:t>.							</a:t>
            </a:r>
            <a:r>
              <a:rPr lang="cs-CZ" dirty="0"/>
              <a:t>(</a:t>
            </a:r>
            <a:r>
              <a:rPr lang="cs-CZ" dirty="0" err="1" smtClean="0"/>
              <a:t>what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A </a:t>
            </a:r>
            <a:r>
              <a:rPr lang="cs-CZ" dirty="0" err="1" smtClean="0"/>
              <a:t>husband</a:t>
            </a:r>
            <a:r>
              <a:rPr lang="cs-CZ" dirty="0" smtClean="0"/>
              <a:t> </a:t>
            </a:r>
            <a:r>
              <a:rPr lang="cs-CZ" dirty="0" err="1" smtClean="0"/>
              <a:t>gives</a:t>
            </a:r>
            <a:r>
              <a:rPr lang="cs-CZ" dirty="0" smtClean="0"/>
              <a:t> </a:t>
            </a:r>
            <a:r>
              <a:rPr lang="cs-CZ" u="sng" dirty="0" smtClean="0"/>
              <a:t>a box </a:t>
            </a:r>
            <a:r>
              <a:rPr lang="cs-CZ" u="sng" dirty="0" err="1" smtClean="0"/>
              <a:t>of</a:t>
            </a:r>
            <a:r>
              <a:rPr lang="cs-CZ" u="sng" dirty="0" smtClean="0"/>
              <a:t> </a:t>
            </a:r>
            <a:r>
              <a:rPr lang="cs-CZ" u="sng" dirty="0" err="1" smtClean="0"/>
              <a:t>chocolate</a:t>
            </a:r>
            <a:r>
              <a:rPr lang="cs-CZ" dirty="0" smtClean="0"/>
              <a:t> to his </a:t>
            </a:r>
            <a:r>
              <a:rPr lang="cs-CZ" dirty="0" err="1" smtClean="0"/>
              <a:t>wife</a:t>
            </a:r>
            <a:r>
              <a:rPr lang="cs-CZ" dirty="0" smtClean="0"/>
              <a:t>.			(</a:t>
            </a:r>
            <a:r>
              <a:rPr lang="cs-CZ" dirty="0" err="1" smtClean="0"/>
              <a:t>what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315685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476672"/>
            <a:ext cx="7125113" cy="936105"/>
          </a:xfrm>
        </p:spPr>
        <p:txBody>
          <a:bodyPr/>
          <a:lstStyle/>
          <a:p>
            <a:r>
              <a:rPr lang="cs-CZ" dirty="0" smtClean="0"/>
              <a:t>VYTVOŘ OTÁZKU DOPLŇOVACÍ: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12776"/>
            <a:ext cx="8424936" cy="51845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err="1"/>
              <a:t>We</a:t>
            </a:r>
            <a:r>
              <a:rPr lang="cs-CZ" dirty="0"/>
              <a:t> </a:t>
            </a:r>
            <a:r>
              <a:rPr lang="cs-CZ" dirty="0" err="1"/>
              <a:t>celebrate</a:t>
            </a:r>
            <a:r>
              <a:rPr lang="cs-CZ" dirty="0"/>
              <a:t> </a:t>
            </a:r>
            <a:r>
              <a:rPr lang="cs-CZ" dirty="0" err="1"/>
              <a:t>Valentine´s</a:t>
            </a:r>
            <a:r>
              <a:rPr lang="cs-CZ" dirty="0"/>
              <a:t> </a:t>
            </a:r>
            <a:r>
              <a:rPr lang="cs-CZ" dirty="0" err="1" smtClean="0"/>
              <a:t>Day</a:t>
            </a:r>
            <a:r>
              <a:rPr lang="cs-CZ" dirty="0"/>
              <a:t> </a:t>
            </a:r>
            <a:r>
              <a:rPr lang="cs-CZ" u="sng" dirty="0" smtClean="0"/>
              <a:t>on </a:t>
            </a:r>
            <a:r>
              <a:rPr lang="cs-CZ" u="sng" dirty="0" err="1" smtClean="0"/>
              <a:t>the</a:t>
            </a:r>
            <a:r>
              <a:rPr lang="cs-CZ" u="sng" dirty="0" smtClean="0"/>
              <a:t> 14th </a:t>
            </a:r>
            <a:r>
              <a:rPr lang="cs-CZ" u="sng" dirty="0" err="1" smtClean="0"/>
              <a:t>February</a:t>
            </a:r>
            <a:r>
              <a:rPr lang="cs-CZ" dirty="0" smtClean="0"/>
              <a:t>	.	(</a:t>
            </a:r>
            <a:r>
              <a:rPr lang="cs-CZ" dirty="0" err="1" smtClean="0"/>
              <a:t>when</a:t>
            </a:r>
            <a:r>
              <a:rPr lang="cs-CZ" dirty="0" smtClean="0"/>
              <a:t>)</a:t>
            </a: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 err="1" smtClean="0">
                <a:solidFill>
                  <a:schemeClr val="accent4">
                    <a:lumMod val="50000"/>
                  </a:schemeClr>
                </a:solidFill>
              </a:rPr>
              <a:t>When</a:t>
            </a: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celebrate</a:t>
            </a:r>
            <a:r>
              <a:rPr lang="cs-CZ" dirty="0" smtClean="0"/>
              <a:t> </a:t>
            </a:r>
            <a:r>
              <a:rPr lang="cs-CZ" dirty="0" err="1"/>
              <a:t>Valentine´s</a:t>
            </a:r>
            <a:r>
              <a:rPr lang="cs-CZ" dirty="0"/>
              <a:t> </a:t>
            </a:r>
            <a:r>
              <a:rPr lang="cs-CZ" dirty="0" err="1" smtClean="0"/>
              <a:t>Day</a:t>
            </a:r>
            <a:r>
              <a:rPr lang="cs-CZ" dirty="0" smtClean="0"/>
              <a:t>?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I </a:t>
            </a:r>
            <a:r>
              <a:rPr lang="cs-CZ" dirty="0" err="1"/>
              <a:t>give</a:t>
            </a:r>
            <a:r>
              <a:rPr lang="cs-CZ" dirty="0"/>
              <a:t> </a:t>
            </a:r>
            <a:r>
              <a:rPr lang="cs-CZ" u="sng" dirty="0" err="1"/>
              <a:t>an</a:t>
            </a:r>
            <a:r>
              <a:rPr lang="cs-CZ" u="sng" dirty="0"/>
              <a:t> </a:t>
            </a:r>
            <a:r>
              <a:rPr lang="cs-CZ" u="sng" dirty="0" err="1"/>
              <a:t>expensive</a:t>
            </a:r>
            <a:r>
              <a:rPr lang="cs-CZ" u="sng" dirty="0"/>
              <a:t> </a:t>
            </a:r>
            <a:r>
              <a:rPr lang="cs-CZ" u="sng" dirty="0" err="1"/>
              <a:t>present</a:t>
            </a:r>
            <a:r>
              <a:rPr lang="cs-CZ" dirty="0"/>
              <a:t> </a:t>
            </a:r>
            <a:r>
              <a:rPr lang="cs-CZ" dirty="0" smtClean="0"/>
              <a:t> to </a:t>
            </a:r>
            <a:r>
              <a:rPr lang="cs-CZ" dirty="0"/>
              <a:t>my </a:t>
            </a:r>
            <a:r>
              <a:rPr lang="cs-CZ" dirty="0" err="1"/>
              <a:t>boyfriend</a:t>
            </a:r>
            <a:r>
              <a:rPr lang="cs-CZ" dirty="0" smtClean="0"/>
              <a:t>.			(</a:t>
            </a:r>
            <a:r>
              <a:rPr lang="cs-CZ" dirty="0" err="1" smtClean="0"/>
              <a:t>what</a:t>
            </a:r>
            <a:r>
              <a:rPr lang="cs-CZ" dirty="0" smtClean="0"/>
              <a:t>)</a:t>
            </a: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 err="1" smtClean="0">
                <a:solidFill>
                  <a:schemeClr val="accent4">
                    <a:lumMod val="50000"/>
                  </a:schemeClr>
                </a:solidFill>
              </a:rPr>
              <a:t>What</a:t>
            </a: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give</a:t>
            </a:r>
            <a:r>
              <a:rPr lang="cs-CZ" dirty="0" smtClean="0"/>
              <a:t> to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boyfriend</a:t>
            </a:r>
            <a:r>
              <a:rPr lang="cs-CZ" dirty="0" smtClean="0"/>
              <a:t>?</a:t>
            </a:r>
            <a:endParaRPr lang="cs-CZ" dirty="0"/>
          </a:p>
          <a:p>
            <a:pPr marL="0" indent="0">
              <a:buNone/>
            </a:pP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boyfriend</a:t>
            </a:r>
            <a:r>
              <a:rPr lang="cs-CZ" dirty="0"/>
              <a:t> </a:t>
            </a:r>
            <a:r>
              <a:rPr lang="cs-CZ" dirty="0" err="1"/>
              <a:t>gives</a:t>
            </a:r>
            <a:r>
              <a:rPr lang="cs-CZ" dirty="0"/>
              <a:t> </a:t>
            </a:r>
            <a:r>
              <a:rPr lang="cs-CZ" u="sng" dirty="0" err="1"/>
              <a:t>flowers</a:t>
            </a:r>
            <a:r>
              <a:rPr lang="cs-CZ" dirty="0"/>
              <a:t> to his </a:t>
            </a:r>
            <a:r>
              <a:rPr lang="cs-CZ" dirty="0" err="1"/>
              <a:t>girlfriend</a:t>
            </a:r>
            <a:r>
              <a:rPr lang="cs-CZ" dirty="0" smtClean="0"/>
              <a:t>.			</a:t>
            </a:r>
            <a:r>
              <a:rPr lang="cs-CZ" dirty="0"/>
              <a:t>(</a:t>
            </a:r>
            <a:r>
              <a:rPr lang="cs-CZ" dirty="0" err="1"/>
              <a:t>what</a:t>
            </a:r>
            <a:r>
              <a:rPr lang="cs-CZ" dirty="0" smtClean="0"/>
              <a:t>)</a:t>
            </a: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 err="1" smtClean="0">
                <a:solidFill>
                  <a:schemeClr val="accent4">
                    <a:lumMod val="50000"/>
                  </a:schemeClr>
                </a:solidFill>
              </a:rPr>
              <a:t>What</a:t>
            </a: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4">
                    <a:lumMod val="50000"/>
                  </a:schemeClr>
                </a:solidFill>
              </a:rPr>
              <a:t>does</a:t>
            </a: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dirty="0" smtClean="0"/>
              <a:t>he </a:t>
            </a:r>
            <a:r>
              <a:rPr lang="cs-CZ" dirty="0" err="1" smtClean="0"/>
              <a:t>give</a:t>
            </a:r>
            <a:r>
              <a:rPr lang="cs-CZ" dirty="0" smtClean="0"/>
              <a:t> to his </a:t>
            </a:r>
            <a:r>
              <a:rPr lang="cs-CZ" dirty="0" err="1" smtClean="0"/>
              <a:t>girlfriend</a:t>
            </a:r>
            <a:r>
              <a:rPr lang="cs-CZ" dirty="0" smtClean="0"/>
              <a:t>?</a:t>
            </a:r>
            <a:endParaRPr lang="cs-CZ" dirty="0"/>
          </a:p>
          <a:p>
            <a:pPr marL="0" indent="0">
              <a:buNone/>
            </a:pPr>
            <a:r>
              <a:rPr lang="cs-CZ" dirty="0" err="1"/>
              <a:t>Wives</a:t>
            </a:r>
            <a:r>
              <a:rPr lang="cs-CZ" dirty="0"/>
              <a:t> </a:t>
            </a:r>
            <a:r>
              <a:rPr lang="cs-CZ" dirty="0" err="1"/>
              <a:t>give</a:t>
            </a:r>
            <a:r>
              <a:rPr lang="cs-CZ" dirty="0"/>
              <a:t> </a:t>
            </a:r>
            <a:r>
              <a:rPr lang="cs-CZ" u="sng" dirty="0" err="1"/>
              <a:t>boxes</a:t>
            </a:r>
            <a:r>
              <a:rPr lang="cs-CZ" u="sng" dirty="0"/>
              <a:t> </a:t>
            </a:r>
            <a:r>
              <a:rPr lang="cs-CZ" u="sng" dirty="0" err="1"/>
              <a:t>of</a:t>
            </a:r>
            <a:r>
              <a:rPr lang="cs-CZ" u="sng" dirty="0"/>
              <a:t> </a:t>
            </a:r>
            <a:r>
              <a:rPr lang="cs-CZ" u="sng" dirty="0" err="1"/>
              <a:t>chocolate</a:t>
            </a:r>
            <a:r>
              <a:rPr lang="cs-CZ" dirty="0"/>
              <a:t> to </a:t>
            </a:r>
            <a:r>
              <a:rPr lang="cs-CZ" dirty="0" err="1"/>
              <a:t>their</a:t>
            </a:r>
            <a:r>
              <a:rPr lang="cs-CZ" dirty="0"/>
              <a:t> </a:t>
            </a:r>
            <a:r>
              <a:rPr lang="cs-CZ" dirty="0" err="1"/>
              <a:t>husbands</a:t>
            </a:r>
            <a:r>
              <a:rPr lang="cs-CZ" dirty="0" smtClean="0"/>
              <a:t>.		</a:t>
            </a:r>
            <a:r>
              <a:rPr lang="cs-CZ" dirty="0"/>
              <a:t>(</a:t>
            </a:r>
            <a:r>
              <a:rPr lang="cs-CZ" dirty="0" err="1"/>
              <a:t>what</a:t>
            </a:r>
            <a:r>
              <a:rPr lang="cs-CZ" dirty="0" smtClean="0"/>
              <a:t>)</a:t>
            </a: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 err="1" smtClean="0">
                <a:solidFill>
                  <a:schemeClr val="accent4">
                    <a:lumMod val="50000"/>
                  </a:schemeClr>
                </a:solidFill>
              </a:rPr>
              <a:t>What</a:t>
            </a: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 do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give</a:t>
            </a:r>
            <a:r>
              <a:rPr lang="cs-CZ" dirty="0" smtClean="0"/>
              <a:t> to </a:t>
            </a:r>
            <a:r>
              <a:rPr lang="cs-CZ" dirty="0" err="1" smtClean="0"/>
              <a:t>their</a:t>
            </a:r>
            <a:r>
              <a:rPr lang="cs-CZ" dirty="0" smtClean="0"/>
              <a:t> </a:t>
            </a:r>
            <a:r>
              <a:rPr lang="cs-CZ" dirty="0" err="1" smtClean="0"/>
              <a:t>husbands</a:t>
            </a:r>
            <a:r>
              <a:rPr lang="cs-CZ" dirty="0" smtClean="0"/>
              <a:t>?</a:t>
            </a:r>
            <a:endParaRPr lang="cs-CZ" dirty="0"/>
          </a:p>
          <a:p>
            <a:pPr marL="0" indent="0">
              <a:buNone/>
            </a:pPr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err="1"/>
              <a:t>give</a:t>
            </a:r>
            <a:r>
              <a:rPr lang="cs-CZ" dirty="0"/>
              <a:t> </a:t>
            </a:r>
            <a:r>
              <a:rPr lang="cs-CZ" dirty="0" err="1"/>
              <a:t>me</a:t>
            </a:r>
            <a:r>
              <a:rPr lang="cs-CZ" dirty="0"/>
              <a:t> </a:t>
            </a:r>
            <a:r>
              <a:rPr lang="cs-CZ" u="sng" dirty="0"/>
              <a:t>a </a:t>
            </a:r>
            <a:r>
              <a:rPr lang="cs-CZ" u="sng" dirty="0" err="1"/>
              <a:t>small</a:t>
            </a:r>
            <a:r>
              <a:rPr lang="cs-CZ" u="sng" dirty="0"/>
              <a:t> </a:t>
            </a:r>
            <a:r>
              <a:rPr lang="cs-CZ" u="sng" dirty="0" err="1"/>
              <a:t>present</a:t>
            </a:r>
            <a:r>
              <a:rPr lang="cs-CZ" dirty="0" smtClean="0"/>
              <a:t>.							</a:t>
            </a:r>
            <a:r>
              <a:rPr lang="cs-CZ" dirty="0"/>
              <a:t>(</a:t>
            </a:r>
            <a:r>
              <a:rPr lang="cs-CZ" dirty="0" err="1"/>
              <a:t>what</a:t>
            </a:r>
            <a:r>
              <a:rPr lang="cs-CZ" dirty="0" smtClean="0"/>
              <a:t>)</a:t>
            </a: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 err="1" smtClean="0">
                <a:solidFill>
                  <a:schemeClr val="accent4">
                    <a:lumMod val="50000"/>
                  </a:schemeClr>
                </a:solidFill>
              </a:rPr>
              <a:t>What</a:t>
            </a: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give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?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A </a:t>
            </a:r>
            <a:r>
              <a:rPr lang="cs-CZ" dirty="0" err="1"/>
              <a:t>husband</a:t>
            </a:r>
            <a:r>
              <a:rPr lang="cs-CZ" dirty="0"/>
              <a:t> </a:t>
            </a:r>
            <a:r>
              <a:rPr lang="cs-CZ" dirty="0" err="1"/>
              <a:t>gives</a:t>
            </a:r>
            <a:r>
              <a:rPr lang="cs-CZ" dirty="0"/>
              <a:t> </a:t>
            </a:r>
            <a:r>
              <a:rPr lang="cs-CZ" u="sng" dirty="0"/>
              <a:t>a box </a:t>
            </a:r>
            <a:r>
              <a:rPr lang="cs-CZ" u="sng" dirty="0" err="1"/>
              <a:t>of</a:t>
            </a:r>
            <a:r>
              <a:rPr lang="cs-CZ" u="sng" dirty="0"/>
              <a:t> </a:t>
            </a:r>
            <a:r>
              <a:rPr lang="cs-CZ" u="sng" dirty="0" err="1"/>
              <a:t>chocolate</a:t>
            </a:r>
            <a:r>
              <a:rPr lang="cs-CZ" dirty="0"/>
              <a:t> to his </a:t>
            </a:r>
            <a:r>
              <a:rPr lang="cs-CZ" dirty="0" err="1"/>
              <a:t>wife</a:t>
            </a:r>
            <a:r>
              <a:rPr lang="cs-CZ" dirty="0" smtClean="0"/>
              <a:t>.			</a:t>
            </a:r>
            <a:r>
              <a:rPr lang="cs-CZ" dirty="0"/>
              <a:t>(</a:t>
            </a:r>
            <a:r>
              <a:rPr lang="cs-CZ" dirty="0" err="1"/>
              <a:t>what</a:t>
            </a:r>
            <a:r>
              <a:rPr lang="cs-CZ" dirty="0" smtClean="0"/>
              <a:t>)</a:t>
            </a: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 err="1" smtClean="0">
                <a:solidFill>
                  <a:schemeClr val="accent4">
                    <a:lumMod val="50000"/>
                  </a:schemeClr>
                </a:solidFill>
              </a:rPr>
              <a:t>What</a:t>
            </a: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4">
                    <a:lumMod val="50000"/>
                  </a:schemeClr>
                </a:solidFill>
              </a:rPr>
              <a:t>does</a:t>
            </a: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dirty="0" smtClean="0"/>
              <a:t>he </a:t>
            </a:r>
            <a:r>
              <a:rPr lang="cs-CZ" dirty="0" err="1" smtClean="0"/>
              <a:t>give</a:t>
            </a:r>
            <a:r>
              <a:rPr lang="cs-CZ" dirty="0" smtClean="0"/>
              <a:t> to his </a:t>
            </a:r>
            <a:r>
              <a:rPr lang="cs-CZ" dirty="0" err="1" smtClean="0"/>
              <a:t>wife</a:t>
            </a:r>
            <a:r>
              <a:rPr lang="cs-CZ" dirty="0" smtClean="0"/>
              <a:t>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8448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Text  - vlastní  práce autora</a:t>
            </a:r>
          </a:p>
          <a:p>
            <a:r>
              <a:rPr lang="cs-CZ" dirty="0" smtClean="0"/>
              <a:t>Ilustrace </a:t>
            </a:r>
            <a:r>
              <a:rPr lang="cs-CZ" dirty="0"/>
              <a:t>www.office.microsoft.com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6110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TC102455596[[fn=Jaro]]</Template>
  <TotalTime>143</TotalTime>
  <Words>920</Words>
  <Application>Microsoft Office PowerPoint</Application>
  <PresentationFormat>Předvádění na obrazovce (4:3)</PresentationFormat>
  <Paragraphs>159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Spring</vt:lpstr>
      <vt:lpstr>Prezentace aplikace PowerPoint</vt:lpstr>
      <vt:lpstr>ANOTACE</vt:lpstr>
      <vt:lpstr>VALENTINE´S DAY</vt:lpstr>
      <vt:lpstr>VALENTINE´S DAY</vt:lpstr>
      <vt:lpstr>PRESENT SIMPLE</vt:lpstr>
      <vt:lpstr>The boy gives a small present to his girlfriend.</vt:lpstr>
      <vt:lpstr>DOPLŇ SPRÁVNÝ TVAR SLOVESA GIVE:</vt:lpstr>
      <vt:lpstr>DOPLŇ SPRÁVNÝ TVAR SLOVESA GIVE:</vt:lpstr>
      <vt:lpstr>ZÁPOR:</vt:lpstr>
      <vt:lpstr>VYTVOŘ ZÁPORNÉ VĚTY:</vt:lpstr>
      <vt:lpstr>VYTVOŘ ZÁPORNÉ VĚTY:</vt:lpstr>
      <vt:lpstr>OTÁZKA:</vt:lpstr>
      <vt:lpstr>VYTVOŘ OTÁZKU ZJIŠŤOVACÍ:</vt:lpstr>
      <vt:lpstr>VYTVOŘ OTÁZKU ZJIŠŤOVACÍ:</vt:lpstr>
      <vt:lpstr>VYTVOŘ OTÁZKU DOPLŇOVACÍ:</vt:lpstr>
      <vt:lpstr>VYTVOŘ OTÁZKU DOPLŇOVACÍ: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Demeter</dc:creator>
  <cp:lastModifiedBy>Demeter</cp:lastModifiedBy>
  <cp:revision>54</cp:revision>
  <dcterms:created xsi:type="dcterms:W3CDTF">2012-02-13T20:26:27Z</dcterms:created>
  <dcterms:modified xsi:type="dcterms:W3CDTF">2012-02-14T20:03:59Z</dcterms:modified>
</cp:coreProperties>
</file>