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2" r:id="rId4"/>
    <p:sldId id="263" r:id="rId5"/>
    <p:sldId id="260" r:id="rId6"/>
    <p:sldId id="261" r:id="rId7"/>
    <p:sldId id="264" r:id="rId8"/>
    <p:sldId id="259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990000"/>
    <a:srgbClr val="3B23EF"/>
    <a:srgbClr val="E7370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7" d="100"/>
          <a:sy n="47" d="100"/>
        </p:scale>
        <p:origin x="-117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EA0EAB0-80A5-4E1B-8A57-ABD3D075F885}" type="doc">
      <dgm:prSet loTypeId="urn:microsoft.com/office/officeart/2005/8/layout/rings+Icon" loCatId="officeonline" qsTypeId="urn:microsoft.com/office/officeart/2005/8/quickstyle/simple1#1" qsCatId="simple" csTypeId="urn:microsoft.com/office/officeart/2005/8/colors/accent1_2#1" csCatId="accent1" phldr="1"/>
      <dgm:spPr/>
    </dgm:pt>
    <dgm:pt modelId="{2D2BF978-E998-4D4C-A33E-9C051D4B7A21}">
      <dgm:prSet phldrT="[Text]"/>
      <dgm:spPr/>
      <dgm:t>
        <a:bodyPr/>
        <a:lstStyle/>
        <a:p>
          <a:r>
            <a:rPr lang="cs-CZ" dirty="0" smtClean="0">
              <a:solidFill>
                <a:srgbClr val="C00000"/>
              </a:solidFill>
            </a:rPr>
            <a:t>PŘEDSEDA</a:t>
          </a:r>
          <a:endParaRPr lang="cs-CZ" dirty="0">
            <a:solidFill>
              <a:srgbClr val="C00000"/>
            </a:solidFill>
          </a:endParaRPr>
        </a:p>
      </dgm:t>
    </dgm:pt>
    <dgm:pt modelId="{13D9B419-E8DA-4BB7-BC38-14505934A504}" type="parTrans" cxnId="{4C409409-B9D1-46C8-AC22-937FCD2958DF}">
      <dgm:prSet/>
      <dgm:spPr/>
      <dgm:t>
        <a:bodyPr/>
        <a:lstStyle/>
        <a:p>
          <a:endParaRPr lang="cs-CZ"/>
        </a:p>
      </dgm:t>
    </dgm:pt>
    <dgm:pt modelId="{2904DFF2-2970-4F6C-90BD-2BAE01D50CA0}" type="sibTrans" cxnId="{4C409409-B9D1-46C8-AC22-937FCD2958DF}">
      <dgm:prSet/>
      <dgm:spPr/>
      <dgm:t>
        <a:bodyPr/>
        <a:lstStyle/>
        <a:p>
          <a:endParaRPr lang="cs-CZ"/>
        </a:p>
      </dgm:t>
    </dgm:pt>
    <dgm:pt modelId="{1CFBE28E-2445-42EB-88CA-EE54CC08BD68}">
      <dgm:prSet phldrT="[Text]" custT="1"/>
      <dgm:spPr/>
      <dgm:t>
        <a:bodyPr/>
        <a:lstStyle/>
        <a:p>
          <a:r>
            <a:rPr lang="cs-CZ" sz="3600" dirty="0" smtClean="0">
              <a:solidFill>
                <a:srgbClr val="C00000"/>
              </a:solidFill>
            </a:rPr>
            <a:t>SOUDCE</a:t>
          </a:r>
          <a:endParaRPr lang="cs-CZ" sz="3600" dirty="0">
            <a:solidFill>
              <a:srgbClr val="C00000"/>
            </a:solidFill>
          </a:endParaRPr>
        </a:p>
      </dgm:t>
    </dgm:pt>
    <dgm:pt modelId="{C7A5875E-F483-4953-BE7B-F3792E2C3854}" type="parTrans" cxnId="{0027D174-4FA1-4807-A817-5641F443BAAB}">
      <dgm:prSet/>
      <dgm:spPr/>
      <dgm:t>
        <a:bodyPr/>
        <a:lstStyle/>
        <a:p>
          <a:endParaRPr lang="cs-CZ"/>
        </a:p>
      </dgm:t>
    </dgm:pt>
    <dgm:pt modelId="{674DA6EF-5F16-4D26-A578-9B5ED68D70FF}" type="sibTrans" cxnId="{0027D174-4FA1-4807-A817-5641F443BAAB}">
      <dgm:prSet/>
      <dgm:spPr/>
      <dgm:t>
        <a:bodyPr/>
        <a:lstStyle/>
        <a:p>
          <a:endParaRPr lang="cs-CZ"/>
        </a:p>
      </dgm:t>
    </dgm:pt>
    <dgm:pt modelId="{E9D91B76-6D52-47EF-8A5F-142901430C7D}" type="pres">
      <dgm:prSet presAssocID="{4EA0EAB0-80A5-4E1B-8A57-ABD3D075F885}" presName="Name0" presStyleCnt="0">
        <dgm:presLayoutVars>
          <dgm:chMax val="7"/>
          <dgm:dir/>
          <dgm:resizeHandles val="exact"/>
        </dgm:presLayoutVars>
      </dgm:prSet>
      <dgm:spPr/>
    </dgm:pt>
    <dgm:pt modelId="{A2B1907B-A2DF-478F-BC39-774B757EB432}" type="pres">
      <dgm:prSet presAssocID="{4EA0EAB0-80A5-4E1B-8A57-ABD3D075F885}" presName="ellipse1" presStyleLbl="vennNode1" presStyleIdx="0" presStyleCnt="2" custLinFactNeighborX="-72794" custLinFactNeighborY="1166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669D332-C0B4-47A3-B7B2-C722F51F74EA}" type="pres">
      <dgm:prSet presAssocID="{4EA0EAB0-80A5-4E1B-8A57-ABD3D075F885}" presName="ellipse2" presStyleLbl="vennNode1" presStyleIdx="1" presStyleCnt="2" custLinFactNeighborX="74659" custLinFactNeighborY="-5503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C409409-B9D1-46C8-AC22-937FCD2958DF}" srcId="{4EA0EAB0-80A5-4E1B-8A57-ABD3D075F885}" destId="{2D2BF978-E998-4D4C-A33E-9C051D4B7A21}" srcOrd="0" destOrd="0" parTransId="{13D9B419-E8DA-4BB7-BC38-14505934A504}" sibTransId="{2904DFF2-2970-4F6C-90BD-2BAE01D50CA0}"/>
    <dgm:cxn modelId="{0027D174-4FA1-4807-A817-5641F443BAAB}" srcId="{4EA0EAB0-80A5-4E1B-8A57-ABD3D075F885}" destId="{1CFBE28E-2445-42EB-88CA-EE54CC08BD68}" srcOrd="1" destOrd="0" parTransId="{C7A5875E-F483-4953-BE7B-F3792E2C3854}" sibTransId="{674DA6EF-5F16-4D26-A578-9B5ED68D70FF}"/>
    <dgm:cxn modelId="{B3FAC0D6-4A97-49F3-8FF3-36CA20EBBDA4}" type="presOf" srcId="{2D2BF978-E998-4D4C-A33E-9C051D4B7A21}" destId="{A2B1907B-A2DF-478F-BC39-774B757EB432}" srcOrd="0" destOrd="0" presId="urn:microsoft.com/office/officeart/2005/8/layout/rings+Icon"/>
    <dgm:cxn modelId="{AD2B8CAA-1161-46B7-A462-CD12B549F324}" type="presOf" srcId="{4EA0EAB0-80A5-4E1B-8A57-ABD3D075F885}" destId="{E9D91B76-6D52-47EF-8A5F-142901430C7D}" srcOrd="0" destOrd="0" presId="urn:microsoft.com/office/officeart/2005/8/layout/rings+Icon"/>
    <dgm:cxn modelId="{D3FF876D-9BA5-4294-AB4A-AE4A0AF8CA7A}" type="presOf" srcId="{1CFBE28E-2445-42EB-88CA-EE54CC08BD68}" destId="{9669D332-C0B4-47A3-B7B2-C722F51F74EA}" srcOrd="0" destOrd="0" presId="urn:microsoft.com/office/officeart/2005/8/layout/rings+Icon"/>
    <dgm:cxn modelId="{3A518CD5-EE11-43FA-9CE8-2D4DF11042E4}" type="presParOf" srcId="{E9D91B76-6D52-47EF-8A5F-142901430C7D}" destId="{A2B1907B-A2DF-478F-BC39-774B757EB432}" srcOrd="0" destOrd="0" presId="urn:microsoft.com/office/officeart/2005/8/layout/rings+Icon"/>
    <dgm:cxn modelId="{EE8D8E53-510A-4494-AEF4-4F23F5F2C702}" type="presParOf" srcId="{E9D91B76-6D52-47EF-8A5F-142901430C7D}" destId="{9669D332-C0B4-47A3-B7B2-C722F51F74EA}" srcOrd="1" destOrd="0" presId="urn:microsoft.com/office/officeart/2005/8/layout/rings+Icon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ings+Icon">
  <dgm:title val="Propojené kruhy"/>
  <dgm:desc val="Používejte k zobrazení překrývajících se nebo propojených myšlenek nebo konceptů. Prvních sedm řádků textu úrovně 1 odpovídá kruhu. Nepoužitý text se nezobrazuje, zůstává však k dispozici, pokud rozložení přepnete. "/>
  <dgm:catLst>
    <dgm:cat type="relationship" pri="32000"/>
    <dgm:cat type="officeonline" pri="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0"/>
        <dgm:pt modelId="20"/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/>
        <dgm:pt modelId="20"/>
        <dgm:pt modelId="30"/>
        <dgm:pt modelId="40"/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2" destOrd="0"/>
      </dgm:cxnLst>
      <dgm:bg/>
      <dgm:whole/>
    </dgm:dataModel>
  </dgm:clrData>
  <dgm:layoutNode name="Name0">
    <dgm:varLst>
      <dgm:chMax val="7"/>
      <dgm:dir/>
      <dgm:resizeHandles val="exact"/>
    </dgm:varLst>
    <dgm:choose name="Name1">
      <dgm:if name="Name2" axis="ch" ptType="node" func="cnt" op="lt" val="1">
        <dgm:alg type="composite"/>
        <dgm:shape xmlns:r="http://schemas.openxmlformats.org/officeDocument/2006/relationships" r:blip="">
          <dgm:adjLst/>
        </dgm:shape>
        <dgm:presOf/>
        <dgm:constrLst/>
        <dgm:ruleLst/>
      </dgm:if>
      <dgm:if name="Name3" axis="ch" ptType="node" func="cnt" op="equ" val="1">
        <dgm:alg type="composite">
          <dgm:param type="ar" val="1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/>
          <dgm:constr type="h" for="ch" forName="ellipse1" refType="h"/>
        </dgm:constrLst>
      </dgm:if>
      <dgm:if name="Name4" axis="ch" ptType="node" func="cnt" op="equ" val="2">
        <dgm:alg type="composite">
          <dgm:param type="ar" val="0.9086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6602"/>
          <dgm:constr type="h" for="ch" forName="ellipse1" refType="h" fact="0.5999"/>
          <dgm:constr type="l" for="ch" forName="ellipse2" refType="w" fact="0.3398"/>
          <dgm:constr type="t" for="ch" forName="ellipse2" refType="h" fact="0.4001"/>
          <dgm:constr type="w" for="ch" forName="ellipse2" refType="w" fact="0.6602"/>
          <dgm:constr type="h" for="ch" forName="ellipse2" refType="h" fact="0.5999"/>
        </dgm:constrLst>
      </dgm:if>
      <dgm:if name="Name5" axis="ch" ptType="node" func="cnt" op="equ" val="3">
        <dgm:alg type="composite">
          <dgm:param type="ar" val="1.2171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4929"/>
          <dgm:constr type="h" for="ch" forName="ellipse1" refType="h" fact="0.5999"/>
          <dgm:constr type="l" for="ch" forName="ellipse2" refType="w" fact="0.2537"/>
          <dgm:constr type="t" for="ch" forName="ellipse2" refType="h" fact="0.4001"/>
          <dgm:constr type="w" for="ch" forName="ellipse2" refType="w" fact="0.4929"/>
          <dgm:constr type="h" for="ch" forName="ellipse2" refType="h" fact="0.5999"/>
          <dgm:constr type="l" for="ch" forName="ellipse3" refType="w" fact="0.5071"/>
          <dgm:constr type="t" for="ch" forName="ellipse3" refType="h" fact="0"/>
          <dgm:constr type="w" for="ch" forName="ellipse3" refType="w" fact="0.4929"/>
          <dgm:constr type="h" for="ch" forName="ellipse3" refType="h" fact="0.5999"/>
        </dgm:constrLst>
      </dgm:if>
      <dgm:if name="Name6" axis="ch" ptType="node" func="cnt" op="equ" val="4">
        <dgm:alg type="composite">
          <dgm:param type="ar" val="1.5255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3932"/>
          <dgm:constr type="h" for="ch" forName="ellipse1" refType="h" fact="0.5999"/>
          <dgm:constr type="l" for="ch" forName="ellipse2" refType="w" fact="0.2023"/>
          <dgm:constr type="t" for="ch" forName="ellipse2" refType="h" fact="0.4001"/>
          <dgm:constr type="w" for="ch" forName="ellipse2" refType="w" fact="0.3932"/>
          <dgm:constr type="h" for="ch" forName="ellipse2" refType="h" fact="0.5999"/>
          <dgm:constr type="l" for="ch" forName="ellipse3" refType="w" fact="0.4045"/>
          <dgm:constr type="t" for="ch" forName="ellipse3" refType="h" fact="0"/>
          <dgm:constr type="w" for="ch" forName="ellipse3" refType="w" fact="0.3932"/>
          <dgm:constr type="h" for="ch" forName="ellipse3" refType="h" fact="0.5999"/>
          <dgm:constr type="l" for="ch" forName="ellipse4" refType="w" fact="0.6068"/>
          <dgm:constr type="t" for="ch" forName="ellipse4" refType="h" fact="0.4001"/>
          <dgm:constr type="w" for="ch" forName="ellipse4" refType="w" fact="0.3932"/>
          <dgm:constr type="h" for="ch" forName="ellipse4" refType="h" fact="0.5999"/>
        </dgm:constrLst>
      </dgm:if>
      <dgm:if name="Name7" axis="ch" ptType="node" func="cnt" op="equ" val="5">
        <dgm:alg type="composite">
          <dgm:param type="ar" val="1.834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3271"/>
          <dgm:constr type="h" for="ch" forName="ellipse1" refType="h" fact="0.5999"/>
          <dgm:constr type="l" for="ch" forName="ellipse2" refType="w" fact="0.1682"/>
          <dgm:constr type="t" for="ch" forName="ellipse2" refType="h" fact="0.4001"/>
          <dgm:constr type="w" for="ch" forName="ellipse2" refType="w" fact="0.3271"/>
          <dgm:constr type="h" for="ch" forName="ellipse2" refType="h" fact="0.5999"/>
          <dgm:constr type="l" for="ch" forName="ellipse3" refType="w" fact="0.3365"/>
          <dgm:constr type="t" for="ch" forName="ellipse3" refType="h" fact="0"/>
          <dgm:constr type="w" for="ch" forName="ellipse3" refType="w" fact="0.3271"/>
          <dgm:constr type="h" for="ch" forName="ellipse3" refType="h" fact="0.5999"/>
          <dgm:constr type="l" for="ch" forName="ellipse4" refType="w" fact="0.5047"/>
          <dgm:constr type="t" for="ch" forName="ellipse4" refType="h" fact="0.4001"/>
          <dgm:constr type="w" for="ch" forName="ellipse4" refType="w" fact="0.3271"/>
          <dgm:constr type="h" for="ch" forName="ellipse4" refType="h" fact="0.5999"/>
          <dgm:constr type="l" for="ch" forName="ellipse5" refType="w" fact="0.6729"/>
          <dgm:constr type="t" for="ch" forName="ellipse5" refType="h" fact="0"/>
          <dgm:constr type="w" for="ch" forName="ellipse5" refType="w" fact="0.3271"/>
          <dgm:constr type="h" for="ch" forName="ellipse5" refType="h" fact="0.5999"/>
        </dgm:constrLst>
      </dgm:if>
      <dgm:if name="Name8" axis="ch" ptType="node" func="cnt" op="equ" val="6">
        <dgm:alg type="composite">
          <dgm:param type="ar" val="2.1873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278"/>
          <dgm:constr type="h" for="ch" forName="ellipse1" refType="h" fact="0.6081"/>
          <dgm:constr type="l" for="ch" forName="ellipse2" refType="w" fact="0.1444"/>
          <dgm:constr type="t" for="ch" forName="ellipse2" refType="h" fact="0.3919"/>
          <dgm:constr type="w" for="ch" forName="ellipse2" refType="w" fact="0.278"/>
          <dgm:constr type="h" for="ch" forName="ellipse2" refType="h" fact="0.6081"/>
          <dgm:constr type="l" for="ch" forName="ellipse3" refType="w" fact="0.2888"/>
          <dgm:constr type="t" for="ch" forName="ellipse3" refType="h" fact="0"/>
          <dgm:constr type="w" for="ch" forName="ellipse3" refType="w" fact="0.278"/>
          <dgm:constr type="h" for="ch" forName="ellipse3" refType="h" fact="0.6081"/>
          <dgm:constr type="l" for="ch" forName="ellipse4" refType="w" fact="0.4332"/>
          <dgm:constr type="t" for="ch" forName="ellipse4" refType="h" fact="0.3919"/>
          <dgm:constr type="w" for="ch" forName="ellipse4" refType="w" fact="0.278"/>
          <dgm:constr type="h" for="ch" forName="ellipse4" refType="h" fact="0.6081"/>
          <dgm:constr type="l" for="ch" forName="ellipse5" refType="w" fact="0.5776"/>
          <dgm:constr type="t" for="ch" forName="ellipse5" refType="h" fact="0"/>
          <dgm:constr type="w" for="ch" forName="ellipse5" refType="w" fact="0.278"/>
          <dgm:constr type="h" for="ch" forName="ellipse5" refType="h" fact="0.6081"/>
          <dgm:constr type="l" for="ch" forName="ellipse6" refType="w" fact="0.722"/>
          <dgm:constr type="t" for="ch" forName="ellipse6" refType="h" fact="0.3919"/>
          <dgm:constr type="w" for="ch" forName="ellipse6" refType="w" fact="0.278"/>
          <dgm:constr type="h" for="ch" forName="ellipse6" refType="h" fact="0.6081"/>
        </dgm:constrLst>
      </dgm:if>
      <dgm:else name="Name9">
        <dgm:alg type="composite">
          <dgm:param type="ar" val="2.3466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2455"/>
          <dgm:constr type="h" for="ch" forName="ellipse1" refType="h" fact="0.5761"/>
          <dgm:constr type="l" for="ch" forName="ellipse2" refType="w" fact="0.1257"/>
          <dgm:constr type="t" for="ch" forName="ellipse2" refType="h" fact="0.4239"/>
          <dgm:constr type="w" for="ch" forName="ellipse2" refType="w" fact="0.2455"/>
          <dgm:constr type="h" for="ch" forName="ellipse2" refType="h" fact="0.5761"/>
          <dgm:constr type="l" for="ch" forName="ellipse3" refType="w" fact="0.2515"/>
          <dgm:constr type="t" for="ch" forName="ellipse3" refType="h" fact="0"/>
          <dgm:constr type="w" for="ch" forName="ellipse3" refType="w" fact="0.2455"/>
          <dgm:constr type="h" for="ch" forName="ellipse3" refType="h" fact="0.5761"/>
          <dgm:constr type="l" for="ch" forName="ellipse4" refType="w" fact="0.3772"/>
          <dgm:constr type="t" for="ch" forName="ellipse4" refType="h" fact="0.4239"/>
          <dgm:constr type="w" for="ch" forName="ellipse4" refType="w" fact="0.2455"/>
          <dgm:constr type="h" for="ch" forName="ellipse4" refType="h" fact="0.5761"/>
          <dgm:constr type="l" for="ch" forName="ellipse5" refType="w" fact="0.503"/>
          <dgm:constr type="t" for="ch" forName="ellipse5" refType="h" fact="0"/>
          <dgm:constr type="w" for="ch" forName="ellipse5" refType="w" fact="0.2455"/>
          <dgm:constr type="h" for="ch" forName="ellipse5" refType="h" fact="0.5761"/>
          <dgm:constr type="l" for="ch" forName="ellipse6" refType="w" fact="0.6287"/>
          <dgm:constr type="t" for="ch" forName="ellipse6" refType="h" fact="0.4239"/>
          <dgm:constr type="w" for="ch" forName="ellipse6" refType="w" fact="0.2455"/>
          <dgm:constr type="h" for="ch" forName="ellipse6" refType="h" fact="0.5761"/>
          <dgm:constr type="l" for="ch" forName="ellipse7" refType="w" fact="0.7545"/>
          <dgm:constr type="t" for="ch" forName="ellipse7" refType="h" fact="0"/>
          <dgm:constr type="w" for="ch" forName="ellipse7" refType="w" fact="0.2455"/>
          <dgm:constr type="h" for="ch" forName="ellipse7" refType="h" fact="0.5761"/>
        </dgm:constrLst>
      </dgm:else>
    </dgm:choose>
    <dgm:choose name="Name10">
      <dgm:if name="Name11" axis="ch" ptType="node" func="cnt" op="gte" val="1">
        <dgm:layoutNode name="ellipse1" styleLbl="vennNode1">
          <dgm:varLst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choose name="Name12">
            <dgm:if name="Name13" func="var" arg="dir" op="equ" val="norm">
              <dgm:presOf axis="ch desOrSelf" ptType="node node" st="1 1" cnt="1 0"/>
            </dgm:if>
            <dgm:else name="Name14">
              <dgm:choose name="Name15">
                <dgm:if name="Name16" axis="ch" ptType="node" func="cnt" op="equ" val="1">
                  <dgm:presOf axis="ch desOrSelf" ptType="node node" st="1 1" cnt="1 0"/>
                </dgm:if>
                <dgm:if name="Name17" axis="ch" ptType="node" func="cnt" op="equ" val="2">
                  <dgm:presOf axis="ch desOrSelf" ptType="node node" st="2 1" cnt="1 0"/>
                </dgm:if>
                <dgm:if name="Name18" axis="ch" ptType="node" func="cnt" op="equ" val="3">
                  <dgm:presOf axis="ch desOrSelf" ptType="node node" st="3 1" cnt="1 0"/>
                </dgm:if>
                <dgm:if name="Name19" axis="ch" ptType="node" func="cnt" op="equ" val="4">
                  <dgm:presOf axis="ch desOrSelf" ptType="node node" st="4 1" cnt="1 0"/>
                </dgm:if>
                <dgm:if name="Name20" axis="ch" ptType="node" func="cnt" op="equ" val="5">
                  <dgm:presOf axis="ch desOrSelf" ptType="node node" st="5 1" cnt="1 0"/>
                </dgm:if>
                <dgm:if name="Name21" axis="ch" ptType="node" func="cnt" op="equ" val="6">
                  <dgm:presOf axis="ch desOrSelf" ptType="node node" st="6 1" cnt="1 0"/>
                </dgm:if>
                <dgm:if name="Name22" axis="ch" ptType="node" func="cnt" op="gte" val="7">
                  <dgm:presOf axis="ch desOrSelf" ptType="node node" st="7 1" cnt="1 0"/>
                </dgm:if>
                <dgm:else name="Name23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24"/>
    </dgm:choose>
    <dgm:choose name="Name25">
      <dgm:if name="Name26" axis="ch" ptType="node" func="cnt" op="gte" val="2">
        <dgm:layoutNode name="ellipse2" styleLbl="vennNode1">
          <dgm:varLst>
            <dgm:bulletEnabled val="1"/>
          </dgm:varLst>
          <dgm:alg type="tx"/>
          <dgm:choose name="Name27">
            <dgm:if name="Name28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2 1" cnt="1 0"/>
            </dgm:if>
            <dgm:else name="Name29">
              <dgm:shape xmlns:r="http://schemas.openxmlformats.org/officeDocument/2006/relationships" type="ellipse" r:blip="" zOrderOff="-2">
                <dgm:adjLst/>
              </dgm:shape>
              <dgm:choose name="Name30">
                <dgm:if name="Name31" axis="ch" ptType="node" func="cnt" op="equ" val="2">
                  <dgm:presOf axis="ch desOrSelf" ptType="node node" st="1 1" cnt="1 0"/>
                </dgm:if>
                <dgm:if name="Name32" axis="ch" ptType="node" func="cnt" op="equ" val="3">
                  <dgm:presOf axis="ch desOrSelf" ptType="node node" st="2 1" cnt="1 0"/>
                </dgm:if>
                <dgm:if name="Name33" axis="ch" ptType="node" func="cnt" op="equ" val="4">
                  <dgm:presOf axis="ch desOrSelf" ptType="node node" st="3 1" cnt="1 0"/>
                </dgm:if>
                <dgm:if name="Name34" axis="ch" ptType="node" func="cnt" op="equ" val="5">
                  <dgm:presOf axis="ch desOrSelf" ptType="node node" st="4 1" cnt="1 0"/>
                </dgm:if>
                <dgm:if name="Name35" axis="ch" ptType="node" func="cnt" op="equ" val="6">
                  <dgm:presOf axis="ch desOrSelf" ptType="node node" st="5 1" cnt="1 0"/>
                </dgm:if>
                <dgm:if name="Name36" axis="ch" ptType="node" func="cnt" op="gte" val="7">
                  <dgm:presOf axis="ch desOrSelf" ptType="node node" st="6 1" cnt="1 0"/>
                </dgm:if>
                <dgm:else name="Name37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  <dgm:choose name="Name39">
      <dgm:if name="Name40" axis="ch" ptType="node" func="cnt" op="gte" val="3">
        <dgm:layoutNode name="ellipse3" styleLbl="vennNode1">
          <dgm:varLst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choose name="Name41">
            <dgm:if name="Name42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3 1" cnt="1 0"/>
            </dgm:if>
            <dgm:else name="Name43">
              <dgm:shape xmlns:r="http://schemas.openxmlformats.org/officeDocument/2006/relationships" type="ellipse" r:blip="" zOrderOff="-4">
                <dgm:adjLst/>
              </dgm:shape>
              <dgm:choose name="Name44">
                <dgm:if name="Name45" axis="ch" ptType="node" func="cnt" op="equ" val="3">
                  <dgm:presOf axis="ch desOrSelf" ptType="node node" st="1 1" cnt="1 0"/>
                </dgm:if>
                <dgm:if name="Name46" axis="ch" ptType="node" func="cnt" op="equ" val="4">
                  <dgm:presOf axis="ch desOrSelf" ptType="node node" st="2 1" cnt="1 0"/>
                </dgm:if>
                <dgm:if name="Name47" axis="ch" ptType="node" func="cnt" op="equ" val="5">
                  <dgm:presOf axis="ch desOrSelf" ptType="node node" st="3 1" cnt="1 0"/>
                </dgm:if>
                <dgm:if name="Name48" axis="ch" ptType="node" func="cnt" op="equ" val="6">
                  <dgm:presOf axis="ch desOrSelf" ptType="node node" st="4 1" cnt="1 0"/>
                </dgm:if>
                <dgm:if name="Name49" axis="ch" ptType="node" func="cnt" op="gte" val="7">
                  <dgm:presOf axis="ch desOrSelf" ptType="node node" st="5 1" cnt="1 0"/>
                </dgm:if>
                <dgm:else name="Name50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1"/>
    </dgm:choose>
    <dgm:choose name="Name52">
      <dgm:if name="Name53" axis="ch" ptType="node" func="cnt" op="gte" val="4">
        <dgm:layoutNode name="ellipse4" styleLbl="vennNode1">
          <dgm:varLst>
            <dgm:bulletEnabled val="1"/>
          </dgm:varLst>
          <dgm:alg type="tx"/>
          <dgm:choose name="Name54">
            <dgm:if name="Name55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4 1" cnt="1 0"/>
            </dgm:if>
            <dgm:else name="Name56">
              <dgm:shape xmlns:r="http://schemas.openxmlformats.org/officeDocument/2006/relationships" type="ellipse" r:blip="" zOrderOff="-6">
                <dgm:adjLst/>
              </dgm:shape>
              <dgm:choose name="Name57">
                <dgm:if name="Name58" axis="ch" ptType="node" func="cnt" op="equ" val="4">
                  <dgm:presOf axis="ch desOrSelf" ptType="node node" st="1 1" cnt="1 0"/>
                </dgm:if>
                <dgm:if name="Name59" axis="ch" ptType="node" func="cnt" op="equ" val="5">
                  <dgm:presOf axis="ch desOrSelf" ptType="node node" st="2 1" cnt="1 0"/>
                </dgm:if>
                <dgm:if name="Name60" axis="ch" ptType="node" func="cnt" op="equ" val="6">
                  <dgm:presOf axis="ch desOrSelf" ptType="node node" st="3 1" cnt="1 0"/>
                </dgm:if>
                <dgm:if name="Name61" axis="ch" ptType="node" func="cnt" op="gte" val="7">
                  <dgm:presOf axis="ch desOrSelf" ptType="node node" st="4 1" cnt="1 0"/>
                </dgm:if>
                <dgm:else name="Name62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63"/>
    </dgm:choose>
    <dgm:choose name="Name64">
      <dgm:if name="Name65" axis="ch" ptType="node" func="cnt" op="gte" val="5">
        <dgm:layoutNode name="ellipse5" styleLbl="vennNode1">
          <dgm:varLst>
            <dgm:bulletEnabled val="1"/>
          </dgm:varLst>
          <dgm:alg type="tx"/>
          <dgm:choose name="Name66">
            <dgm:if name="Name67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5 1" cnt="1 0"/>
            </dgm:if>
            <dgm:else name="Name68">
              <dgm:shape xmlns:r="http://schemas.openxmlformats.org/officeDocument/2006/relationships" type="ellipse" r:blip="" zOrderOff="-8">
                <dgm:adjLst/>
              </dgm:shape>
              <dgm:choose name="Name69">
                <dgm:if name="Name70" axis="ch" ptType="node" func="cnt" op="equ" val="5">
                  <dgm:presOf axis="ch desOrSelf" ptType="node node" st="1 1" cnt="1 0"/>
                </dgm:if>
                <dgm:if name="Name71" axis="ch" ptType="node" func="cnt" op="equ" val="6">
                  <dgm:presOf axis="ch desOrSelf" ptType="node node" st="2 1" cnt="1 0"/>
                </dgm:if>
                <dgm:if name="Name72" axis="ch" ptType="node" func="cnt" op="gte" val="7">
                  <dgm:presOf axis="ch desOrSelf" ptType="node node" st="3 1" cnt="1 0"/>
                </dgm:if>
                <dgm:else name="Name73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74"/>
    </dgm:choose>
    <dgm:choose name="Name75">
      <dgm:if name="Name76" axis="ch" ptType="node" func="cnt" op="gte" val="6">
        <dgm:layoutNode name="ellipse6" styleLbl="vennNode1">
          <dgm:varLst>
            <dgm:bulletEnabled val="1"/>
          </dgm:varLst>
          <dgm:alg type="tx"/>
          <dgm:choose name="Name77">
            <dgm:if name="Name78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6 1" cnt="1 0"/>
            </dgm:if>
            <dgm:else name="Name79">
              <dgm:shape xmlns:r="http://schemas.openxmlformats.org/officeDocument/2006/relationships" type="ellipse" r:blip="" zOrderOff="-10">
                <dgm:adjLst/>
              </dgm:shape>
              <dgm:choose name="Name80">
                <dgm:if name="Name81" axis="ch" ptType="node" func="cnt" op="equ" val="6">
                  <dgm:presOf axis="ch desOrSelf" ptType="node node" st="1 1" cnt="1 0"/>
                </dgm:if>
                <dgm:if name="Name82" axis="ch" ptType="node" func="cnt" op="gte" val="7">
                  <dgm:presOf axis="ch desOrSelf" ptType="node node" st="2 1" cnt="1 0"/>
                </dgm:if>
                <dgm:else name="Name83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84"/>
    </dgm:choose>
    <dgm:choose name="Name85">
      <dgm:if name="Name86" axis="ch" ptType="node" func="cnt" op="gte" val="7">
        <dgm:layoutNode name="ellipse7" styleLbl="vennNode1">
          <dgm:varLst>
            <dgm:bulletEnabled val="1"/>
          </dgm:varLst>
          <dgm:alg type="tx"/>
          <dgm:choose name="Name87">
            <dgm:if name="Name88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7 1" cnt="1 0"/>
            </dgm:if>
            <dgm:else name="Name89">
              <dgm:shape xmlns:r="http://schemas.openxmlformats.org/officeDocument/2006/relationships" type="ellipse" r:blip="" zOrderOff="-12">
                <dgm:adjLst/>
              </dgm:shape>
              <dgm:presOf axis="ch desOrSelf" ptType="node node" st="1 1" cnt="1 0"/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90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A8AC15-D60B-4A7E-8ACB-973DBB157B39}" type="datetimeFigureOut">
              <a:rPr lang="cs-CZ"/>
              <a:pPr>
                <a:defRPr/>
              </a:pPr>
              <a:t>25.4.2013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94E32F-C82C-4ABB-BF4A-D9B8F83CA08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7BD64D-763E-452D-9AFD-1748409BA809}" type="datetimeFigureOut">
              <a:rPr lang="cs-CZ"/>
              <a:pPr>
                <a:defRPr/>
              </a:pPr>
              <a:t>25.4.2013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6FAAEB-A78F-452D-8B62-742A50AEAAD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FF9BCA-7A23-4171-A6F9-AB72D20CA27B}" type="datetimeFigureOut">
              <a:rPr lang="cs-CZ"/>
              <a:pPr>
                <a:defRPr/>
              </a:pPr>
              <a:t>25.4.2013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87EEB4-4A23-41F0-875A-13395545A2C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66FC15-31C3-40E1-A668-4B03BA4AC900}" type="datetimeFigureOut">
              <a:rPr lang="cs-CZ"/>
              <a:pPr>
                <a:defRPr/>
              </a:pPr>
              <a:t>25.4.2013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9C0463-FACA-489F-98EB-01385F66E56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7FCD28-19CD-4ADC-84D5-F4CBB7DB6308}" type="datetimeFigureOut">
              <a:rPr lang="cs-CZ"/>
              <a:pPr>
                <a:defRPr/>
              </a:pPr>
              <a:t>25.4.2013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6D8C2F-3575-4E3C-ABF1-6BE3928BDCA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2A9E8B-4B63-42BE-916B-8FA1348307E3}" type="datetimeFigureOut">
              <a:rPr lang="cs-CZ"/>
              <a:pPr>
                <a:defRPr/>
              </a:pPr>
              <a:t>25.4.2013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47CF92-D453-4E1E-8875-C6D55D25429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87240C-1A5C-4D9E-BC07-D76B94117D7A}" type="datetimeFigureOut">
              <a:rPr lang="cs-CZ"/>
              <a:pPr>
                <a:defRPr/>
              </a:pPr>
              <a:t>25.4.2013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0A04B0-3DE0-4556-A033-F15D56EEBBE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6341F7-CF66-43B5-96EB-B04DAD5517B7}" type="datetimeFigureOut">
              <a:rPr lang="cs-CZ"/>
              <a:pPr>
                <a:defRPr/>
              </a:pPr>
              <a:t>25.4.2013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3F0040-1349-4362-BA14-FE5B20B1EB9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E558C6-C617-4CFE-8559-C1A5B802EAD9}" type="datetimeFigureOut">
              <a:rPr lang="cs-CZ"/>
              <a:pPr>
                <a:defRPr/>
              </a:pPr>
              <a:t>25.4.2013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A87F7C-C05C-4A59-8C7F-95807D41949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5652F1-1EC9-4998-ABF6-D73DAFBE1947}" type="datetimeFigureOut">
              <a:rPr lang="cs-CZ"/>
              <a:pPr>
                <a:defRPr/>
              </a:pPr>
              <a:t>25.4.2013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89DF34-FAE0-435E-B706-1E708E9AD85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69E0DA-B386-44E6-B3C7-97E55E278530}" type="datetimeFigureOut">
              <a:rPr lang="cs-CZ"/>
              <a:pPr>
                <a:defRPr/>
              </a:pPr>
              <a:t>25.4.2013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00ACDE-0D66-413F-AFDE-2AFDC5DA17C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73179A1-7C63-4785-A65E-C5339E379267}" type="datetimeFigureOut">
              <a:rPr lang="cs-CZ"/>
              <a:pPr>
                <a:defRPr/>
              </a:pPr>
              <a:t>25.4.2013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964D353-9D6A-4230-94B6-6038DB69EEA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Obdélník 3"/>
          <p:cNvSpPr>
            <a:spLocks noChangeArrowheads="1"/>
          </p:cNvSpPr>
          <p:nvPr/>
        </p:nvSpPr>
        <p:spPr bwMode="auto">
          <a:xfrm>
            <a:off x="468313" y="476250"/>
            <a:ext cx="4572000" cy="147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>
                <a:latin typeface="Calibri" pitchFamily="34" charset="0"/>
              </a:rPr>
              <a:t>Projekt:</a:t>
            </a:r>
            <a:r>
              <a:rPr lang="cs-CZ">
                <a:latin typeface="Calibri" pitchFamily="34" charset="0"/>
              </a:rPr>
              <a:t> Moderní škola 2010</a:t>
            </a:r>
          </a:p>
          <a:p>
            <a:endParaRPr lang="cs-CZ">
              <a:latin typeface="Calibri" pitchFamily="34" charset="0"/>
            </a:endParaRPr>
          </a:p>
          <a:p>
            <a:r>
              <a:rPr lang="cs-CZ" b="1">
                <a:latin typeface="Calibri" pitchFamily="34" charset="0"/>
              </a:rPr>
              <a:t>registrační číslo</a:t>
            </a:r>
            <a:r>
              <a:rPr lang="cs-CZ">
                <a:latin typeface="Calibri" pitchFamily="34" charset="0"/>
              </a:rPr>
              <a:t>: CZ.1.07/1.4.00/21.1091</a:t>
            </a:r>
          </a:p>
          <a:p>
            <a:endParaRPr lang="cs-CZ">
              <a:latin typeface="Calibri" pitchFamily="34" charset="0"/>
            </a:endParaRPr>
          </a:p>
          <a:p>
            <a:r>
              <a:rPr lang="cs-CZ" b="1">
                <a:latin typeface="Calibri" pitchFamily="34" charset="0"/>
              </a:rPr>
              <a:t>Číslo DUM</a:t>
            </a:r>
            <a:r>
              <a:rPr lang="cs-CZ">
                <a:latin typeface="Calibri" pitchFamily="34" charset="0"/>
              </a:rPr>
              <a:t>: </a:t>
            </a:r>
            <a:r>
              <a:rPr lang="cs-CZ" i="1">
                <a:latin typeface="Calibri" pitchFamily="34" charset="0"/>
              </a:rPr>
              <a:t>VY_32_INOVACE_127</a:t>
            </a:r>
          </a:p>
        </p:txBody>
      </p:sp>
      <p:sp>
        <p:nvSpPr>
          <p:cNvPr id="13314" name="Obdélník 4"/>
          <p:cNvSpPr>
            <a:spLocks noChangeArrowheads="1"/>
          </p:cNvSpPr>
          <p:nvPr/>
        </p:nvSpPr>
        <p:spPr bwMode="auto">
          <a:xfrm>
            <a:off x="479425" y="2420938"/>
            <a:ext cx="45720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>
                <a:latin typeface="Calibri" pitchFamily="34" charset="0"/>
              </a:rPr>
              <a:t>Předmět:	   Český jazyk    </a:t>
            </a:r>
          </a:p>
          <a:p>
            <a:r>
              <a:rPr lang="cs-CZ" b="1">
                <a:latin typeface="Calibri" pitchFamily="34" charset="0"/>
              </a:rPr>
              <a:t>   		</a:t>
            </a:r>
          </a:p>
          <a:p>
            <a:r>
              <a:rPr lang="cs-CZ" b="1">
                <a:latin typeface="Calibri" pitchFamily="34" charset="0"/>
              </a:rPr>
              <a:t>Autor:	Mgr. Renata Odvárková</a:t>
            </a:r>
            <a:r>
              <a:rPr lang="cs-CZ">
                <a:latin typeface="Calibri" pitchFamily="34" charset="0"/>
              </a:rPr>
              <a:t>	           		</a:t>
            </a:r>
          </a:p>
        </p:txBody>
      </p:sp>
      <p:pic>
        <p:nvPicPr>
          <p:cNvPr id="13315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6425" y="4438650"/>
            <a:ext cx="7931150" cy="173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6" name="Obdélník 5"/>
          <p:cNvSpPr>
            <a:spLocks noChangeArrowheads="1"/>
          </p:cNvSpPr>
          <p:nvPr/>
        </p:nvSpPr>
        <p:spPr bwMode="auto">
          <a:xfrm>
            <a:off x="0" y="6278563"/>
            <a:ext cx="91440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1400">
                <a:latin typeface="Calibri" pitchFamily="34" charset="0"/>
              </a:rPr>
              <a:t>Tento výukový materiál vznikl v rámci Operačního programu Vzdělávání pro konkurenceschopnost.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250825" y="260350"/>
          <a:ext cx="8497888" cy="6245225"/>
        </p:xfrm>
        <a:graphic>
          <a:graphicData uri="http://schemas.openxmlformats.org/drawingml/2006/table">
            <a:tbl>
              <a:tblPr/>
              <a:tblGrid>
                <a:gridCol w="4105275"/>
                <a:gridCol w="71682"/>
                <a:gridCol w="431800"/>
                <a:gridCol w="73025"/>
                <a:gridCol w="3816350"/>
              </a:tblGrid>
              <a:tr h="488950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88925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VY_32_INOVACE_127</a:t>
                      </a:r>
                      <a:r>
                        <a:rPr kumimoji="0" lang="cs-CZ" sz="1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_ rodmuzsky2</a:t>
                      </a:r>
                    </a:p>
                  </a:txBody>
                  <a:tcPr marL="23141" marR="2314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33350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23141" marR="23141" marT="0" marB="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41300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Název: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ČJ - Podstatná jména – rod mužský 2</a:t>
                      </a:r>
                    </a:p>
                  </a:txBody>
                  <a:tcPr marL="23141" marR="2314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33350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23141" marR="23141" marT="0" marB="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15925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Anotace: Program seznamuje  se vzory rodu mužského.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33350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23141" marR="23141" marT="0" marB="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03200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Autor: Mgr. Renata Odvárková</a:t>
                      </a:r>
                    </a:p>
                  </a:txBody>
                  <a:tcPr marL="23141" marR="2314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23141" marR="2314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Datum vzniku: 4.2.2013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3350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2725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Jazyk: český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23141" marR="2314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Datum </a:t>
                      </a:r>
                      <a:r>
                        <a:rPr kumimoji="0" lang="cs-CZ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odpilotování</a:t>
                      </a: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: 25.2.2013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3350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31788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Očekávaný výstup: žák určuje mluvnické kategorie u podstatných jmen, poznává další vzory rodu mužského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33350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23141" marR="23141" marT="0" marB="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82563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Speciální vzdělávací potřeby: 7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33350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55588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Klíčová slova: mluvnické kategorie podstatných jmen, vzory podstatných jmen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33350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23141" marR="23141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49238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učebního materiálu: PPT prezentace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33350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90513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interaktivity: určování, vyhledávání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33350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23141" marR="23141" marT="0" marB="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09550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Cílová skupina: 4. ročník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33350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87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Stupeň a typ vzdělávání:  Základní, první stupeň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Typická věková skupina: 10 – 11 let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33350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cs-CZ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42913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Celková velikost: 358 kB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141" marR="2314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Nadpis 1"/>
          <p:cNvSpPr>
            <a:spLocks noGrp="1"/>
          </p:cNvSpPr>
          <p:nvPr>
            <p:ph type="title"/>
          </p:nvPr>
        </p:nvSpPr>
        <p:spPr>
          <a:solidFill>
            <a:srgbClr val="990000"/>
          </a:solidFill>
        </p:spPr>
        <p:txBody>
          <a:bodyPr/>
          <a:lstStyle/>
          <a:p>
            <a:r>
              <a:rPr lang="cs-CZ" smtClean="0">
                <a:solidFill>
                  <a:srgbClr val="00B050"/>
                </a:solidFill>
              </a:rPr>
              <a:t>PODSTATNÁ   JMÉNA – rod mužský</a:t>
            </a:r>
          </a:p>
        </p:txBody>
      </p:sp>
      <p:sp>
        <p:nvSpPr>
          <p:cNvPr id="15362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Arial" charset="0"/>
              <a:buNone/>
            </a:pPr>
            <a:r>
              <a:rPr lang="cs-CZ" smtClean="0"/>
              <a:t>                                            </a:t>
            </a:r>
            <a:r>
              <a:rPr lang="cs-CZ" sz="4000" smtClean="0"/>
              <a:t>našeho třídního</a:t>
            </a:r>
          </a:p>
          <a:p>
            <a:pPr marL="0" indent="0">
              <a:buFont typeface="Arial" charset="0"/>
              <a:buNone/>
            </a:pPr>
            <a:r>
              <a:rPr lang="cs-CZ" sz="4000" smtClean="0"/>
              <a:t>                                   parlamentu je </a:t>
            </a:r>
          </a:p>
          <a:p>
            <a:pPr marL="0" indent="0">
              <a:buFont typeface="Arial" charset="0"/>
              <a:buNone/>
            </a:pPr>
            <a:r>
              <a:rPr lang="cs-CZ" sz="4000" smtClean="0"/>
              <a:t>                                   kamarád Felix.</a:t>
            </a:r>
          </a:p>
          <a:p>
            <a:pPr marL="0" indent="0">
              <a:buFont typeface="Arial" charset="0"/>
              <a:buNone/>
            </a:pPr>
            <a:endParaRPr lang="cs-CZ" sz="4000" smtClean="0"/>
          </a:p>
          <a:p>
            <a:pPr marL="0" indent="0">
              <a:buFont typeface="Arial" charset="0"/>
              <a:buNone/>
            </a:pPr>
            <a:r>
              <a:rPr lang="cs-CZ" sz="4000" smtClean="0"/>
              <a:t>Na setkání přišli                   všech tříd.</a:t>
            </a:r>
          </a:p>
        </p:txBody>
      </p:sp>
      <p:pic>
        <p:nvPicPr>
          <p:cNvPr id="15363" name="Picture 7" descr="C:\Users\ntb1\AppData\Local\Microsoft\Windows\Temporary Internet Files\Content.IE5\2KHPF9ZR\MP900439319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1628775"/>
            <a:ext cx="3671888" cy="252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10" descr="C:\Users\ntb1\AppData\Local\Microsoft\Windows\Temporary Internet Files\Content.IE5\DE4CGPLA\MC900088884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08400" y="4292600"/>
            <a:ext cx="2232025" cy="230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Nadpis 1"/>
          <p:cNvSpPr>
            <a:spLocks noGrp="1"/>
          </p:cNvSpPr>
          <p:nvPr>
            <p:ph type="ctrTitle"/>
          </p:nvPr>
        </p:nvSpPr>
        <p:spPr>
          <a:xfrm>
            <a:off x="685800" y="115888"/>
            <a:ext cx="7772400" cy="1800225"/>
          </a:xfrm>
          <a:solidFill>
            <a:srgbClr val="92D050"/>
          </a:solidFill>
          <a:ln w="28575">
            <a:solidFill>
              <a:srgbClr val="008000"/>
            </a:solidFill>
            <a:prstDash val="lgDashDotDot"/>
          </a:ln>
        </p:spPr>
        <p:txBody>
          <a:bodyPr/>
          <a:lstStyle/>
          <a:p>
            <a:r>
              <a:rPr lang="cs-CZ" smtClean="0"/>
              <a:t>Místo obrázků doplň slova a urči u nich pád, číslo a rod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9750" y="2060575"/>
            <a:ext cx="8353425" cy="3578225"/>
          </a:xfrm>
        </p:spPr>
        <p:txBody>
          <a:bodyPr rtlCol="0">
            <a:normAutofit fontScale="92500"/>
          </a:bodyPr>
          <a:lstStyle/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4000" b="1" i="1" dirty="0" smtClean="0">
                <a:solidFill>
                  <a:srgbClr val="FFC000"/>
                </a:solidFill>
              </a:rPr>
              <a:t>Předsedou</a:t>
            </a:r>
            <a:r>
              <a:rPr lang="cs-CZ" sz="4000" dirty="0" smtClean="0">
                <a:solidFill>
                  <a:srgbClr val="FFC000"/>
                </a:solidFill>
              </a:rPr>
              <a:t> našeho třídního parlamentu je kamarád Felix.</a:t>
            </a:r>
          </a:p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>
                <a:solidFill>
                  <a:srgbClr val="0070C0"/>
                </a:solidFill>
              </a:rPr>
              <a:t>7. pád, číslo jednotné, rod mužský</a:t>
            </a:r>
          </a:p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/>
          </a:p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4000" dirty="0" smtClean="0">
                <a:solidFill>
                  <a:srgbClr val="FFC000"/>
                </a:solidFill>
              </a:rPr>
              <a:t>Na setkání se přišli </a:t>
            </a:r>
            <a:r>
              <a:rPr lang="cs-CZ" sz="4000" b="1" i="1" dirty="0" smtClean="0">
                <a:solidFill>
                  <a:srgbClr val="FFC000"/>
                </a:solidFill>
              </a:rPr>
              <a:t>předsedové</a:t>
            </a:r>
            <a:r>
              <a:rPr lang="cs-CZ" sz="4000" dirty="0" smtClean="0">
                <a:solidFill>
                  <a:srgbClr val="FFC000"/>
                </a:solidFill>
              </a:rPr>
              <a:t> všech tříd.</a:t>
            </a:r>
          </a:p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>
                <a:solidFill>
                  <a:srgbClr val="0070C0"/>
                </a:solidFill>
              </a:rPr>
              <a:t>1. pád, číslo množné, rod mužský</a:t>
            </a:r>
            <a:endParaRPr lang="cs-CZ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Nadpis 1"/>
          <p:cNvSpPr>
            <a:spLocks noGrp="1"/>
          </p:cNvSpPr>
          <p:nvPr>
            <p:ph type="title"/>
          </p:nvPr>
        </p:nvSpPr>
        <p:spPr>
          <a:solidFill>
            <a:srgbClr val="990000"/>
          </a:solidFill>
        </p:spPr>
        <p:txBody>
          <a:bodyPr/>
          <a:lstStyle/>
          <a:p>
            <a:r>
              <a:rPr lang="cs-CZ" smtClean="0">
                <a:solidFill>
                  <a:srgbClr val="00B050"/>
                </a:solidFill>
              </a:rPr>
              <a:t>PODSTATNÁ   JMÉNA – rod mužský</a:t>
            </a:r>
          </a:p>
        </p:txBody>
      </p:sp>
      <p:sp>
        <p:nvSpPr>
          <p:cNvPr id="17410" name="Zástupný symbol pro obsah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4525963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r>
              <a:rPr lang="cs-CZ" sz="4000" smtClean="0"/>
              <a:t>                              </a:t>
            </a:r>
          </a:p>
          <a:p>
            <a:pPr marL="0" indent="0">
              <a:buFont typeface="Arial" charset="0"/>
              <a:buNone/>
            </a:pPr>
            <a:r>
              <a:rPr lang="cs-CZ" sz="4000" smtClean="0"/>
              <a:t>                               rozhodl spravedlivě.</a:t>
            </a:r>
          </a:p>
          <a:p>
            <a:pPr marL="0" indent="0">
              <a:buFont typeface="Arial" charset="0"/>
              <a:buNone/>
            </a:pPr>
            <a:endParaRPr lang="cs-CZ" sz="4000" smtClean="0"/>
          </a:p>
          <a:p>
            <a:pPr marL="0" indent="0">
              <a:buFont typeface="Arial" charset="0"/>
              <a:buNone/>
            </a:pPr>
            <a:endParaRPr lang="cs-CZ" sz="4000" smtClean="0"/>
          </a:p>
          <a:p>
            <a:pPr marL="0" indent="0">
              <a:buFont typeface="Arial" charset="0"/>
              <a:buNone/>
            </a:pPr>
            <a:r>
              <a:rPr lang="cs-CZ" sz="4000" smtClean="0"/>
              <a:t>Pane                              , s tím nesouhlasíme.</a:t>
            </a:r>
          </a:p>
        </p:txBody>
      </p:sp>
      <p:pic>
        <p:nvPicPr>
          <p:cNvPr id="17411" name="Picture 25" descr="C:\Users\ntb1\AppData\Local\Microsoft\Windows\Temporary Internet Files\Content.IE5\AM1I8PN9\MC900054685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7088" y="1465263"/>
            <a:ext cx="2646362" cy="2468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27" descr="C:\Users\ntb1\AppData\Local\Microsoft\Windows\Temporary Internet Files\Content.IE5\DE4CGPLA\MC900287183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31913" y="4135438"/>
            <a:ext cx="3128962" cy="2351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Nadpis 1"/>
          <p:cNvSpPr>
            <a:spLocks noGrp="1"/>
          </p:cNvSpPr>
          <p:nvPr>
            <p:ph type="ctrTitle"/>
          </p:nvPr>
        </p:nvSpPr>
        <p:spPr>
          <a:xfrm>
            <a:off x="685800" y="115888"/>
            <a:ext cx="7772400" cy="1728787"/>
          </a:xfrm>
          <a:solidFill>
            <a:srgbClr val="92D050"/>
          </a:solidFill>
          <a:ln w="28575">
            <a:solidFill>
              <a:srgbClr val="008000"/>
            </a:solidFill>
            <a:prstDash val="lgDashDotDot"/>
          </a:ln>
        </p:spPr>
        <p:txBody>
          <a:bodyPr/>
          <a:lstStyle/>
          <a:p>
            <a:r>
              <a:rPr lang="cs-CZ" smtClean="0"/>
              <a:t>Místo obrázků doplň slova a urči u nich pád, číslo a rod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971550" y="1989138"/>
            <a:ext cx="7272338" cy="4032250"/>
          </a:xfrm>
        </p:spPr>
        <p:txBody>
          <a:bodyPr rtlCol="0">
            <a:normAutofit/>
          </a:bodyPr>
          <a:lstStyle/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4000" b="1" i="1" dirty="0" smtClean="0">
                <a:solidFill>
                  <a:srgbClr val="E73707"/>
                </a:solidFill>
              </a:rPr>
              <a:t>Soudce</a:t>
            </a:r>
            <a:r>
              <a:rPr lang="cs-CZ" sz="4000" dirty="0" smtClean="0">
                <a:solidFill>
                  <a:srgbClr val="E73707"/>
                </a:solidFill>
              </a:rPr>
              <a:t> rozhodl spravedlivě.</a:t>
            </a:r>
          </a:p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>
                <a:solidFill>
                  <a:srgbClr val="3B23EF"/>
                </a:solidFill>
              </a:rPr>
              <a:t>1. pád, číslo jednotné, rod mužský</a:t>
            </a:r>
          </a:p>
          <a:p>
            <a:pPr marL="514350" indent="-514350" algn="l" fontAlgn="auto">
              <a:spcAft>
                <a:spcPts val="0"/>
              </a:spcAft>
              <a:buFont typeface="Arial" pitchFamily="34" charset="0"/>
              <a:buAutoNum type="arabicPeriod"/>
              <a:defRPr/>
            </a:pPr>
            <a:endParaRPr lang="cs-CZ" dirty="0"/>
          </a:p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4000" dirty="0" smtClean="0">
                <a:solidFill>
                  <a:srgbClr val="E73707"/>
                </a:solidFill>
              </a:rPr>
              <a:t>Pane </a:t>
            </a:r>
            <a:r>
              <a:rPr lang="cs-CZ" sz="4000" b="1" i="1" dirty="0" smtClean="0">
                <a:solidFill>
                  <a:srgbClr val="E73707"/>
                </a:solidFill>
              </a:rPr>
              <a:t>soudce</a:t>
            </a:r>
            <a:r>
              <a:rPr lang="cs-CZ" sz="4000" dirty="0" smtClean="0">
                <a:solidFill>
                  <a:srgbClr val="E73707"/>
                </a:solidFill>
              </a:rPr>
              <a:t>, s tím nesouhlasíme.</a:t>
            </a:r>
          </a:p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>
                <a:solidFill>
                  <a:srgbClr val="3B23EF"/>
                </a:solidFill>
              </a:rPr>
              <a:t>5. pád, číslo jednotné, rod mužský</a:t>
            </a:r>
            <a:endParaRPr lang="cs-CZ" dirty="0">
              <a:solidFill>
                <a:srgbClr val="3B23E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Nadpis 1"/>
          <p:cNvSpPr>
            <a:spLocks noGrp="1"/>
          </p:cNvSpPr>
          <p:nvPr>
            <p:ph type="title"/>
          </p:nvPr>
        </p:nvSpPr>
        <p:spPr>
          <a:xfrm>
            <a:off x="457200" y="115888"/>
            <a:ext cx="8229600" cy="1441450"/>
          </a:xfrm>
          <a:solidFill>
            <a:srgbClr val="92D050"/>
          </a:solidFill>
          <a:ln w="28575">
            <a:solidFill>
              <a:srgbClr val="008000"/>
            </a:solidFill>
            <a:prstDash val="lgDashDotDot"/>
          </a:ln>
        </p:spPr>
        <p:txBody>
          <a:bodyPr/>
          <a:lstStyle/>
          <a:p>
            <a:r>
              <a:rPr lang="cs-CZ" smtClean="0"/>
              <a:t>Přiřaď slova k náležitým vzorům</a:t>
            </a: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539750" y="4868863"/>
            <a:ext cx="2808288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solidFill>
                  <a:srgbClr val="002060"/>
                </a:solidFill>
                <a:latin typeface="Calibri" pitchFamily="34" charset="0"/>
              </a:rPr>
              <a:t>hokejista</a:t>
            </a:r>
          </a:p>
        </p:txBody>
      </p:sp>
      <p:sp>
        <p:nvSpPr>
          <p:cNvPr id="8" name="TextovéPole 7"/>
          <p:cNvSpPr txBox="1">
            <a:spLocks noChangeArrowheads="1"/>
          </p:cNvSpPr>
          <p:nvPr/>
        </p:nvSpPr>
        <p:spPr bwMode="auto">
          <a:xfrm>
            <a:off x="827088" y="5589588"/>
            <a:ext cx="22320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solidFill>
                  <a:srgbClr val="002060"/>
                </a:solidFill>
                <a:latin typeface="Calibri" pitchFamily="34" charset="0"/>
              </a:rPr>
              <a:t>zástupce</a:t>
            </a:r>
          </a:p>
        </p:txBody>
      </p:sp>
      <p:sp>
        <p:nvSpPr>
          <p:cNvPr id="9" name="TextovéPole 8"/>
          <p:cNvSpPr txBox="1">
            <a:spLocks noChangeArrowheads="1"/>
          </p:cNvSpPr>
          <p:nvPr/>
        </p:nvSpPr>
        <p:spPr bwMode="auto">
          <a:xfrm>
            <a:off x="2771775" y="4868863"/>
            <a:ext cx="2592388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solidFill>
                  <a:srgbClr val="002060"/>
                </a:solidFill>
                <a:latin typeface="Calibri" pitchFamily="34" charset="0"/>
              </a:rPr>
              <a:t>policista</a:t>
            </a:r>
          </a:p>
        </p:txBody>
      </p:sp>
      <p:sp>
        <p:nvSpPr>
          <p:cNvPr id="10" name="TextovéPole 9"/>
          <p:cNvSpPr txBox="1">
            <a:spLocks noChangeArrowheads="1"/>
          </p:cNvSpPr>
          <p:nvPr/>
        </p:nvSpPr>
        <p:spPr bwMode="auto">
          <a:xfrm>
            <a:off x="3059113" y="5784850"/>
            <a:ext cx="244951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solidFill>
                  <a:srgbClr val="002060"/>
                </a:solidFill>
                <a:latin typeface="Calibri" pitchFamily="34" charset="0"/>
              </a:rPr>
              <a:t>fotbalista</a:t>
            </a:r>
          </a:p>
        </p:txBody>
      </p:sp>
      <p:sp>
        <p:nvSpPr>
          <p:cNvPr id="11" name="TextovéPole 10"/>
          <p:cNvSpPr txBox="1">
            <a:spLocks noChangeArrowheads="1"/>
          </p:cNvSpPr>
          <p:nvPr/>
        </p:nvSpPr>
        <p:spPr bwMode="auto">
          <a:xfrm>
            <a:off x="4427538" y="4724400"/>
            <a:ext cx="2520950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solidFill>
                  <a:srgbClr val="002060"/>
                </a:solidFill>
                <a:latin typeface="Calibri" pitchFamily="34" charset="0"/>
              </a:rPr>
              <a:t>žalobce</a:t>
            </a:r>
          </a:p>
        </p:txBody>
      </p:sp>
      <p:sp>
        <p:nvSpPr>
          <p:cNvPr id="12" name="TextovéPole 11"/>
          <p:cNvSpPr txBox="1">
            <a:spLocks noChangeArrowheads="1"/>
          </p:cNvSpPr>
          <p:nvPr/>
        </p:nvSpPr>
        <p:spPr bwMode="auto">
          <a:xfrm>
            <a:off x="5219700" y="5773738"/>
            <a:ext cx="23050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solidFill>
                  <a:srgbClr val="002060"/>
                </a:solidFill>
                <a:latin typeface="Calibri" pitchFamily="34" charset="0"/>
              </a:rPr>
              <a:t>karatista</a:t>
            </a:r>
          </a:p>
        </p:txBody>
      </p:sp>
      <p:sp>
        <p:nvSpPr>
          <p:cNvPr id="13" name="TextovéPole 12"/>
          <p:cNvSpPr txBox="1">
            <a:spLocks noChangeArrowheads="1"/>
          </p:cNvSpPr>
          <p:nvPr/>
        </p:nvSpPr>
        <p:spPr bwMode="auto">
          <a:xfrm>
            <a:off x="6156325" y="5094288"/>
            <a:ext cx="345598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solidFill>
                  <a:srgbClr val="002060"/>
                </a:solidFill>
                <a:latin typeface="Calibri" pitchFamily="34" charset="0"/>
              </a:rPr>
              <a:t>obhájce</a:t>
            </a:r>
          </a:p>
        </p:txBody>
      </p:sp>
      <p:sp>
        <p:nvSpPr>
          <p:cNvPr id="14" name="TextovéPole 13"/>
          <p:cNvSpPr txBox="1">
            <a:spLocks noChangeArrowheads="1"/>
          </p:cNvSpPr>
          <p:nvPr/>
        </p:nvSpPr>
        <p:spPr bwMode="auto">
          <a:xfrm>
            <a:off x="6732588" y="6188075"/>
            <a:ext cx="15843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solidFill>
                  <a:srgbClr val="002060"/>
                </a:solidFill>
                <a:latin typeface="Calibri" pitchFamily="34" charset="0"/>
              </a:rPr>
              <a:t>obránce</a:t>
            </a:r>
          </a:p>
        </p:txBody>
      </p:sp>
      <p:sp>
        <p:nvSpPr>
          <p:cNvPr id="15" name="TextovéPole 14"/>
          <p:cNvSpPr txBox="1">
            <a:spLocks noChangeArrowheads="1"/>
          </p:cNvSpPr>
          <p:nvPr/>
        </p:nvSpPr>
        <p:spPr bwMode="auto">
          <a:xfrm>
            <a:off x="3708400" y="3944938"/>
            <a:ext cx="2159000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solidFill>
                  <a:srgbClr val="002060"/>
                </a:solidFill>
                <a:latin typeface="Calibri" pitchFamily="34" charset="0"/>
              </a:rPr>
              <a:t>strojvůdce</a:t>
            </a:r>
          </a:p>
        </p:txBody>
      </p:sp>
      <p:sp>
        <p:nvSpPr>
          <p:cNvPr id="16" name="TextovéPole 15"/>
          <p:cNvSpPr txBox="1">
            <a:spLocks noChangeArrowheads="1"/>
          </p:cNvSpPr>
          <p:nvPr/>
        </p:nvSpPr>
        <p:spPr bwMode="auto">
          <a:xfrm>
            <a:off x="7092950" y="5589588"/>
            <a:ext cx="183991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solidFill>
                  <a:srgbClr val="002060"/>
                </a:solidFill>
                <a:latin typeface="Calibri" pitchFamily="34" charset="0"/>
              </a:rPr>
              <a:t>houslista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1.48148E-6 C 0.02083 0.00463 -0.00278 -0.00023 0.0349 0.00393 C 0.04809 0.00532 0.06111 0.00995 0.07431 0.01204 C 0.09306 0.02083 0.11094 0.01713 0.13195 0.01806 C 0.14531 0.02176 0.15052 0.02292 0.16667 0.02431 C 0.18646 0.02361 0.20625 0.02407 0.22587 0.02222 C 0.23281 0.02153 0.24149 0.01227 0.24861 0.01018 C 0.26129 -0.00162 0.27691 -0.00625 0.29097 -0.01412 C 0.30104 -0.01968 0.31528 -0.03125 0.32431 -0.04051 C 0.32517 -0.04144 0.33993 -0.05903 0.34097 -0.06065 C 0.34479 -0.0662 0.34809 -0.07269 0.35156 -0.0787 C 0.35313 -0.08148 0.35608 -0.08681 0.35608 -0.08681 C 0.35781 -0.09375 0.35972 -0.09792 0.36372 -0.10301 C 0.36424 -0.10509 0.36476 -0.10694 0.36528 -0.10903 C 0.3658 -0.11111 0.36615 -0.11319 0.36667 -0.11528 C 0.36771 -0.11921 0.36979 -0.12732 0.36979 -0.12732 C 0.36927 -0.13935 0.36945 -0.15162 0.36823 -0.16366 C 0.36736 -0.17107 0.35799 -0.17685 0.35451 -0.17986 C 0.34497 -0.18773 0.33403 -0.19097 0.32431 -0.19792 C 0.3059 -0.21111 0.3191 -0.20625 0.30451 -0.21019 C 0.29514 -0.21852 0.28698 -0.22245 0.27587 -0.22431 C 0.25747 -0.23611 0.23542 -0.23935 0.21528 -0.24236 C 0.19566 -0.24907 0.17222 -0.23264 0.15608 -0.21829 C 0.14913 -0.21204 0.15191 -0.21458 0.14392 -0.20417 C 0.14132 -0.20069 0.1349 -0.19607 0.1349 -0.19607 C 0.12917 -0.18032 0.12379 -0.16713 0.12118 -0.14954 C 0.12222 -0.14005 0.12274 -0.13056 0.12431 -0.1213 C 0.12604 -0.11134 0.13507 -0.10463 0.14097 -0.09907 C 0.15816 -0.0831 0.17309 -0.08056 0.19392 -0.07685 C 0.22222 -0.07894 0.25052 -0.07986 0.27882 -0.08287 C 0.2875 -0.0838 0.29479 -0.09607 0.3 -0.10301 C 0.30104 -0.1044 0.30313 -0.10718 0.30313 -0.10718 C 0.30469 -0.11319 0.30608 -0.11921 0.30764 -0.12523 C 0.30816 -0.12732 0.3092 -0.13125 0.3092 -0.13125 C 0.30868 -0.14398 0.30938 -0.15718 0.30764 -0.16968 C 0.30625 -0.18009 0.30017 -0.19005 0.29549 -0.19792 C 0.29045 -0.20648 0.28472 -0.21644 0.27882 -0.22431 C 0.27188 -0.23333 0.25903 -0.23542 0.25 -0.23843 C 0.24201 -0.2463 0.23351 -0.24676 0.22431 -0.25046 C 0.21354 -0.25486 0.19896 -0.26458 0.18785 -0.26458 " pathEditMode="relative" ptsTypes="fffffffffffffffffffffffffffffffffffffffA">
                                      <p:cBhvr>
                                        <p:cTn id="6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3.33333E-6 C -0.00243 -0.00926 -0.00642 -0.00972 -0.01215 -0.01412 C -0.02691 -0.02523 -0.0158 -0.01991 -0.02569 -0.02407 C -0.03177 -0.0294 -0.03646 -0.03657 -0.04236 -0.04236 C -0.04427 -0.05208 -0.04687 -0.05509 -0.05295 -0.06065 C -0.05625 -0.0669 -0.06111 -0.07176 -0.06372 -0.0787 C -0.06632 -0.08565 -0.0691 -0.0956 -0.07118 -0.10301 C -0.07344 -0.11134 -0.07569 -0.12917 -0.07569 -0.12917 C -0.07812 -0.19236 -0.08056 -0.22569 -0.07569 -0.29884 C -0.07517 -0.30741 -0.06962 -0.32315 -0.06962 -0.32315 C -0.06667 -0.35394 -0.07083 -0.32037 -0.06372 -0.35139 C -0.05972 -0.36875 -0.0592 -0.38819 -0.05608 -0.40602 C -0.0526 -0.42523 -0.04722 -0.44375 -0.04236 -0.4625 C -0.04115 -0.47384 -0.03958 -0.48125 -0.0349 -0.49074 C -0.0316 -0.50995 -0.02847 -0.52685 -0.0151 -0.53727 C -0.00243 -0.54722 -0.00677 -0.54352 0.00295 -0.54745 C 0.00608 -0.54861 0.01215 -0.55139 0.01215 -0.55139 C 0.02292 -0.55 0.03056 -0.54606 0.04097 -0.54329 C 0.05104 -0.53449 0.03872 -0.54468 0.05451 -0.53519 C 0.06771 -0.52731 0.08056 -0.52037 0.09392 -0.51296 C 0.10104 -0.5037 0.10885 -0.4956 0.11215 -0.48287 C 0.11788 -0.43935 0.125 -0.38472 0.1 -0.35139 C 0.09601 -0.34606 0.08229 -0.34468 0.07726 -0.34329 C 0.07014 -0.34398 0.06302 -0.34352 0.05608 -0.34537 C 0.04948 -0.34699 0.04844 -0.36366 0.04844 -0.36968 " pathEditMode="relative" ptsTypes="ffffffffffffffffffffffffA">
                                      <p:cBhvr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2.59259E-6 C 0.00799 -0.00069 0.01615 -0.00093 0.02413 -0.00208 C 0.0309 -0.00301 0.03715 -0.01157 0.04393 -0.01412 C 0.05052 -0.02338 0.04219 -0.01319 0.05295 -0.02037 C 0.05677 -0.02292 0.06007 -0.02708 0.06354 -0.03032 C 0.07465 -0.04074 0.08455 -0.0537 0.09531 -0.06481 C 0.10313 -0.07268 0.10729 -0.08866 0.11198 -0.09907 C 0.11424 -0.10417 0.11962 -0.11319 0.11962 -0.11319 C 0.12118 -0.12176 0.12413 -0.12986 0.12726 -0.1375 C 0.129 -0.14167 0.13334 -0.14954 0.13334 -0.14954 C 0.13542 -0.16134 0.14132 -0.16921 0.14531 -0.17986 C 0.14931 -0.19028 0.15278 -0.20116 0.1559 -0.21227 C 0.16285 -0.23657 0.15521 -0.20648 0.16198 -0.23449 L 0.16198 -0.23449 C 0.16302 -0.23843 0.16511 -0.24653 0.16511 -0.24653 C 0.16597 -0.25463 0.16806 -0.26273 0.16806 -0.27083 C 0.16806 -0.29236 0.16788 -0.31389 0.16667 -0.33542 C 0.16528 -0.35833 0.15018 -0.37546 0.13924 -0.39005 C 0.13629 -0.40278 0.1257 -0.41042 0.11667 -0.41412 C 0.104 -0.42546 0.08177 -0.43032 0.06667 -0.43449 C 0.04688 -0.4338 0.02726 -0.4338 0.00747 -0.43241 C -0.00243 -0.43171 -0.00816 -0.41805 -0.01666 -0.41412 C -0.02118 -0.40833 -0.02535 -0.40116 -0.02882 -0.39398 C -0.03246 -0.3713 -0.03437 -0.34884 -0.02135 -0.33148 C -0.01857 -0.3169 -0.02187 -0.3287 -0.01666 -0.31921 C -0.01458 -0.31528 -0.01423 -0.3088 -0.01076 -0.30718 C -0.00243 -0.30347 0.00486 -0.29792 0.01354 -0.29514 C 0.02361 -0.29583 0.03386 -0.29583 0.04393 -0.29699 C 0.04549 -0.29722 0.05 -0.29861 0.04844 -0.29907 C 0.04306 -0.30093 0.03733 -0.30046 0.03177 -0.30116 C 0.0257 -0.3037 0.02882 -0.30301 0.02257 -0.30301 " pathEditMode="relative" ptsTypes="ffffffffffffFfffffffffffffffffA">
                                      <p:cBhvr>
                                        <p:cTn id="14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2.96296E-6 C 0.01684 0.00255 0.03316 0.00625 0.05 0.0081 C 0.07413 0.01482 0.09861 0.00833 0.12274 0.00417 C 0.13594 -0.00185 0.14878 -0.00625 0.16215 -0.01018 C 0.16771 -0.0118 0.17326 -0.01435 0.17882 -0.0162 C 0.18073 -0.0169 0.18472 -0.01805 0.18472 -0.01805 C 0.19392 -0.0243 0.20226 -0.03032 0.21215 -0.03426 C 0.22917 -0.05 0.25104 -0.05393 0.26962 -0.06458 C 0.28733 -0.07477 0.30156 -0.0875 0.31667 -0.10301 C 0.3217 -0.1081 0.32049 -0.10509 0.32413 -0.11111 C 0.33055 -0.12176 0.3349 -0.13287 0.3408 -0.14352 C 0.34392 -0.15579 0.34826 -0.16759 0.35139 -0.17986 C 0.35278 -0.18518 0.35451 -0.19583 0.35451 -0.19583 C 0.35347 -0.21852 0.35937 -0.23379 0.34392 -0.24028 C 0.33368 -0.23866 0.32483 -0.2368 0.3151 -0.23241 C 0.30868 -0.22963 0.30694 -0.22847 0.30139 -0.22616 C 0.29983 -0.22546 0.29687 -0.2243 0.29687 -0.2243 C 0.29236 -0.22014 0.28767 -0.21852 0.28333 -0.21412 C 0.27969 -0.21042 0.27639 -0.20602 0.27274 -0.20208 C 0.26649 -0.1956 0.26319 -0.18495 0.25746 -0.17778 C 0.25538 -0.16852 0.25035 -0.16065 0.24549 -0.15347 " pathEditMode="relative" ptsTypes="ffffffffffffffffffffA">
                                      <p:cBhvr>
                                        <p:cTn id="18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8559 -0.01736 C -0.08195 -0.01226 -0.07865 -0.01134 -0.07362 -0.00926 C -0.06059 0.00232 -0.04393 -0.00277 -0.02952 -0.00926 C -0.02049 -0.02129 -0.00886 -0.03032 0.00069 -0.04143 C 0.00729 -0.04907 0.01059 -0.05648 0.01579 -0.06574 C 0.01805 -0.07476 0.02378 -0.09375 0.02795 -0.10208 C 0.03055 -0.11898 0.03333 -0.13541 0.03559 -0.15254 C 0.02934 -0.16504 0.01944 -0.16689 0.00833 -0.16875 C -0.00243 -0.17361 0.00538 -0.17083 -0.01598 -0.17083 " pathEditMode="relative" ptsTypes="ffffffffA">
                                      <p:cBhvr>
                                        <p:cTn id="22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8.51852E-6 C 0.02135 0.00416 0.04357 0.00949 0.0651 0.01018 C 0.12066 0.01203 0.23177 0.01411 0.23177 0.01411 C 0.28298 0.01203 0.32916 0.0081 0.37882 0.00208 C 0.40347 -0.00464 0.4283 -0.00857 0.45312 -0.01413 C 0.46198 -0.01829 0.46198 -0.02014 0.47274 -0.02223 C 0.48194 -0.02825 0.49236 -0.0301 0.50156 -0.03635 C 0.51389 -0.04445 0.49583 -0.03635 0.51371 -0.04653 C 0.52361 -0.05209 0.5342 -0.05464 0.54392 -0.06065 C 0.55694 -0.06852 0.56666 -0.07964 0.58038 -0.08496 C 0.59114 -0.09422 0.60555 -0.0963 0.61666 -0.1051 C 0.6276 -0.11366 0.63889 -0.12107 0.65 -0.1294 C 0.65781 -0.13519 0.66475 -0.14237 0.67274 -0.14746 C 0.67864 -0.15533 0.68593 -0.15996 0.69236 -0.1676 C 0.70573 -0.18357 0.71771 -0.20139 0.73038 -0.21829 C 0.73298 -0.23288 0.74184 -0.24491 0.74705 -0.25857 C 0.74757 -0.26135 0.74757 -0.26413 0.74843 -0.26667 C 0.74913 -0.26829 0.75104 -0.26876 0.75156 -0.27061 C 0.7526 -0.27385 0.75225 -0.27755 0.75312 -0.28079 C 0.75486 -0.28797 0.75833 -0.29422 0.76059 -0.30093 C 0.76771 -0.32269 0.76007 -0.30556 0.76666 -0.31922 C 0.76909 -0.33473 0.77569 -0.34908 0.78038 -0.36366 C 0.7868 -0.38403 0.78854 -0.40579 0.79392 -0.42616 C 0.79496 -0.44005 0.79531 -0.45348 0.79843 -0.46667 C 0.79826 -0.47593 0.80468 -0.54075 0.78784 -0.55556 C 0.78732 -0.55764 0.7875 -0.56019 0.78646 -0.56158 C 0.78524 -0.5632 0.78333 -0.56274 0.78177 -0.56366 C 0.77639 -0.56714 0.77257 -0.56922 0.76666 -0.57176 C 0.7559 -0.57639 0.74774 -0.58334 0.73646 -0.58589 C 0.71666 -0.58519 0.6967 -0.58774 0.67725 -0.5838 C 0.67309 -0.58288 0.66823 -0.57176 0.66823 -0.57176 C 0.66163 -0.54584 0.66267 -0.55487 0.66666 -0.50903 C 0.66684 -0.50718 0.66875 -0.50649 0.66979 -0.5051 C 0.67534 -0.49769 0.68212 -0.49399 0.68941 -0.49098 C 0.69705 -0.49167 0.70468 -0.49167 0.71215 -0.49283 C 0.72118 -0.49422 0.72326 -0.51274 0.72725 -0.5213 C 0.72673 -0.52663 0.72743 -0.53241 0.72569 -0.53727 C 0.71944 -0.55556 0.69739 -0.5595 0.68489 -0.56158 C 0.67465 -0.56019 0.66423 -0.55996 0.65451 -0.55556 C 0.64357 -0.54098 0.6559 -0.55556 0.64548 -0.54746 C 0.64305 -0.54561 0.63941 -0.53936 0.63941 -0.53936 " pathEditMode="relative" ptsTypes="ffffffffffffffffffffffffffffffffffffffffA">
                                      <p:cBhvr>
                                        <p:cTn id="26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1.85185E-6 C 0.00538 0.00671 0.01284 0.00718 0.01979 0.00995 C 0.02291 0.01111 0.02882 0.01412 0.02882 0.01412 C 0.04288 0.01343 0.05712 0.01389 0.07118 0.01204 C 0.07291 0.01181 0.07413 0.00926 0.07569 0.0081 C 0.09132 -0.00208 0.10034 -0.01389 0.11059 -0.03241 C 0.11406 -0.04606 0.10955 -0.0294 0.11666 -0.04861 C 0.11996 -0.05741 0.12014 -0.06921 0.12118 -0.07894 C 0.12031 -0.11528 0.12378 -0.14074 0.10764 -0.16782 C 0.10486 -0.17847 0.09566 -0.19005 0.09097 -0.19815 C 0.07656 -0.22315 0.06007 -0.24421 0.04097 -0.26273 C 0.03316 -0.27037 0.02569 -0.28079 0.01666 -0.28495 C 0.01302 -0.28866 0.01007 -0.29375 0.00607 -0.29699 C 0.00069 -0.30162 -0.00486 -0.30556 -0.01059 -0.30926 C -0.01337 -0.31111 -0.01684 -0.31134 -0.01962 -0.31319 C -0.02761 -0.31829 -0.02101 -0.31644 -0.03021 -0.3213 C -0.03316 -0.32292 -0.03941 -0.32523 -0.03941 -0.32523 C -0.0441 -0.33194 -0.05122 -0.33264 -0.05764 -0.33542 C -0.06233 -0.3375 -0.0665 -0.34144 -0.07118 -0.34352 L -0.07118 -0.34352 C -0.08681 -0.34722 -0.10295 -0.34838 -0.11823 -0.3537 C -0.17118 -0.35185 -0.16302 -0.35694 -0.19098 -0.34745 C -0.19549 -0.34352 -0.19775 -0.33958 -0.20295 -0.3375 C -0.20643 -0.33287 -0.20868 -0.32778 -0.21216 -0.32338 C -0.21545 -0.31458 -0.22014 -0.30625 -0.22275 -0.29699 C -0.22466 -0.29005 -0.22587 -0.28194 -0.22726 -0.27477 C -0.2257 -0.23704 -0.22952 -0.24931 -0.22431 -0.23449 " pathEditMode="relative" ptsTypes="ffffffffffffffffffFfffffffA">
                                      <p:cBhvr>
                                        <p:cTn id="30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11111E-6 -3.7037E-7 C 0.00433 -0.0169 -0.00192 0.0037 0.00433 -0.01019 C 0.00729 -0.01667 0.00885 -0.02384 0.01215 -0.03033 C 0.01649 -0.05996 0.01475 -0.04352 0.01215 -0.10301 C 0.01058 -0.13264 -0.01667 -0.15972 -0.02883 -0.18195 C -0.05278 -0.22477 -0.08108 -0.26181 -0.11216 -0.29491 C -0.12726 -0.31111 -0.14081 -0.33056 -0.15782 -0.34352 C -0.16251 -0.34722 -0.16442 -0.35116 -0.16962 -0.35347 C -0.19271 -0.37408 -0.21667 -0.38171 -0.24393 -0.38796 C -0.24688 -0.38959 -0.25799 -0.39537 -0.2606 -0.39607 C -0.26719 -0.39792 -0.28039 -0.4 -0.28039 -0.4 C -0.29827 -0.40834 -0.32553 -0.41366 -0.34549 -0.41829 C -0.35869 -0.4213 -0.38508 -0.42431 -0.38508 -0.42431 C -0.42153 -0.42338 -0.46042 -0.4257 -0.49706 -0.41829 C -0.50799 -0.41621 -0.51806 -0.41065 -0.529 -0.4081 C -0.53282 -0.40718 -0.55452 -0.40394 -0.5606 -0.4 C -0.56789 -0.39537 -0.57553 -0.39236 -0.58334 -0.39005 C -0.58872 -0.38496 -0.59358 -0.38218 -0.60001 -0.37986 C -0.60556 -0.37199 -0.61494 -0.36945 -0.62119 -0.36158 C -0.62483 -0.35695 -0.63334 -0.34954 -0.63334 -0.34954 C -0.63803 -0.33982 -0.6356 -0.34584 -0.63942 -0.33125 C -0.63994 -0.32917 -0.64098 -0.32523 -0.64098 -0.32523 C -0.6415 -0.3213 -0.64237 -0.31736 -0.64237 -0.3132 C -0.64237 -0.29838 -0.64185 -0.28357 -0.64098 -0.26875 C -0.63942 -0.24074 -0.61077 -0.24491 -0.59706 -0.24051 C -0.58803 -0.24329 -0.58074 -0.2456 -0.57431 -0.25463 C -0.57258 -0.26158 -0.57379 -0.25926 -0.57119 -0.26273 " pathEditMode="relative" ptsTypes="ffffffffffffffffffffffffffA">
                                      <p:cBhvr>
                                        <p:cTn id="34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4.81481E-6 C 0.00486 -0.00972 0.00608 -0.01065 0.00903 -0.02014 C 0.0125 -0.03102 0.01476 -0.04259 0.01962 -0.05255 C 0.02153 -0.07153 0.02569 -0.08866 0.03021 -0.10694 C 0.03177 -0.13403 0.03368 -0.16111 0.03785 -0.18773 C 0.03767 -0.20185 0.04601 -0.27847 0.03021 -0.30903 C 0.025 -0.33565 0.00816 -0.35532 -0.00469 -0.37569 C -0.01754 -0.3963 -0.00938 -0.39167 -0.01979 -0.39583 C -0.02552 -0.40602 -0.03316 -0.4169 -0.04254 -0.42014 C -0.05278 -0.4294 -0.0625 -0.44352 -0.07431 -0.44838 C -0.08247 -0.45648 -0.09184 -0.46273 -0.1 -0.4706 C -0.11337 -0.48333 -0.125 -0.49676 -0.13941 -0.50694 C -0.14879 -0.51366 -0.15538 -0.52176 -0.16528 -0.52523 C -0.17951 -0.53796 -0.19566 -0.54167 -0.21215 -0.54745 C -0.22448 -0.55185 -0.23542 -0.55903 -0.24705 -0.56366 C -0.25243 -0.56574 -0.25833 -0.56597 -0.26389 -0.56759 C -0.26997 -0.56944 -0.27587 -0.57384 -0.28195 -0.57569 C -0.29063 -0.57847 -0.30156 -0.58009 -0.31076 -0.58171 C -0.33229 -0.59005 -0.35382 -0.59861 -0.37587 -0.60393 C -0.38958 -0.61643 -0.41476 -0.61805 -0.43038 -0.6243 C -0.4434 -0.62963 -0.44879 -0.6338 -0.46215 -0.63634 C -0.48941 -0.64884 -0.51649 -0.64907 -0.54549 -0.65046 C -0.58629 -0.65671 -0.57066 -0.65509 -0.64861 -0.65046 C -0.65278 -0.65023 -0.66059 -0.64653 -0.66059 -0.64653 C -0.67656 -0.63542 -0.65451 -0.64954 -0.67587 -0.64028 C -0.67761 -0.63958 -0.67865 -0.63727 -0.68038 -0.63634 C -0.68281 -0.63518 -0.68542 -0.63495 -0.68802 -0.63426 C -0.70365 -0.62083 -0.72656 -0.61574 -0.74392 -0.60602 C -0.75434 -0.6 -0.76337 -0.59143 -0.77431 -0.58773 C -0.77917 -0.58403 -0.7849 -0.58218 -0.78941 -0.57778 C -0.79167 -0.57569 -0.79236 -0.57199 -0.7941 -0.56968 C -0.79618 -0.56667 -0.79879 -0.56389 -0.80156 -0.56157 C -0.80729 -0.55671 -0.81476 -0.55417 -0.81979 -0.54745 C -0.82483 -0.54074 -0.83056 -0.53032 -0.83646 -0.52523 C -0.84201 -0.51296 -0.84896 -0.50301 -0.85469 -0.49097 C -0.8625 -0.47454 -0.86667 -0.45648 -0.87136 -0.43843 C -0.87292 -0.42384 -0.87604 -0.41273 -0.87726 -0.39792 C -0.87674 -0.38773 -0.87674 -0.37755 -0.87587 -0.36759 C -0.87465 -0.35231 -0.85955 -0.34444 -0.85 -0.34143 C -0.8441 -0.33611 -0.84028 -0.33565 -0.83333 -0.33333 C -0.82934 -0.33194 -0.82136 -0.32917 -0.82136 -0.32917 C -0.81476 -0.33055 -0.80799 -0.33125 -0.80156 -0.33333 C -0.78715 -0.33796 -0.7783 -0.35926 -0.76528 -0.36759 C -0.76024 -0.3743 -0.75868 -0.38403 -0.75469 -0.3919 C -0.75434 -0.39792 -0.75382 -0.40393 -0.75313 -0.40995 C -0.75295 -0.41273 -0.75156 -0.41805 -0.75156 -0.41805 " pathEditMode="relative" ptsTypes="fffffffffffffffffffffffffffffffffffffffffffffA">
                                      <p:cBhvr>
                                        <p:cTn id="38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2.96296E-6 C 0.01441 -0.00162 0.02656 -0.00625 0.04079 -0.00833 C 0.04618 -0.01042 0.05243 -0.01042 0.05746 -0.01412 C 0.06267 -0.01805 0.0677 -0.02199 0.07274 -0.02616 C 0.07638 -0.0294 0.07986 -0.03287 0.08333 -0.03657 C 0.08593 -0.03889 0.09079 -0.04444 0.09079 -0.04444 C 0.09409 -0.06157 0.08975 -0.04421 0.09687 -0.05856 C 0.09982 -0.06435 0.10156 -0.07106 0.10451 -0.07685 C 0.10625 -0.08055 0.10625 -0.08727 0.10746 -0.09097 C 0.10816 -0.09329 0.10972 -0.09514 0.11059 -0.09722 C 0.11319 -0.1037 0.11336 -0.11204 0.1151 -0.11921 C 0.11909 -0.13542 0.12222 -0.15046 0.12413 -0.16759 C 0.12465 -0.19329 0.12569 -0.21875 0.12569 -0.24444 C 0.12569 -0.27014 0.125 -0.2956 0.12413 -0.32129 C 0.1217 -0.39375 0.10781 -0.46597 0.09843 -0.53727 C 0.09479 -0.56481 0.08784 -0.59282 0.06666 -0.60393 C 0.06093 -0.61157 0.05034 -0.61574 0.04236 -0.61805 C 0.03298 -0.62685 0.04357 -0.61782 0.02882 -0.62616 C 0.00868 -0.6375 0.02395 -0.63171 0.01059 -0.63634 C -0.01511 -0.65648 0.01944 -0.63079 -0.00452 -0.64444 C -0.00591 -0.64514 -0.00643 -0.64745 -0.00764 -0.64838 C -0.01025 -0.65046 -0.01789 -0.65208 -0.0198 -0.65254 C -0.03125 -0.65995 -0.04358 -0.65995 -0.05608 -0.6625 C -0.08438 -0.6618 -0.11268 -0.66227 -0.14098 -0.66065 C -0.16337 -0.65926 -0.18455 -0.64629 -0.20608 -0.64028 C -0.2099 -0.63773 -0.21441 -0.6368 -0.21823 -0.63426 C -0.22987 -0.62639 -0.24028 -0.61481 -0.25157 -0.60602 C -0.26181 -0.5875 -0.27448 -0.57129 -0.28334 -0.55139 C -0.28716 -0.52708 -0.28143 -0.55787 -0.29098 -0.52917 C -0.29514 -0.51667 -0.30018 -0.49653 -0.30313 -0.48287 C -0.30834 -0.45856 -0.31042 -0.43333 -0.31216 -0.4081 C -0.31164 -0.38866 -0.31146 -0.36898 -0.31059 -0.34954 C -0.31042 -0.34491 -0.30903 -0.33842 -0.30608 -0.33542 C -0.304 -0.33333 -0.29289 -0.33125 -0.29254 -0.33125 C -0.28594 -0.32986 -0.27275 -0.32731 -0.27275 -0.32731 C -0.22275 -0.33055 -0.21806 -0.32616 -0.18039 -0.34352 C -0.16181 -0.3618 -0.1408 -0.37592 -0.12431 -0.39792 C -0.11667 -0.4081 -0.12032 -0.40555 -0.11528 -0.41412 C -0.10868 -0.42569 -0.10122 -0.43495 -0.09705 -0.44838 C -0.09636 -0.45046 -0.09618 -0.45254 -0.09549 -0.45463 C -0.09462 -0.45671 -0.09323 -0.45856 -0.09254 -0.46065 C -0.09115 -0.46458 -0.08941 -0.47268 -0.08941 -0.47268 C -0.09115 -0.49004 -0.09393 -0.50486 -0.10764 -0.51111 C -0.11216 -0.51713 -0.11511 -0.5206 -0.12118 -0.52315 C -0.12466 -0.52616 -0.12848 -0.52824 -0.13195 -0.53125 C -0.13316 -0.53241 -0.13368 -0.53449 -0.1349 -0.53542 C -0.13959 -0.53866 -0.14636 -0.53912 -0.15157 -0.54143 C -0.17396 -0.53889 -0.16459 -0.53981 -0.17882 -0.53333 C -0.18299 -0.52778 -0.18802 -0.52616 -0.19254 -0.52129 C -0.19775 -0.51574 -0.20157 -0.50879 -0.20452 -0.50092 C -0.20816 -0.47778 -0.20487 -0.45879 -0.19254 -0.44236 C -0.19046 -0.43958 -0.18299 -0.42708 -0.17882 -0.4243 C -0.17605 -0.42245 -0.1698 -0.42014 -0.1698 -0.42014 C -0.16372 -0.42083 -0.15764 -0.42106 -0.15157 -0.42222 C -0.13855 -0.42454 -0.12605 -0.44097 -0.11372 -0.44653 C -0.11268 -0.44792 -0.11164 -0.44907 -0.11059 -0.45046 C -0.10955 -0.45185 -0.10764 -0.45463 -0.10764 -0.45463 " pathEditMode="relative" ptsTypes="ffffffffffffffffffffffffffffffffffffffffffffffffffffffffA">
                                      <p:cBhvr>
                                        <p:cTn id="42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Obdélník 3"/>
          <p:cNvSpPr>
            <a:spLocks noChangeArrowheads="1"/>
          </p:cNvSpPr>
          <p:nvPr/>
        </p:nvSpPr>
        <p:spPr bwMode="auto">
          <a:xfrm>
            <a:off x="468313" y="549275"/>
            <a:ext cx="159543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>
                <a:latin typeface="Calibri" pitchFamily="34" charset="0"/>
              </a:rPr>
              <a:t>Použité zdroje:</a:t>
            </a:r>
          </a:p>
        </p:txBody>
      </p:sp>
      <p:sp>
        <p:nvSpPr>
          <p:cNvPr id="20482" name="Obdélník 5"/>
          <p:cNvSpPr>
            <a:spLocks noChangeArrowheads="1"/>
          </p:cNvSpPr>
          <p:nvPr/>
        </p:nvSpPr>
        <p:spPr bwMode="auto">
          <a:xfrm>
            <a:off x="468313" y="3141663"/>
            <a:ext cx="8496300" cy="2862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i="1">
                <a:latin typeface="Calibri" pitchFamily="34" charset="0"/>
              </a:rPr>
              <a:t>Citace klipartových obrázků:</a:t>
            </a:r>
          </a:p>
          <a:p>
            <a:r>
              <a:rPr lang="cs-CZ">
                <a:latin typeface="Calibri" pitchFamily="34" charset="0"/>
              </a:rPr>
              <a:t>[cit. 2012-12-04]. Dostupný pod licencí Microsoft Office 2010 (viz http://explore.live.com/microsoft-servi ... cz&amp;CTT=114) na WWW: &lt;http://office.microsoft.com/cs-cz/images/&gt;.[/quote]</a:t>
            </a:r>
          </a:p>
          <a:p>
            <a:endParaRPr lang="cs-CZ">
              <a:latin typeface="Calibri" pitchFamily="34" charset="0"/>
            </a:endParaRPr>
          </a:p>
          <a:p>
            <a:endParaRPr lang="cs-CZ">
              <a:latin typeface="Calibri" pitchFamily="34" charset="0"/>
            </a:endParaRPr>
          </a:p>
          <a:p>
            <a:endParaRPr lang="cs-CZ">
              <a:latin typeface="Calibri" pitchFamily="34" charset="0"/>
            </a:endParaRPr>
          </a:p>
          <a:p>
            <a:r>
              <a:rPr lang="cs-CZ">
                <a:latin typeface="Calibri" pitchFamily="34" charset="0"/>
              </a:rPr>
              <a:t>Materiály jsou určeny pro bezplatné používání pro potřeby</a:t>
            </a:r>
          </a:p>
          <a:p>
            <a:r>
              <a:rPr lang="cs-CZ">
                <a:latin typeface="Calibri" pitchFamily="34" charset="0"/>
              </a:rPr>
              <a:t>výuky na všech typech škol. Jakékoliv další využití podléhá</a:t>
            </a:r>
          </a:p>
          <a:p>
            <a:r>
              <a:rPr lang="cs-CZ">
                <a:latin typeface="Calibri" pitchFamily="34" charset="0"/>
              </a:rPr>
              <a:t>Autorskému zákonu.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264</Words>
  <Application>Microsoft Office PowerPoint</Application>
  <PresentationFormat>On-screen Show (4:3)</PresentationFormat>
  <Paragraphs>85</Paragraphs>
  <Slides>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2" baseType="lpstr">
      <vt:lpstr>Calibri</vt:lpstr>
      <vt:lpstr>Arial</vt:lpstr>
      <vt:lpstr>Times New Roman</vt:lpstr>
      <vt:lpstr>Motiv systému Office</vt:lpstr>
      <vt:lpstr>Snímek 1</vt:lpstr>
      <vt:lpstr>Snímek 2</vt:lpstr>
      <vt:lpstr>PODSTATNÁ   JMÉNA – rod mužský</vt:lpstr>
      <vt:lpstr>Místo obrázků doplň slova a urči u nich pád, číslo a rod</vt:lpstr>
      <vt:lpstr>PODSTATNÁ   JMÉNA – rod mužský</vt:lpstr>
      <vt:lpstr>Místo obrázků doplň slova a urči u nich pád, číslo a rod</vt:lpstr>
      <vt:lpstr>Přiřaď slova k náležitým vzorům</vt:lpstr>
      <vt:lpstr>Snímek 8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ntb1</dc:creator>
  <cp:lastModifiedBy>DUM</cp:lastModifiedBy>
  <cp:revision>15</cp:revision>
  <dcterms:created xsi:type="dcterms:W3CDTF">2013-01-21T18:47:05Z</dcterms:created>
  <dcterms:modified xsi:type="dcterms:W3CDTF">2013-04-25T19:07:34Z</dcterms:modified>
</cp:coreProperties>
</file>