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56" r:id="rId3"/>
    <p:sldId id="258" r:id="rId4"/>
    <p:sldId id="259" r:id="rId5"/>
    <p:sldId id="260" r:id="rId6"/>
    <p:sldId id="262" r:id="rId7"/>
    <p:sldId id="263" r:id="rId8"/>
    <p:sldId id="264"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4" d="100"/>
          <a:sy n="84" d="100"/>
        </p:scale>
        <p:origin x="446" y="60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4" name="Nadpis 13"/>
          <p:cNvSpPr>
            <a:spLocks noGrp="1"/>
          </p:cNvSpPr>
          <p:nvPr>
            <p:ph type="ctrTitle"/>
          </p:nvPr>
        </p:nvSpPr>
        <p:spPr>
          <a:xfrm>
            <a:off x="1432560" y="359898"/>
            <a:ext cx="7406640" cy="1472184"/>
          </a:xfrm>
        </p:spPr>
        <p:txBody>
          <a:bodyPr anchor="b"/>
          <a:lstStyle>
            <a:lvl1pPr algn="l">
              <a:defRPr/>
            </a:lvl1pPr>
            <a:extLst/>
          </a:lstStyle>
          <a:p>
            <a:r>
              <a:rPr kumimoji="0" lang="cs-CZ" smtClean="0"/>
              <a:t>Klepnutím lze upravit styl předlohy nadpisů.</a:t>
            </a:r>
            <a:endParaRPr kumimoji="0" lang="en-US"/>
          </a:p>
        </p:txBody>
      </p:sp>
      <p:sp>
        <p:nvSpPr>
          <p:cNvPr id="22" name="Podnadpis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7" name="Zástupný symbol pro datum 6"/>
          <p:cNvSpPr>
            <a:spLocks noGrp="1"/>
          </p:cNvSpPr>
          <p:nvPr>
            <p:ph type="dt" sz="half" idx="10"/>
          </p:nvPr>
        </p:nvSpPr>
        <p:spPr/>
        <p:txBody>
          <a:bodyPr/>
          <a:lstStyle>
            <a:extLst/>
          </a:lstStyle>
          <a:p>
            <a:fld id="{ECFC68B5-CCD4-42D6-8F5B-F129EBD395F9}" type="datetimeFigureOut">
              <a:rPr lang="cs-CZ" smtClean="0"/>
              <a:t>25.4.2013</a:t>
            </a:fld>
            <a:endParaRPr lang="cs-CZ"/>
          </a:p>
        </p:txBody>
      </p:sp>
      <p:sp>
        <p:nvSpPr>
          <p:cNvPr id="20" name="Zástupný symbol pro zápatí 19"/>
          <p:cNvSpPr>
            <a:spLocks noGrp="1"/>
          </p:cNvSpPr>
          <p:nvPr>
            <p:ph type="ftr" sz="quarter" idx="11"/>
          </p:nvPr>
        </p:nvSpPr>
        <p:spPr/>
        <p:txBody>
          <a:bodyPr/>
          <a:lstStyle>
            <a:extLst/>
          </a:lstStyle>
          <a:p>
            <a:endParaRPr lang="cs-CZ"/>
          </a:p>
        </p:txBody>
      </p:sp>
      <p:sp>
        <p:nvSpPr>
          <p:cNvPr id="10" name="Zástupný symbol pro číslo snímku 9"/>
          <p:cNvSpPr>
            <a:spLocks noGrp="1"/>
          </p:cNvSpPr>
          <p:nvPr>
            <p:ph type="sldNum" sz="quarter" idx="12"/>
          </p:nvPr>
        </p:nvSpPr>
        <p:spPr/>
        <p:txBody>
          <a:bodyPr/>
          <a:lstStyle>
            <a:extLst/>
          </a:lstStyle>
          <a:p>
            <a:fld id="{ADCD577C-2549-4FB9-ACC2-D32B6A629CA7}" type="slidenum">
              <a:rPr lang="cs-CZ" smtClean="0"/>
              <a:t>‹#›</a:t>
            </a:fld>
            <a:endParaRPr lang="cs-CZ"/>
          </a:p>
        </p:txBody>
      </p:sp>
      <p:sp>
        <p:nvSpPr>
          <p:cNvPr id="8" name="Elipsa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ECFC68B5-CCD4-42D6-8F5B-F129EBD395F9}" type="datetimeFigureOut">
              <a:rPr lang="cs-CZ" smtClean="0"/>
              <a:t>25.4.2013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DCD577C-2549-4FB9-ACC2-D32B6A629CA7}"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ECFC68B5-CCD4-42D6-8F5B-F129EBD395F9}" type="datetimeFigureOut">
              <a:rPr lang="cs-CZ" smtClean="0"/>
              <a:t>25.4.2013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DCD577C-2549-4FB9-ACC2-D32B6A629CA7}" type="slidenum">
              <a:rPr lang="cs-CZ" smtClean="0"/>
              <a:t>‹#›</a:t>
            </a:fld>
            <a:endParaRPr lang="cs-CZ"/>
          </a:p>
        </p:txBody>
      </p:sp>
      <p:sp>
        <p:nvSpPr>
          <p:cNvPr id="10" name="Obdélník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ECFC68B5-CCD4-42D6-8F5B-F129EBD395F9}" type="datetimeFigureOut">
              <a:rPr lang="cs-CZ" smtClean="0"/>
              <a:t>25.4.2013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DCD577C-2549-4FB9-ACC2-D32B6A629CA7}"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ECFC68B5-CCD4-42D6-8F5B-F129EBD395F9}" type="datetimeFigureOut">
              <a:rPr lang="cs-CZ" smtClean="0"/>
              <a:t>25.4.2013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ADCD577C-2549-4FB9-ACC2-D32B6A629CA7}"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nchor="ct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ECFC68B5-CCD4-42D6-8F5B-F129EBD395F9}" type="datetimeFigureOut">
              <a:rPr lang="cs-CZ" smtClean="0"/>
              <a:t>25.4.2013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ADCD577C-2549-4FB9-ACC2-D32B6A629CA7}"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5" name="Obdélník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ECFC68B5-CCD4-42D6-8F5B-F129EBD395F9}" type="datetimeFigureOut">
              <a:rPr lang="cs-CZ" smtClean="0"/>
              <a:t>25.4.2013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ADCD577C-2549-4FB9-ACC2-D32B6A629CA7}" type="slidenum">
              <a:rPr lang="cs-CZ" smtClean="0"/>
              <a:t>‹#›</a:t>
            </a:fld>
            <a:endParaRPr lang="cs-CZ"/>
          </a:p>
        </p:txBody>
      </p:sp>
      <p:sp>
        <p:nvSpPr>
          <p:cNvPr id="6" name="Obdélník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ECFC68B5-CCD4-42D6-8F5B-F129EBD395F9}" type="datetimeFigureOut">
              <a:rPr lang="cs-CZ" smtClean="0"/>
              <a:t>25.4.2013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DCD577C-2549-4FB9-ACC2-D32B6A629CA7}"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extLst/>
          </a:lstStyle>
          <a:p>
            <a:fld id="{ECFC68B5-CCD4-42D6-8F5B-F129EBD395F9}" type="datetimeFigureOut">
              <a:rPr lang="cs-CZ" smtClean="0"/>
              <a:t>25.4.2013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DCD577C-2549-4FB9-ACC2-D32B6A629CA7}" type="slidenum">
              <a:rPr lang="cs-CZ" smtClean="0"/>
              <a:t>‹#›</a:t>
            </a:fld>
            <a:endParaRPr lang="cs-CZ"/>
          </a:p>
        </p:txBody>
      </p:sp>
      <p:sp>
        <p:nvSpPr>
          <p:cNvPr id="8" name="Obdélník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Zástupný symbol pro obrázek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cs-CZ" smtClean="0"/>
              <a:t>Klepnutím na ikonu přidáte obrázek.</a:t>
            </a:r>
            <a:endParaRPr kumimoji="0" lang="en-US" dirty="0"/>
          </a:p>
        </p:txBody>
      </p:sp>
      <p:sp>
        <p:nvSpPr>
          <p:cNvPr id="9" name="Vývojový diagram: postup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Vývojový diagram: postup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Zástupný symbol pro text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ECFC68B5-CCD4-42D6-8F5B-F129EBD395F9}" type="datetimeFigureOut">
              <a:rPr lang="cs-CZ" smtClean="0"/>
              <a:t>25.4.2013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DCD577C-2549-4FB9-ACC2-D32B6A629CA7}"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274639"/>
            <a:ext cx="1828800" cy="5851525"/>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1143000" y="274640"/>
            <a:ext cx="55626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ECFC68B5-CCD4-42D6-8F5B-F129EBD395F9}" type="datetimeFigureOut">
              <a:rPr lang="cs-CZ" smtClean="0"/>
              <a:t>25.4.2013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DCD577C-2549-4FB9-ACC2-D32B6A629CA7}"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Výseč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Prstenec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Obdélník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Zástupný symbol pro nadpis 4"/>
          <p:cNvSpPr>
            <a:spLocks noGrp="1"/>
          </p:cNvSpPr>
          <p:nvPr>
            <p:ph type="title"/>
          </p:nvPr>
        </p:nvSpPr>
        <p:spPr>
          <a:xfrm>
            <a:off x="1435608" y="274638"/>
            <a:ext cx="7498080" cy="1143000"/>
          </a:xfrm>
          <a:prstGeom prst="rect">
            <a:avLst/>
          </a:prstGeom>
        </p:spPr>
        <p:txBody>
          <a:bodyPr anchor="ctr">
            <a:normAutofit/>
          </a:bodyPr>
          <a:lstStyle>
            <a:extLst/>
          </a:lstStyle>
          <a:p>
            <a:r>
              <a:rPr kumimoji="0" lang="cs-CZ" smtClean="0"/>
              <a:t>Klepnutím lze upravit styl předlohy nadpisů.</a:t>
            </a:r>
            <a:endParaRPr kumimoji="0" lang="en-US"/>
          </a:p>
        </p:txBody>
      </p:sp>
      <p:sp>
        <p:nvSpPr>
          <p:cNvPr id="9" name="Zástupný symbol pro text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ECFC68B5-CCD4-42D6-8F5B-F129EBD395F9}" type="datetimeFigureOut">
              <a:rPr lang="cs-CZ" smtClean="0"/>
              <a:t>25.4.2013</a:t>
            </a:fld>
            <a:endParaRPr lang="cs-CZ"/>
          </a:p>
        </p:txBody>
      </p:sp>
      <p:sp>
        <p:nvSpPr>
          <p:cNvPr id="10" name="Zástupný symbol pro zápatí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cs-CZ"/>
          </a:p>
        </p:txBody>
      </p:sp>
      <p:sp>
        <p:nvSpPr>
          <p:cNvPr id="22" name="Zástupný symbol pro číslo snímku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ADCD577C-2549-4FB9-ACC2-D32B6A629CA7}" type="slidenum">
              <a:rPr lang="cs-CZ" smtClean="0"/>
              <a:t>‹#›</a:t>
            </a:fld>
            <a:endParaRPr lang="cs-CZ"/>
          </a:p>
        </p:txBody>
      </p:sp>
      <p:sp>
        <p:nvSpPr>
          <p:cNvPr id="15" name="Obdélník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ulka 2"/>
          <p:cNvGraphicFramePr>
            <a:graphicFrameLocks noGrp="1"/>
          </p:cNvGraphicFramePr>
          <p:nvPr/>
        </p:nvGraphicFramePr>
        <p:xfrm>
          <a:off x="1116037" y="1136650"/>
          <a:ext cx="6911975" cy="4121155"/>
        </p:xfrm>
        <a:graphic>
          <a:graphicData uri="http://schemas.openxmlformats.org/drawingml/2006/table">
            <a:tbl>
              <a:tblPr/>
              <a:tblGrid>
                <a:gridCol w="2219325"/>
                <a:gridCol w="4692650"/>
              </a:tblGrid>
              <a:tr h="347663">
                <a:tc gridSpan="2">
                  <a:txBody>
                    <a:bodyPr/>
                    <a:lstStyle/>
                    <a:p>
                      <a:pPr marL="0" marR="0" lvl="0" indent="0" algn="ctr" defTabSz="914400" rtl="0" eaLnBrk="1" fontAlgn="base" latinLnBrk="0" hangingPunct="1">
                        <a:lnSpc>
                          <a:spcPct val="115000"/>
                        </a:lnSpc>
                        <a:spcBef>
                          <a:spcPct val="0"/>
                        </a:spcBef>
                        <a:spcAft>
                          <a:spcPct val="0"/>
                        </a:spcAft>
                        <a:buClrTx/>
                        <a:buSzTx/>
                        <a:buFontTx/>
                        <a:buNone/>
                        <a:tabLst/>
                      </a:pP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c hMerge="1">
                  <a:txBody>
                    <a:bodyPr/>
                    <a:lstStyle/>
                    <a:p>
                      <a:endParaRPr lang="cs-CZ"/>
                    </a:p>
                  </a:txBody>
                  <a:tcPr/>
                </a:tc>
              </a:tr>
              <a:tr h="207963">
                <a:tc gridSpan="2">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700" b="0" i="0" u="none" strike="noStrike" cap="none" normalizeH="0" baseline="0" dirty="0" smtClean="0">
                          <a:ln>
                            <a:noFill/>
                          </a:ln>
                          <a:solidFill>
                            <a:srgbClr val="000000"/>
                          </a:solidFill>
                          <a:effectLst/>
                          <a:latin typeface="Book Antiqua" pitchFamily="18" charset="0"/>
                        </a:rPr>
                        <a:t> </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c hMerge="1">
                  <a:txBody>
                    <a:bodyPr/>
                    <a:lstStyle/>
                    <a:p>
                      <a:endParaRPr lang="cs-CZ"/>
                    </a:p>
                  </a:txBody>
                  <a:tcPr/>
                </a:tc>
              </a:tr>
              <a:tr h="215900">
                <a:tc gridSpan="2">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700" b="0" i="0" u="none" strike="noStrike" cap="none" normalizeH="0" baseline="0" dirty="0" smtClean="0">
                          <a:ln>
                            <a:noFill/>
                          </a:ln>
                          <a:solidFill>
                            <a:srgbClr val="000000"/>
                          </a:solidFill>
                          <a:effectLst/>
                          <a:latin typeface="Book Antiqua" pitchFamily="18" charset="0"/>
                        </a:rPr>
                        <a:t> </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c hMerge="1">
                  <a:txBody>
                    <a:bodyPr/>
                    <a:lstStyle/>
                    <a:p>
                      <a:endParaRPr lang="cs-CZ"/>
                    </a:p>
                  </a:txBody>
                  <a:tcPr/>
                </a:tc>
              </a:tr>
              <a:tr h="215900">
                <a:tc gridSpan="2">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700" b="0" i="0" u="none" strike="noStrike" cap="none" normalizeH="0" baseline="0" dirty="0" smtClean="0">
                          <a:ln>
                            <a:noFill/>
                          </a:ln>
                          <a:solidFill>
                            <a:srgbClr val="000000"/>
                          </a:solidFill>
                          <a:effectLst/>
                          <a:latin typeface="Book Antiqua" pitchFamily="18" charset="0"/>
                        </a:rPr>
                        <a:t> </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c hMerge="1">
                  <a:txBody>
                    <a:bodyPr/>
                    <a:lstStyle/>
                    <a:p>
                      <a:endParaRPr lang="cs-CZ"/>
                    </a:p>
                  </a:txBody>
                  <a:tcPr/>
                </a:tc>
              </a:tr>
              <a:tr h="347663">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rPr>
                        <a:t>Číslo projektu</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c>
                  <a:txBody>
                    <a:bodyPr/>
                    <a:lstStyle/>
                    <a:p>
                      <a:pPr marL="45720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smtClean="0">
                          <a:ln>
                            <a:noFill/>
                          </a:ln>
                          <a:solidFill>
                            <a:srgbClr val="000000"/>
                          </a:solidFill>
                          <a:effectLst/>
                          <a:latin typeface="Book Antiqua" pitchFamily="18" charset="0"/>
                        </a:rPr>
                        <a:t>CZ.1.07/1.5.00/34.0112</a:t>
                      </a:r>
                      <a:endParaRPr kumimoji="0" lang="cs-CZ" sz="800" b="0" i="0" u="none" strike="noStrike" cap="none" normalizeH="0" baseline="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r>
              <a:tr h="24288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rPr>
                        <a:t>Název projektu</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c>
                  <a:txBody>
                    <a:bodyPr/>
                    <a:lstStyle/>
                    <a:p>
                      <a:pPr marL="45720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smtClean="0">
                          <a:ln>
                            <a:noFill/>
                          </a:ln>
                          <a:solidFill>
                            <a:srgbClr val="000000"/>
                          </a:solidFill>
                          <a:effectLst/>
                          <a:latin typeface="Book Antiqua" pitchFamily="18" charset="0"/>
                        </a:rPr>
                        <a:t>Moderní škola</a:t>
                      </a:r>
                      <a:endParaRPr kumimoji="0" lang="cs-CZ" sz="800" b="0" i="0" u="none" strike="noStrike" cap="none" normalizeH="0" baseline="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r>
              <a:tr h="222250">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rPr>
                        <a:t>Název školy</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c>
                  <a:txBody>
                    <a:bodyPr/>
                    <a:lstStyle/>
                    <a:p>
                      <a:pPr marL="45720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smtClean="0">
                          <a:ln>
                            <a:noFill/>
                          </a:ln>
                          <a:solidFill>
                            <a:srgbClr val="000000"/>
                          </a:solidFill>
                          <a:effectLst/>
                          <a:latin typeface="Book Antiqua" pitchFamily="18" charset="0"/>
                        </a:rPr>
                        <a:t>Střední hotelová škola, s.r.o., Floriánské nám. 350, Kladno</a:t>
                      </a:r>
                      <a:endParaRPr kumimoji="0" lang="cs-CZ" sz="800" b="0" i="0" u="none" strike="noStrike" cap="none" normalizeH="0" baseline="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r>
              <a:tr h="24288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rPr>
                        <a:t>Předmět </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c>
                  <a:txBody>
                    <a:bodyPr/>
                    <a:lstStyle/>
                    <a:p>
                      <a:pPr marL="45720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cs typeface="+mn-cs"/>
                        </a:rPr>
                        <a:t>Konverzace v anglickém jazyce</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r>
              <a:tr h="24288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rPr>
                        <a:t>Tematický okruh</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c>
                  <a:txBody>
                    <a:bodyPr/>
                    <a:lstStyle/>
                    <a:p>
                      <a:pPr marL="45720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Calibri" pitchFamily="34" charset="0"/>
                          <a:cs typeface="Times New Roman" pitchFamily="18" charset="0"/>
                        </a:rPr>
                        <a:t>Recepty </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r>
              <a:tr h="24288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rPr>
                        <a:t>Téma</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c>
                  <a:txBody>
                    <a:bodyPr/>
                    <a:lstStyle/>
                    <a:p>
                      <a:pPr marL="45720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rPr>
                        <a:t> </a:t>
                      </a:r>
                      <a:r>
                        <a:rPr kumimoji="0" lang="cs-CZ" sz="800" b="0" i="0" u="none" strike="noStrike" cap="none" normalizeH="0" baseline="0" dirty="0" smtClean="0">
                          <a:ln>
                            <a:noFill/>
                          </a:ln>
                          <a:solidFill>
                            <a:srgbClr val="000000"/>
                          </a:solidFill>
                          <a:effectLst/>
                          <a:latin typeface="Calibri" pitchFamily="34" charset="0"/>
                          <a:cs typeface="Times New Roman" pitchFamily="18" charset="0"/>
                        </a:rPr>
                        <a:t>Dezerty</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r>
              <a:tr h="228600">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rPr>
                        <a:t>Ročník</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c>
                  <a:txBody>
                    <a:bodyPr/>
                    <a:lstStyle/>
                    <a:p>
                      <a:pPr marL="45720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cs typeface="+mn-cs"/>
                        </a:rPr>
                        <a:t> 2.</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r>
              <a:tr h="53498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rPr>
                        <a:t>Jméno autora</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c>
                  <a:txBody>
                    <a:bodyPr/>
                    <a:lstStyle/>
                    <a:p>
                      <a:pPr marL="45720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rPr>
                        <a:t>Mgr. Dalibor Bartoš</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r>
              <a:tr h="220663">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rPr>
                        <a:t>Datum tvorby</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c>
                  <a:txBody>
                    <a:bodyPr/>
                    <a:lstStyle/>
                    <a:p>
                      <a:pPr marL="45720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rPr>
                        <a:t>7. 4. 2013</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r>
              <a:tr h="608013">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Book Antiqua" pitchFamily="18" charset="0"/>
                        </a:rPr>
                        <a:t>Anotace</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c>
                  <a:txBody>
                    <a:bodyPr/>
                    <a:lstStyle/>
                    <a:p>
                      <a:pPr marL="457200" marR="0" lvl="0" indent="0" algn="l" defTabSz="914400" rtl="0" eaLnBrk="1" fontAlgn="base" latinLnBrk="0" hangingPunct="1">
                        <a:lnSpc>
                          <a:spcPct val="115000"/>
                        </a:lnSpc>
                        <a:spcBef>
                          <a:spcPct val="0"/>
                        </a:spcBef>
                        <a:spcAft>
                          <a:spcPct val="0"/>
                        </a:spcAft>
                        <a:buClrTx/>
                        <a:buSzTx/>
                        <a:buFontTx/>
                        <a:buNone/>
                        <a:tabLst/>
                      </a:pPr>
                      <a:r>
                        <a:rPr kumimoji="0" lang="cs-CZ" sz="800" b="0" i="0" u="none" strike="noStrike" cap="none" normalizeH="0" baseline="0" dirty="0" smtClean="0">
                          <a:ln>
                            <a:noFill/>
                          </a:ln>
                          <a:solidFill>
                            <a:srgbClr val="000000"/>
                          </a:solidFill>
                          <a:effectLst/>
                          <a:latin typeface="Calibri" pitchFamily="34" charset="0"/>
                          <a:cs typeface="Times New Roman" pitchFamily="18" charset="0"/>
                        </a:rPr>
                        <a:t>Učební materiál </a:t>
                      </a:r>
                      <a:r>
                        <a:rPr kumimoji="0" lang="cs-CZ" sz="800" b="0" i="0" u="none" strike="noStrike" cap="none" normalizeH="0" baseline="0" dirty="0" smtClean="0">
                          <a:ln>
                            <a:noFill/>
                          </a:ln>
                          <a:solidFill>
                            <a:srgbClr val="000000"/>
                          </a:solidFill>
                          <a:effectLst/>
                          <a:latin typeface="Calibri" pitchFamily="34" charset="0"/>
                          <a:cs typeface="Times New Roman" pitchFamily="18" charset="0"/>
                        </a:rPr>
                        <a:t>popisuje pracovní postup při výrobě </a:t>
                      </a:r>
                      <a:r>
                        <a:rPr kumimoji="0" lang="cs-CZ" sz="800" b="0" i="0" u="none" strike="noStrike" cap="none" normalizeH="0" baseline="0" smtClean="0">
                          <a:ln>
                            <a:noFill/>
                          </a:ln>
                          <a:solidFill>
                            <a:srgbClr val="000000"/>
                          </a:solidFill>
                          <a:effectLst/>
                          <a:latin typeface="Calibri" pitchFamily="34" charset="0"/>
                          <a:cs typeface="Times New Roman" pitchFamily="18" charset="0"/>
                        </a:rPr>
                        <a:t>jednoho dezertu. </a:t>
                      </a:r>
                      <a:endParaRPr kumimoji="0" lang="cs-CZ" sz="800" b="0" i="0" u="none" strike="noStrike" cap="none" normalizeH="0" baseline="0" dirty="0" smtClean="0">
                        <a:ln>
                          <a:noFill/>
                        </a:ln>
                        <a:solidFill>
                          <a:srgbClr val="000000"/>
                        </a:solidFill>
                        <a:effectLst/>
                        <a:latin typeface="Calibri" pitchFamily="34" charset="0"/>
                        <a:cs typeface="Times New Roman" pitchFamily="18" charset="0"/>
                      </a:endParaRPr>
                    </a:p>
                  </a:txBody>
                  <a:tcPr marL="6623" marR="6623" marT="6623" marB="662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6F3EA"/>
                    </a:solidFill>
                  </a:tcPr>
                </a:tc>
              </a:tr>
            </a:tbl>
          </a:graphicData>
        </a:graphic>
      </p:graphicFrame>
      <p:pic>
        <p:nvPicPr>
          <p:cNvPr id="4" name="obrázek 2"/>
          <p:cNvPicPr>
            <a:picLocks noChangeAspect="1" noChangeArrowheads="1"/>
          </p:cNvPicPr>
          <p:nvPr/>
        </p:nvPicPr>
        <p:blipFill>
          <a:blip r:embed="rId2" cstate="print"/>
          <a:srcRect/>
          <a:stretch>
            <a:fillRect/>
          </a:stretch>
        </p:blipFill>
        <p:spPr bwMode="auto">
          <a:xfrm>
            <a:off x="2051074" y="5434013"/>
            <a:ext cx="4752975" cy="1163637"/>
          </a:xfrm>
          <a:prstGeom prst="rect">
            <a:avLst/>
          </a:prstGeom>
          <a:solidFill>
            <a:srgbClr val="FFFFFF"/>
          </a:solidFill>
          <a:ln w="9525">
            <a:noFill/>
            <a:miter lim="800000"/>
            <a:headEnd/>
            <a:tailEnd/>
          </a:ln>
        </p:spPr>
      </p:pic>
      <p:pic>
        <p:nvPicPr>
          <p:cNvPr id="5" name="Picture 6" descr="logo_sos_big"/>
          <p:cNvPicPr>
            <a:picLocks noChangeAspect="1" noChangeArrowheads="1"/>
          </p:cNvPicPr>
          <p:nvPr/>
        </p:nvPicPr>
        <p:blipFill>
          <a:blip r:embed="rId3" cstate="print"/>
          <a:srcRect/>
          <a:stretch>
            <a:fillRect/>
          </a:stretch>
        </p:blipFill>
        <p:spPr bwMode="auto">
          <a:xfrm>
            <a:off x="7380312" y="0"/>
            <a:ext cx="1112837" cy="1055688"/>
          </a:xfrm>
          <a:prstGeom prst="rect">
            <a:avLst/>
          </a:prstGeom>
          <a:noFill/>
          <a:ln w="9525">
            <a:noFill/>
            <a:miter lim="800000"/>
            <a:headEnd/>
            <a:tailEnd/>
          </a:ln>
        </p:spPr>
      </p:pic>
      <p:sp>
        <p:nvSpPr>
          <p:cNvPr id="6" name="Obdélník 5"/>
          <p:cNvSpPr/>
          <p:nvPr/>
        </p:nvSpPr>
        <p:spPr>
          <a:xfrm>
            <a:off x="684237" y="144463"/>
            <a:ext cx="4572000" cy="646112"/>
          </a:xfrm>
          <a:prstGeom prst="rect">
            <a:avLst/>
          </a:prstGeom>
        </p:spPr>
        <p:txBody>
          <a:bodyPr>
            <a:spAutoFit/>
          </a:bodyPr>
          <a:lstStyle/>
          <a:p>
            <a:pPr>
              <a:defRPr/>
            </a:pPr>
            <a:r>
              <a:rPr lang="cs-CZ" b="1" i="1" dirty="0">
                <a:latin typeface="Arial" pitchFamily="34" charset="0"/>
                <a:ea typeface="Times New Roman" pitchFamily="18" charset="0"/>
                <a:cs typeface="Arial" pitchFamily="34" charset="0"/>
              </a:rPr>
              <a:t>Střední hotelová škola, s.r.o.</a:t>
            </a:r>
            <a:endParaRPr lang="cs-CZ" sz="1050" dirty="0">
              <a:latin typeface="Arial" pitchFamily="34" charset="0"/>
              <a:cs typeface="Arial" pitchFamily="34" charset="0"/>
            </a:endParaRPr>
          </a:p>
          <a:p>
            <a:pPr eaLnBrk="0" hangingPunct="0">
              <a:defRPr/>
            </a:pPr>
            <a:r>
              <a:rPr lang="cs-CZ" i="1" dirty="0" err="1">
                <a:latin typeface="Arial" pitchFamily="34" charset="0"/>
                <a:ea typeface="Times New Roman" pitchFamily="18" charset="0"/>
                <a:cs typeface="Arial" pitchFamily="34" charset="0"/>
              </a:rPr>
              <a:t>Floriánské</a:t>
            </a:r>
            <a:r>
              <a:rPr lang="cs-CZ" i="1" dirty="0">
                <a:latin typeface="Arial" pitchFamily="34" charset="0"/>
                <a:ea typeface="Times New Roman" pitchFamily="18" charset="0"/>
                <a:cs typeface="Arial" pitchFamily="34" charset="0"/>
              </a:rPr>
              <a:t> náměstí 350, 272 01 Kladno</a:t>
            </a:r>
            <a:endParaRPr lang="cs-CZ" sz="105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err="1" smtClean="0"/>
              <a:t>Little</a:t>
            </a:r>
            <a:r>
              <a:rPr lang="cs-CZ" dirty="0" smtClean="0"/>
              <a:t> </a:t>
            </a:r>
            <a:r>
              <a:rPr lang="cs-CZ" dirty="0" err="1" smtClean="0"/>
              <a:t>strawberry</a:t>
            </a:r>
            <a:r>
              <a:rPr lang="cs-CZ" dirty="0" smtClean="0"/>
              <a:t> </a:t>
            </a:r>
            <a:r>
              <a:rPr lang="cs-CZ" dirty="0" err="1" smtClean="0"/>
              <a:t>cheesecake</a:t>
            </a:r>
            <a:endParaRPr lang="cs-CZ" dirty="0"/>
          </a:p>
        </p:txBody>
      </p:sp>
      <p:sp>
        <p:nvSpPr>
          <p:cNvPr id="3" name="Podnadpis 2"/>
          <p:cNvSpPr>
            <a:spLocks noGrp="1"/>
          </p:cNvSpPr>
          <p:nvPr>
            <p:ph type="subTitle" idx="1"/>
          </p:nvPr>
        </p:nvSpPr>
        <p:spPr/>
        <p:txBody>
          <a:bodyPr/>
          <a:lstStyle/>
          <a:p>
            <a:r>
              <a:rPr lang="cs-CZ" dirty="0" err="1" smtClean="0"/>
              <a:t>Recipe</a:t>
            </a:r>
            <a:endParaRPr lang="cs-CZ" dirty="0"/>
          </a:p>
        </p:txBody>
      </p:sp>
    </p:spTree>
  </p:cSld>
  <p:clrMapOvr>
    <a:masterClrMapping/>
  </p:clrMapOvr>
  <p:transition>
    <p:dissolv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Ingredients</a:t>
            </a:r>
            <a:endParaRPr lang="cs-CZ" dirty="0"/>
          </a:p>
        </p:txBody>
      </p:sp>
      <p:sp>
        <p:nvSpPr>
          <p:cNvPr id="3" name="Zástupný symbol pro obsah 2"/>
          <p:cNvSpPr>
            <a:spLocks noGrp="1"/>
          </p:cNvSpPr>
          <p:nvPr>
            <p:ph idx="1"/>
          </p:nvPr>
        </p:nvSpPr>
        <p:spPr/>
        <p:txBody>
          <a:bodyPr>
            <a:normAutofit fontScale="92500" lnSpcReduction="20000"/>
          </a:bodyPr>
          <a:lstStyle/>
          <a:p>
            <a:r>
              <a:rPr lang="cs-CZ" dirty="0" err="1"/>
              <a:t>50g</a:t>
            </a:r>
            <a:r>
              <a:rPr lang="cs-CZ" dirty="0"/>
              <a:t> </a:t>
            </a:r>
            <a:r>
              <a:rPr lang="cs-CZ" dirty="0" err="1"/>
              <a:t>butter</a:t>
            </a:r>
            <a:endParaRPr lang="cs-CZ" dirty="0"/>
          </a:p>
          <a:p>
            <a:r>
              <a:rPr lang="cs-CZ" dirty="0"/>
              <a:t>6 </a:t>
            </a:r>
            <a:r>
              <a:rPr lang="cs-CZ" dirty="0" err="1"/>
              <a:t>digestive</a:t>
            </a:r>
            <a:r>
              <a:rPr lang="cs-CZ" dirty="0"/>
              <a:t> </a:t>
            </a:r>
            <a:r>
              <a:rPr lang="cs-CZ" dirty="0" err="1"/>
              <a:t>biscuits</a:t>
            </a:r>
            <a:r>
              <a:rPr lang="cs-CZ" dirty="0"/>
              <a:t> , </a:t>
            </a:r>
            <a:r>
              <a:rPr lang="cs-CZ" dirty="0" err="1"/>
              <a:t>finely</a:t>
            </a:r>
            <a:r>
              <a:rPr lang="cs-CZ" dirty="0"/>
              <a:t> </a:t>
            </a:r>
            <a:r>
              <a:rPr lang="cs-CZ" dirty="0" err="1"/>
              <a:t>crushed</a:t>
            </a:r>
            <a:endParaRPr lang="cs-CZ" dirty="0"/>
          </a:p>
          <a:p>
            <a:r>
              <a:rPr lang="cs-CZ" dirty="0" err="1"/>
              <a:t>250g</a:t>
            </a:r>
            <a:r>
              <a:rPr lang="cs-CZ" dirty="0"/>
              <a:t> tub </a:t>
            </a:r>
            <a:r>
              <a:rPr lang="cs-CZ" dirty="0" err="1" smtClean="0"/>
              <a:t>ricotta</a:t>
            </a:r>
            <a:endParaRPr lang="cs-CZ" dirty="0"/>
          </a:p>
          <a:p>
            <a:r>
              <a:rPr lang="cs-CZ" dirty="0" err="1"/>
              <a:t>50g</a:t>
            </a:r>
            <a:r>
              <a:rPr lang="cs-CZ" dirty="0"/>
              <a:t> </a:t>
            </a:r>
            <a:r>
              <a:rPr lang="cs-CZ" dirty="0" err="1"/>
              <a:t>icing</a:t>
            </a:r>
            <a:r>
              <a:rPr lang="cs-CZ" dirty="0"/>
              <a:t> </a:t>
            </a:r>
            <a:r>
              <a:rPr lang="cs-CZ" dirty="0" err="1"/>
              <a:t>sugar</a:t>
            </a:r>
            <a:endParaRPr lang="cs-CZ" dirty="0"/>
          </a:p>
          <a:p>
            <a:r>
              <a:rPr lang="cs-CZ" dirty="0" err="1"/>
              <a:t>zest</a:t>
            </a:r>
            <a:r>
              <a:rPr lang="cs-CZ" dirty="0"/>
              <a:t> 1 lemon , </a:t>
            </a:r>
            <a:r>
              <a:rPr lang="cs-CZ" dirty="0" err="1"/>
              <a:t>juice</a:t>
            </a:r>
            <a:r>
              <a:rPr lang="cs-CZ" dirty="0"/>
              <a:t> of ½</a:t>
            </a:r>
          </a:p>
          <a:p>
            <a:r>
              <a:rPr lang="cs-CZ" dirty="0"/>
              <a:t>1 </a:t>
            </a:r>
            <a:r>
              <a:rPr lang="cs-CZ" dirty="0" err="1" smtClean="0"/>
              <a:t>egg</a:t>
            </a:r>
            <a:r>
              <a:rPr lang="cs-CZ" dirty="0"/>
              <a:t> and 1 </a:t>
            </a:r>
            <a:r>
              <a:rPr lang="cs-CZ" dirty="0" err="1"/>
              <a:t>yolk</a:t>
            </a:r>
            <a:endParaRPr lang="cs-CZ" dirty="0"/>
          </a:p>
          <a:p>
            <a:r>
              <a:rPr lang="cs-CZ" dirty="0"/>
              <a:t>½ </a:t>
            </a:r>
            <a:r>
              <a:rPr lang="cs-CZ" dirty="0" err="1"/>
              <a:t>tsp</a:t>
            </a:r>
            <a:r>
              <a:rPr lang="cs-CZ" dirty="0"/>
              <a:t> </a:t>
            </a:r>
            <a:r>
              <a:rPr lang="cs-CZ" dirty="0" err="1"/>
              <a:t>vanilla</a:t>
            </a:r>
            <a:r>
              <a:rPr lang="cs-CZ" dirty="0"/>
              <a:t> </a:t>
            </a:r>
            <a:r>
              <a:rPr lang="cs-CZ" dirty="0" err="1" smtClean="0"/>
              <a:t>extract</a:t>
            </a:r>
            <a:endParaRPr lang="cs-CZ" dirty="0"/>
          </a:p>
          <a:p>
            <a:r>
              <a:rPr lang="cs-CZ" dirty="0" err="1"/>
              <a:t>150ml</a:t>
            </a:r>
            <a:r>
              <a:rPr lang="cs-CZ" dirty="0"/>
              <a:t> double </a:t>
            </a:r>
            <a:r>
              <a:rPr lang="cs-CZ" dirty="0" err="1"/>
              <a:t>cream</a:t>
            </a:r>
            <a:endParaRPr lang="cs-CZ" dirty="0"/>
          </a:p>
          <a:p>
            <a:r>
              <a:rPr lang="cs-CZ" dirty="0"/>
              <a:t>2 </a:t>
            </a:r>
            <a:r>
              <a:rPr lang="cs-CZ" dirty="0" err="1"/>
              <a:t>tbsp</a:t>
            </a:r>
            <a:r>
              <a:rPr lang="cs-CZ" dirty="0"/>
              <a:t> </a:t>
            </a:r>
            <a:r>
              <a:rPr lang="cs-CZ" dirty="0" err="1"/>
              <a:t>strawberry</a:t>
            </a:r>
            <a:r>
              <a:rPr lang="cs-CZ" dirty="0"/>
              <a:t> jam , </a:t>
            </a:r>
            <a:r>
              <a:rPr lang="cs-CZ" dirty="0" err="1"/>
              <a:t>melted</a:t>
            </a:r>
            <a:endParaRPr lang="cs-CZ" dirty="0"/>
          </a:p>
          <a:p>
            <a:r>
              <a:rPr lang="cs-CZ" dirty="0"/>
              <a:t>3 </a:t>
            </a:r>
            <a:r>
              <a:rPr lang="cs-CZ" dirty="0" err="1"/>
              <a:t>strawberries</a:t>
            </a:r>
            <a:r>
              <a:rPr lang="cs-CZ" dirty="0"/>
              <a:t> ,</a:t>
            </a:r>
            <a:r>
              <a:rPr lang="cs-CZ" dirty="0" smtClean="0"/>
              <a:t> </a:t>
            </a:r>
            <a:r>
              <a:rPr lang="cs-CZ" dirty="0" err="1"/>
              <a:t>halved</a:t>
            </a:r>
            <a:endParaRPr lang="cs-CZ" dirty="0"/>
          </a:p>
          <a:p>
            <a:endParaRPr lang="cs-CZ" dirty="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entr" presetSubtype="0" de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3"/>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0" presetClass="entr" presetSubtype="0" decel="10000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1000" fill="hold"/>
                                        <p:tgtEl>
                                          <p:spTgt spid="3">
                                            <p:txEl>
                                              <p:pRg st="1" end="1"/>
                                            </p:txEl>
                                          </p:spTgt>
                                        </p:tgtEl>
                                        <p:attrNameLst>
                                          <p:attrName>ppt_w</p:attrName>
                                        </p:attrNameLst>
                                      </p:cBhvr>
                                      <p:tavLst>
                                        <p:tav tm="0">
                                          <p:val>
                                            <p:strVal val="#ppt_w+.3"/>
                                          </p:val>
                                        </p:tav>
                                        <p:tav tm="100000">
                                          <p:val>
                                            <p:strVal val="#ppt_w"/>
                                          </p:val>
                                        </p:tav>
                                      </p:tavLst>
                                    </p:anim>
                                    <p:anim calcmode="lin" valueType="num">
                                      <p:cBhvr>
                                        <p:cTn id="15"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0" presetClass="entr" presetSubtype="0" decel="10000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strVal val="#ppt_w+.3"/>
                                          </p:val>
                                        </p:tav>
                                        <p:tav tm="100000">
                                          <p:val>
                                            <p:strVal val="#ppt_w"/>
                                          </p:val>
                                        </p:tav>
                                      </p:tavLst>
                                    </p:anim>
                                    <p:anim calcmode="lin" valueType="num">
                                      <p:cBhvr>
                                        <p:cTn id="22"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0" presetClass="entr" presetSubtype="0" decel="10000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1000" fill="hold"/>
                                        <p:tgtEl>
                                          <p:spTgt spid="3">
                                            <p:txEl>
                                              <p:pRg st="3" end="3"/>
                                            </p:txEl>
                                          </p:spTgt>
                                        </p:tgtEl>
                                        <p:attrNameLst>
                                          <p:attrName>ppt_w</p:attrName>
                                        </p:attrNameLst>
                                      </p:cBhvr>
                                      <p:tavLst>
                                        <p:tav tm="0">
                                          <p:val>
                                            <p:strVal val="#ppt_w+.3"/>
                                          </p:val>
                                        </p:tav>
                                        <p:tav tm="100000">
                                          <p:val>
                                            <p:strVal val="#ppt_w"/>
                                          </p:val>
                                        </p:tav>
                                      </p:tavLst>
                                    </p:anim>
                                    <p:anim calcmode="lin" valueType="num">
                                      <p:cBhvr>
                                        <p:cTn id="29" dur="10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0" presetClass="entr" presetSubtype="0" decel="10000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1000" fill="hold"/>
                                        <p:tgtEl>
                                          <p:spTgt spid="3">
                                            <p:txEl>
                                              <p:pRg st="4" end="4"/>
                                            </p:txEl>
                                          </p:spTgt>
                                        </p:tgtEl>
                                        <p:attrNameLst>
                                          <p:attrName>ppt_w</p:attrName>
                                        </p:attrNameLst>
                                      </p:cBhvr>
                                      <p:tavLst>
                                        <p:tav tm="0">
                                          <p:val>
                                            <p:strVal val="#ppt_w+.3"/>
                                          </p:val>
                                        </p:tav>
                                        <p:tav tm="100000">
                                          <p:val>
                                            <p:strVal val="#ppt_w"/>
                                          </p:val>
                                        </p:tav>
                                      </p:tavLst>
                                    </p:anim>
                                    <p:anim calcmode="lin" valueType="num">
                                      <p:cBhvr>
                                        <p:cTn id="36" dur="1000" fill="hold"/>
                                        <p:tgtEl>
                                          <p:spTgt spid="3">
                                            <p:txEl>
                                              <p:pRg st="4" end="4"/>
                                            </p:txEl>
                                          </p:spTgt>
                                        </p:tgtEl>
                                        <p:attrNameLst>
                                          <p:attrName>ppt_h</p:attrName>
                                        </p:attrNameLst>
                                      </p:cBhvr>
                                      <p:tavLst>
                                        <p:tav tm="0">
                                          <p:val>
                                            <p:strVal val="#ppt_h"/>
                                          </p:val>
                                        </p:tav>
                                        <p:tav tm="100000">
                                          <p:val>
                                            <p:strVal val="#ppt_h"/>
                                          </p:val>
                                        </p:tav>
                                      </p:tavLst>
                                    </p:anim>
                                    <p:animEffect transition="in" filter="fade">
                                      <p:cBhvr>
                                        <p:cTn id="37" dur="10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0" presetClass="entr" presetSubtype="0" decel="10000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1000" fill="hold"/>
                                        <p:tgtEl>
                                          <p:spTgt spid="3">
                                            <p:txEl>
                                              <p:pRg st="5" end="5"/>
                                            </p:txEl>
                                          </p:spTgt>
                                        </p:tgtEl>
                                        <p:attrNameLst>
                                          <p:attrName>ppt_w</p:attrName>
                                        </p:attrNameLst>
                                      </p:cBhvr>
                                      <p:tavLst>
                                        <p:tav tm="0">
                                          <p:val>
                                            <p:strVal val="#ppt_w+.3"/>
                                          </p:val>
                                        </p:tav>
                                        <p:tav tm="100000">
                                          <p:val>
                                            <p:strVal val="#ppt_w"/>
                                          </p:val>
                                        </p:tav>
                                      </p:tavLst>
                                    </p:anim>
                                    <p:anim calcmode="lin" valueType="num">
                                      <p:cBhvr>
                                        <p:cTn id="43" dur="1000" fill="hold"/>
                                        <p:tgtEl>
                                          <p:spTgt spid="3">
                                            <p:txEl>
                                              <p:pRg st="5" end="5"/>
                                            </p:txEl>
                                          </p:spTgt>
                                        </p:tgtEl>
                                        <p:attrNameLst>
                                          <p:attrName>ppt_h</p:attrName>
                                        </p:attrNameLst>
                                      </p:cBhvr>
                                      <p:tavLst>
                                        <p:tav tm="0">
                                          <p:val>
                                            <p:strVal val="#ppt_h"/>
                                          </p:val>
                                        </p:tav>
                                        <p:tav tm="100000">
                                          <p:val>
                                            <p:strVal val="#ppt_h"/>
                                          </p:val>
                                        </p:tav>
                                      </p:tavLst>
                                    </p:anim>
                                    <p:animEffect transition="in" filter="fade">
                                      <p:cBhvr>
                                        <p:cTn id="44" dur="10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0" presetClass="entr" presetSubtype="0" decel="10000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p:cTn id="49" dur="1000" fill="hold"/>
                                        <p:tgtEl>
                                          <p:spTgt spid="3">
                                            <p:txEl>
                                              <p:pRg st="6" end="6"/>
                                            </p:txEl>
                                          </p:spTgt>
                                        </p:tgtEl>
                                        <p:attrNameLst>
                                          <p:attrName>ppt_w</p:attrName>
                                        </p:attrNameLst>
                                      </p:cBhvr>
                                      <p:tavLst>
                                        <p:tav tm="0">
                                          <p:val>
                                            <p:strVal val="#ppt_w+.3"/>
                                          </p:val>
                                        </p:tav>
                                        <p:tav tm="100000">
                                          <p:val>
                                            <p:strVal val="#ppt_w"/>
                                          </p:val>
                                        </p:tav>
                                      </p:tavLst>
                                    </p:anim>
                                    <p:anim calcmode="lin" valueType="num">
                                      <p:cBhvr>
                                        <p:cTn id="50" dur="1000" fill="hold"/>
                                        <p:tgtEl>
                                          <p:spTgt spid="3">
                                            <p:txEl>
                                              <p:pRg st="6" end="6"/>
                                            </p:txEl>
                                          </p:spTgt>
                                        </p:tgtEl>
                                        <p:attrNameLst>
                                          <p:attrName>ppt_h</p:attrName>
                                        </p:attrNameLst>
                                      </p:cBhvr>
                                      <p:tavLst>
                                        <p:tav tm="0">
                                          <p:val>
                                            <p:strVal val="#ppt_h"/>
                                          </p:val>
                                        </p:tav>
                                        <p:tav tm="100000">
                                          <p:val>
                                            <p:strVal val="#ppt_h"/>
                                          </p:val>
                                        </p:tav>
                                      </p:tavLst>
                                    </p:anim>
                                    <p:animEffect transition="in" filter="fade">
                                      <p:cBhvr>
                                        <p:cTn id="51" dur="1000"/>
                                        <p:tgtEl>
                                          <p:spTgt spid="3">
                                            <p:txEl>
                                              <p:pRg st="6" end="6"/>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0" presetClass="entr" presetSubtype="0" decel="10000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p:cTn id="56" dur="1000" fill="hold"/>
                                        <p:tgtEl>
                                          <p:spTgt spid="3">
                                            <p:txEl>
                                              <p:pRg st="7" end="7"/>
                                            </p:txEl>
                                          </p:spTgt>
                                        </p:tgtEl>
                                        <p:attrNameLst>
                                          <p:attrName>ppt_w</p:attrName>
                                        </p:attrNameLst>
                                      </p:cBhvr>
                                      <p:tavLst>
                                        <p:tav tm="0">
                                          <p:val>
                                            <p:strVal val="#ppt_w+.3"/>
                                          </p:val>
                                        </p:tav>
                                        <p:tav tm="100000">
                                          <p:val>
                                            <p:strVal val="#ppt_w"/>
                                          </p:val>
                                        </p:tav>
                                      </p:tavLst>
                                    </p:anim>
                                    <p:anim calcmode="lin" valueType="num">
                                      <p:cBhvr>
                                        <p:cTn id="57" dur="1000" fill="hold"/>
                                        <p:tgtEl>
                                          <p:spTgt spid="3">
                                            <p:txEl>
                                              <p:pRg st="7" end="7"/>
                                            </p:txEl>
                                          </p:spTgt>
                                        </p:tgtEl>
                                        <p:attrNameLst>
                                          <p:attrName>ppt_h</p:attrName>
                                        </p:attrNameLst>
                                      </p:cBhvr>
                                      <p:tavLst>
                                        <p:tav tm="0">
                                          <p:val>
                                            <p:strVal val="#ppt_h"/>
                                          </p:val>
                                        </p:tav>
                                        <p:tav tm="100000">
                                          <p:val>
                                            <p:strVal val="#ppt_h"/>
                                          </p:val>
                                        </p:tav>
                                      </p:tavLst>
                                    </p:anim>
                                    <p:animEffect transition="in" filter="fade">
                                      <p:cBhvr>
                                        <p:cTn id="58" dur="1000"/>
                                        <p:tgtEl>
                                          <p:spTgt spid="3">
                                            <p:txEl>
                                              <p:pRg st="7" end="7"/>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0" presetClass="entr" presetSubtype="0" decel="10000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 calcmode="lin" valueType="num">
                                      <p:cBhvr>
                                        <p:cTn id="63" dur="1000" fill="hold"/>
                                        <p:tgtEl>
                                          <p:spTgt spid="3">
                                            <p:txEl>
                                              <p:pRg st="8" end="8"/>
                                            </p:txEl>
                                          </p:spTgt>
                                        </p:tgtEl>
                                        <p:attrNameLst>
                                          <p:attrName>ppt_w</p:attrName>
                                        </p:attrNameLst>
                                      </p:cBhvr>
                                      <p:tavLst>
                                        <p:tav tm="0">
                                          <p:val>
                                            <p:strVal val="#ppt_w+.3"/>
                                          </p:val>
                                        </p:tav>
                                        <p:tav tm="100000">
                                          <p:val>
                                            <p:strVal val="#ppt_w"/>
                                          </p:val>
                                        </p:tav>
                                      </p:tavLst>
                                    </p:anim>
                                    <p:anim calcmode="lin" valueType="num">
                                      <p:cBhvr>
                                        <p:cTn id="64" dur="1000" fill="hold"/>
                                        <p:tgtEl>
                                          <p:spTgt spid="3">
                                            <p:txEl>
                                              <p:pRg st="8" end="8"/>
                                            </p:txEl>
                                          </p:spTgt>
                                        </p:tgtEl>
                                        <p:attrNameLst>
                                          <p:attrName>ppt_h</p:attrName>
                                        </p:attrNameLst>
                                      </p:cBhvr>
                                      <p:tavLst>
                                        <p:tav tm="0">
                                          <p:val>
                                            <p:strVal val="#ppt_h"/>
                                          </p:val>
                                        </p:tav>
                                        <p:tav tm="100000">
                                          <p:val>
                                            <p:strVal val="#ppt_h"/>
                                          </p:val>
                                        </p:tav>
                                      </p:tavLst>
                                    </p:anim>
                                    <p:animEffect transition="in" filter="fade">
                                      <p:cBhvr>
                                        <p:cTn id="65" dur="1000"/>
                                        <p:tgtEl>
                                          <p:spTgt spid="3">
                                            <p:txEl>
                                              <p:pRg st="8" end="8"/>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50" presetClass="entr" presetSubtype="0" decel="10000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 calcmode="lin" valueType="num">
                                      <p:cBhvr>
                                        <p:cTn id="70" dur="1000" fill="hold"/>
                                        <p:tgtEl>
                                          <p:spTgt spid="3">
                                            <p:txEl>
                                              <p:pRg st="9" end="9"/>
                                            </p:txEl>
                                          </p:spTgt>
                                        </p:tgtEl>
                                        <p:attrNameLst>
                                          <p:attrName>ppt_w</p:attrName>
                                        </p:attrNameLst>
                                      </p:cBhvr>
                                      <p:tavLst>
                                        <p:tav tm="0">
                                          <p:val>
                                            <p:strVal val="#ppt_w+.3"/>
                                          </p:val>
                                        </p:tav>
                                        <p:tav tm="100000">
                                          <p:val>
                                            <p:strVal val="#ppt_w"/>
                                          </p:val>
                                        </p:tav>
                                      </p:tavLst>
                                    </p:anim>
                                    <p:anim calcmode="lin" valueType="num">
                                      <p:cBhvr>
                                        <p:cTn id="71" dur="1000" fill="hold"/>
                                        <p:tgtEl>
                                          <p:spTgt spid="3">
                                            <p:txEl>
                                              <p:pRg st="9" end="9"/>
                                            </p:txEl>
                                          </p:spTgt>
                                        </p:tgtEl>
                                        <p:attrNameLst>
                                          <p:attrName>ppt_h</p:attrName>
                                        </p:attrNameLst>
                                      </p:cBhvr>
                                      <p:tavLst>
                                        <p:tav tm="0">
                                          <p:val>
                                            <p:strVal val="#ppt_h"/>
                                          </p:val>
                                        </p:tav>
                                        <p:tav tm="100000">
                                          <p:val>
                                            <p:strVal val="#ppt_h"/>
                                          </p:val>
                                        </p:tav>
                                      </p:tavLst>
                                    </p:anim>
                                    <p:animEffect transition="in" filter="fade">
                                      <p:cBhvr>
                                        <p:cTn id="72"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Method</a:t>
            </a:r>
            <a:endParaRPr lang="cs-CZ" dirty="0"/>
          </a:p>
        </p:txBody>
      </p:sp>
      <p:sp>
        <p:nvSpPr>
          <p:cNvPr id="3" name="Zástupný symbol pro obsah 2"/>
          <p:cNvSpPr>
            <a:spLocks noGrp="1"/>
          </p:cNvSpPr>
          <p:nvPr>
            <p:ph idx="1"/>
          </p:nvPr>
        </p:nvSpPr>
        <p:spPr/>
        <p:txBody>
          <a:bodyPr>
            <a:normAutofit fontScale="70000" lnSpcReduction="20000"/>
          </a:bodyPr>
          <a:lstStyle/>
          <a:p>
            <a:r>
              <a:rPr lang="en-US" dirty="0"/>
              <a:t>Heat oven to </a:t>
            </a:r>
            <a:r>
              <a:rPr lang="en-US" dirty="0" err="1"/>
              <a:t>150C</a:t>
            </a:r>
            <a:r>
              <a:rPr lang="en-US" dirty="0"/>
              <a:t>/</a:t>
            </a:r>
            <a:r>
              <a:rPr lang="en-US" dirty="0" err="1"/>
              <a:t>130C</a:t>
            </a:r>
            <a:r>
              <a:rPr lang="en-US" dirty="0"/>
              <a:t> fan/gas 2 and line 6 muffin tin holes with muffin paper cases. Melt the butter, stir in the biscuit crumbs until well mixed, then press as firmly as you can into the bases of each paper case. Chill them while you make the filling.</a:t>
            </a:r>
          </a:p>
          <a:p>
            <a:r>
              <a:rPr lang="en-US" dirty="0"/>
              <a:t>Beat the ricotta with the sugar, lemon zest and juice, whole egg, egg yolk and vanilla. In another bowl, whisk the cream until it just holds its shape, then fold into the cheese mixture. Spoon evenly into the paper cases, right up to the tops, then tap the tin on the work surface to flatten the filling. Bake for 30 </a:t>
            </a:r>
            <a:r>
              <a:rPr lang="en-US" dirty="0" err="1"/>
              <a:t>mins</a:t>
            </a:r>
            <a:r>
              <a:rPr lang="en-US" dirty="0"/>
              <a:t>, then turn off the oven and allow to cool completely inside.</a:t>
            </a:r>
          </a:p>
          <a:p>
            <a:r>
              <a:rPr lang="en-US" dirty="0"/>
              <a:t>To decorate, top each cheesecake with 1 tsp jam and a strawberry half.</a:t>
            </a:r>
          </a:p>
          <a:p>
            <a:endParaRPr lang="cs-CZ" dirty="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heckerboard(across)">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heckerboard(across)">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Nutrition</a:t>
            </a:r>
            <a:r>
              <a:rPr lang="cs-CZ" dirty="0" smtClean="0"/>
              <a:t> per </a:t>
            </a:r>
            <a:r>
              <a:rPr lang="cs-CZ" dirty="0" err="1" smtClean="0"/>
              <a:t>serving</a:t>
            </a:r>
            <a:endParaRPr lang="cs-CZ" dirty="0"/>
          </a:p>
        </p:txBody>
      </p:sp>
      <p:sp>
        <p:nvSpPr>
          <p:cNvPr id="3" name="Zástupný symbol pro obsah 2"/>
          <p:cNvSpPr>
            <a:spLocks noGrp="1"/>
          </p:cNvSpPr>
          <p:nvPr>
            <p:ph idx="1"/>
          </p:nvPr>
        </p:nvSpPr>
        <p:spPr/>
        <p:txBody>
          <a:bodyPr/>
          <a:lstStyle/>
          <a:p>
            <a:r>
              <a:rPr lang="cs-CZ" dirty="0"/>
              <a:t>378 </a:t>
            </a:r>
            <a:r>
              <a:rPr lang="cs-CZ" dirty="0" err="1" smtClean="0"/>
              <a:t>calories</a:t>
            </a:r>
            <a:r>
              <a:rPr lang="cs-CZ" dirty="0"/>
              <a:t>, protein </a:t>
            </a:r>
            <a:r>
              <a:rPr lang="cs-CZ" dirty="0" err="1"/>
              <a:t>7g</a:t>
            </a:r>
            <a:r>
              <a:rPr lang="cs-CZ" dirty="0"/>
              <a:t>, </a:t>
            </a:r>
            <a:r>
              <a:rPr lang="cs-CZ" dirty="0" err="1"/>
              <a:t>carbohydrate</a:t>
            </a:r>
            <a:r>
              <a:rPr lang="cs-CZ" dirty="0"/>
              <a:t> </a:t>
            </a:r>
            <a:r>
              <a:rPr lang="cs-CZ" dirty="0" err="1"/>
              <a:t>21g</a:t>
            </a:r>
            <a:r>
              <a:rPr lang="cs-CZ" dirty="0"/>
              <a:t>, </a:t>
            </a:r>
            <a:r>
              <a:rPr lang="cs-CZ" dirty="0" err="1"/>
              <a:t>fat</a:t>
            </a:r>
            <a:r>
              <a:rPr lang="cs-CZ" dirty="0"/>
              <a:t> 29 g, </a:t>
            </a:r>
            <a:r>
              <a:rPr lang="cs-CZ" dirty="0" err="1"/>
              <a:t>saturated</a:t>
            </a:r>
            <a:r>
              <a:rPr lang="cs-CZ" dirty="0"/>
              <a:t> </a:t>
            </a:r>
            <a:r>
              <a:rPr lang="cs-CZ" dirty="0" err="1"/>
              <a:t>fat</a:t>
            </a:r>
            <a:r>
              <a:rPr lang="cs-CZ" dirty="0"/>
              <a:t> </a:t>
            </a:r>
            <a:r>
              <a:rPr lang="cs-CZ" dirty="0" err="1"/>
              <a:t>17g</a:t>
            </a:r>
            <a:r>
              <a:rPr lang="cs-CZ" dirty="0"/>
              <a:t>, </a:t>
            </a:r>
            <a:r>
              <a:rPr lang="cs-CZ" dirty="0" err="1"/>
              <a:t>fibre</a:t>
            </a:r>
            <a:r>
              <a:rPr lang="cs-CZ" dirty="0"/>
              <a:t> </a:t>
            </a:r>
            <a:r>
              <a:rPr lang="cs-CZ" dirty="0" err="1"/>
              <a:t>0g</a:t>
            </a:r>
            <a:r>
              <a:rPr lang="cs-CZ" dirty="0"/>
              <a:t>, </a:t>
            </a:r>
            <a:r>
              <a:rPr lang="cs-CZ" dirty="0" err="1"/>
              <a:t>sugar</a:t>
            </a:r>
            <a:r>
              <a:rPr lang="cs-CZ" dirty="0"/>
              <a:t> </a:t>
            </a:r>
            <a:r>
              <a:rPr lang="cs-CZ" dirty="0" err="1"/>
              <a:t>15g</a:t>
            </a:r>
            <a:r>
              <a:rPr lang="cs-CZ" dirty="0"/>
              <a:t>, salt 0.5 g</a:t>
            </a:r>
          </a:p>
        </p:txBody>
      </p:sp>
    </p:spTree>
  </p:cSld>
  <p:clrMapOvr>
    <a:masterClrMapping/>
  </p:clrMapOvr>
  <p:transition>
    <p:dissolv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New </a:t>
            </a:r>
            <a:r>
              <a:rPr lang="cs-CZ" dirty="0" err="1" smtClean="0"/>
              <a:t>vocabulary</a:t>
            </a:r>
            <a:r>
              <a:rPr lang="cs-CZ" dirty="0" smtClean="0"/>
              <a:t/>
            </a:r>
            <a:br>
              <a:rPr lang="cs-CZ" dirty="0" smtClean="0"/>
            </a:br>
            <a:r>
              <a:rPr lang="cs-CZ" dirty="0" err="1" smtClean="0"/>
              <a:t>Translate</a:t>
            </a:r>
            <a:r>
              <a:rPr lang="cs-CZ" dirty="0" smtClean="0"/>
              <a:t>!</a:t>
            </a:r>
            <a:endParaRPr lang="cs-CZ" dirty="0"/>
          </a:p>
        </p:txBody>
      </p:sp>
      <p:sp>
        <p:nvSpPr>
          <p:cNvPr id="3" name="Zástupný symbol pro obsah 2"/>
          <p:cNvSpPr>
            <a:spLocks noGrp="1"/>
          </p:cNvSpPr>
          <p:nvPr>
            <p:ph sz="half" idx="1"/>
          </p:nvPr>
        </p:nvSpPr>
        <p:spPr/>
        <p:txBody>
          <a:bodyPr>
            <a:normAutofit/>
          </a:bodyPr>
          <a:lstStyle/>
          <a:p>
            <a:r>
              <a:rPr lang="cs-CZ" dirty="0" err="1" smtClean="0"/>
              <a:t>Yolk</a:t>
            </a:r>
            <a:endParaRPr lang="cs-CZ" dirty="0" smtClean="0"/>
          </a:p>
          <a:p>
            <a:r>
              <a:rPr lang="cs-CZ" dirty="0" smtClean="0"/>
              <a:t>Melt</a:t>
            </a:r>
          </a:p>
          <a:p>
            <a:r>
              <a:rPr lang="cs-CZ" dirty="0" err="1" smtClean="0"/>
              <a:t>Filling</a:t>
            </a:r>
            <a:endParaRPr lang="cs-CZ" dirty="0" smtClean="0"/>
          </a:p>
          <a:p>
            <a:r>
              <a:rPr lang="cs-CZ" dirty="0" err="1" smtClean="0"/>
              <a:t>Whisk</a:t>
            </a:r>
            <a:endParaRPr lang="cs-CZ" dirty="0" smtClean="0"/>
          </a:p>
          <a:p>
            <a:r>
              <a:rPr lang="cs-CZ" dirty="0" err="1" smtClean="0"/>
              <a:t>Shape</a:t>
            </a:r>
            <a:endParaRPr lang="cs-CZ" dirty="0" smtClean="0"/>
          </a:p>
          <a:p>
            <a:r>
              <a:rPr lang="cs-CZ" dirty="0" err="1" smtClean="0"/>
              <a:t>Mixture</a:t>
            </a:r>
            <a:endParaRPr lang="cs-CZ" dirty="0" smtClean="0"/>
          </a:p>
          <a:p>
            <a:r>
              <a:rPr lang="cs-CZ" dirty="0" err="1" smtClean="0"/>
              <a:t>Cool</a:t>
            </a:r>
            <a:endParaRPr lang="cs-CZ" dirty="0" smtClean="0"/>
          </a:p>
          <a:p>
            <a:r>
              <a:rPr lang="cs-CZ" dirty="0" err="1" smtClean="0"/>
              <a:t>Crumb</a:t>
            </a:r>
            <a:endParaRPr lang="cs-CZ" dirty="0" smtClean="0"/>
          </a:p>
          <a:p>
            <a:r>
              <a:rPr lang="cs-CZ" dirty="0" err="1" smtClean="0"/>
              <a:t>Icing</a:t>
            </a:r>
            <a:r>
              <a:rPr lang="cs-CZ" dirty="0" smtClean="0"/>
              <a:t> </a:t>
            </a:r>
            <a:r>
              <a:rPr lang="cs-CZ" dirty="0" err="1" smtClean="0"/>
              <a:t>sugar</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
        <p:nvSpPr>
          <p:cNvPr id="4" name="Zástupný symbol pro obsah 3"/>
          <p:cNvSpPr>
            <a:spLocks noGrp="1"/>
          </p:cNvSpPr>
          <p:nvPr>
            <p:ph sz="half" idx="2"/>
          </p:nvPr>
        </p:nvSpPr>
        <p:spPr/>
        <p:txBody>
          <a:bodyPr>
            <a:normAutofit/>
          </a:bodyPr>
          <a:lstStyle/>
          <a:p>
            <a:r>
              <a:rPr lang="cs-CZ" dirty="0" smtClean="0"/>
              <a:t>Žloutek</a:t>
            </a:r>
          </a:p>
          <a:p>
            <a:r>
              <a:rPr lang="cs-CZ" dirty="0" smtClean="0"/>
              <a:t>Rozehřát</a:t>
            </a:r>
          </a:p>
          <a:p>
            <a:r>
              <a:rPr lang="cs-CZ" dirty="0" smtClean="0"/>
              <a:t>Náplň</a:t>
            </a:r>
          </a:p>
          <a:p>
            <a:r>
              <a:rPr lang="cs-CZ" dirty="0" smtClean="0"/>
              <a:t>Šlehat</a:t>
            </a:r>
          </a:p>
          <a:p>
            <a:r>
              <a:rPr lang="cs-CZ" dirty="0" smtClean="0"/>
              <a:t>Tvar</a:t>
            </a:r>
          </a:p>
          <a:p>
            <a:r>
              <a:rPr lang="cs-CZ" dirty="0" smtClean="0"/>
              <a:t>Směs</a:t>
            </a:r>
          </a:p>
          <a:p>
            <a:r>
              <a:rPr lang="cs-CZ" dirty="0" smtClean="0"/>
              <a:t>Vychladit</a:t>
            </a:r>
          </a:p>
          <a:p>
            <a:r>
              <a:rPr lang="cs-CZ" dirty="0" smtClean="0"/>
              <a:t>Drobek</a:t>
            </a:r>
          </a:p>
          <a:p>
            <a:r>
              <a:rPr lang="cs-CZ" dirty="0" smtClean="0"/>
              <a:t>Moučkový cukr</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0" end="0"/>
                                            </p:txEl>
                                          </p:spTgt>
                                        </p:tgtEl>
                                        <p:attrNameLst>
                                          <p:attrName>style.visibility</p:attrName>
                                        </p:attrNameLst>
                                      </p:cBhvr>
                                      <p:to>
                                        <p:strVal val="visible"/>
                                      </p:to>
                                    </p:set>
                                    <p:anim calcmode="lin" valueType="num">
                                      <p:cBhvr additive="base">
                                        <p:cTn id="6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1" end="1"/>
                                            </p:txEl>
                                          </p:spTgt>
                                        </p:tgtEl>
                                        <p:attrNameLst>
                                          <p:attrName>style.visibility</p:attrName>
                                        </p:attrNameLst>
                                      </p:cBhvr>
                                      <p:to>
                                        <p:strVal val="visible"/>
                                      </p:to>
                                    </p:set>
                                    <p:anim calcmode="lin" valueType="num">
                                      <p:cBhvr additive="base">
                                        <p:cTn id="6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2" end="2"/>
                                            </p:txEl>
                                          </p:spTgt>
                                        </p:tgtEl>
                                        <p:attrNameLst>
                                          <p:attrName>style.visibility</p:attrName>
                                        </p:attrNameLst>
                                      </p:cBhvr>
                                      <p:to>
                                        <p:strVal val="visible"/>
                                      </p:to>
                                    </p:set>
                                    <p:anim calcmode="lin" valueType="num">
                                      <p:cBhvr additive="base">
                                        <p:cTn id="7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
                                            <p:txEl>
                                              <p:pRg st="3" end="3"/>
                                            </p:txEl>
                                          </p:spTgt>
                                        </p:tgtEl>
                                        <p:attrNameLst>
                                          <p:attrName>style.visibility</p:attrName>
                                        </p:attrNameLst>
                                      </p:cBhvr>
                                      <p:to>
                                        <p:strVal val="visible"/>
                                      </p:to>
                                    </p:set>
                                    <p:anim calcmode="lin" valueType="num">
                                      <p:cBhvr additive="base">
                                        <p:cTn id="7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
                                            <p:txEl>
                                              <p:pRg st="4" end="4"/>
                                            </p:txEl>
                                          </p:spTgt>
                                        </p:tgtEl>
                                        <p:attrNameLst>
                                          <p:attrName>style.visibility</p:attrName>
                                        </p:attrNameLst>
                                      </p:cBhvr>
                                      <p:to>
                                        <p:strVal val="visible"/>
                                      </p:to>
                                    </p:set>
                                    <p:anim calcmode="lin" valueType="num">
                                      <p:cBhvr additive="base">
                                        <p:cTn id="8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4">
                                            <p:txEl>
                                              <p:pRg st="5" end="5"/>
                                            </p:txEl>
                                          </p:spTgt>
                                        </p:tgtEl>
                                        <p:attrNameLst>
                                          <p:attrName>style.visibility</p:attrName>
                                        </p:attrNameLst>
                                      </p:cBhvr>
                                      <p:to>
                                        <p:strVal val="visible"/>
                                      </p:to>
                                    </p:set>
                                    <p:anim calcmode="lin" valueType="num">
                                      <p:cBhvr additive="base">
                                        <p:cTn id="9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4">
                                            <p:txEl>
                                              <p:pRg st="6" end="6"/>
                                            </p:txEl>
                                          </p:spTgt>
                                        </p:tgtEl>
                                        <p:attrNameLst>
                                          <p:attrName>style.visibility</p:attrName>
                                        </p:attrNameLst>
                                      </p:cBhvr>
                                      <p:to>
                                        <p:strVal val="visible"/>
                                      </p:to>
                                    </p:set>
                                    <p:anim calcmode="lin" valueType="num">
                                      <p:cBhvr additive="base">
                                        <p:cTn id="9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4">
                                            <p:txEl>
                                              <p:pRg st="7" end="7"/>
                                            </p:txEl>
                                          </p:spTgt>
                                        </p:tgtEl>
                                        <p:attrNameLst>
                                          <p:attrName>style.visibility</p:attrName>
                                        </p:attrNameLst>
                                      </p:cBhvr>
                                      <p:to>
                                        <p:strVal val="visible"/>
                                      </p:to>
                                    </p:set>
                                    <p:anim calcmode="lin" valueType="num">
                                      <p:cBhvr additive="base">
                                        <p:cTn id="103"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4">
                                            <p:txEl>
                                              <p:pRg st="8" end="8"/>
                                            </p:txEl>
                                          </p:spTgt>
                                        </p:tgtEl>
                                        <p:attrNameLst>
                                          <p:attrName>style.visibility</p:attrName>
                                        </p:attrNameLst>
                                      </p:cBhvr>
                                      <p:to>
                                        <p:strVal val="visible"/>
                                      </p:to>
                                    </p:set>
                                    <p:anim calcmode="lin" valueType="num">
                                      <p:cBhvr additive="base">
                                        <p:cTn id="10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Little</a:t>
            </a:r>
            <a:r>
              <a:rPr lang="cs-CZ" dirty="0" smtClean="0"/>
              <a:t> </a:t>
            </a:r>
            <a:r>
              <a:rPr lang="cs-CZ" dirty="0" err="1" smtClean="0"/>
              <a:t>strawberry</a:t>
            </a:r>
            <a:r>
              <a:rPr lang="cs-CZ" dirty="0" smtClean="0"/>
              <a:t> </a:t>
            </a:r>
            <a:r>
              <a:rPr lang="cs-CZ" dirty="0" err="1" smtClean="0"/>
              <a:t>cheesecake</a:t>
            </a:r>
            <a:endParaRPr lang="cs-CZ" dirty="0"/>
          </a:p>
        </p:txBody>
      </p:sp>
      <p:pic>
        <p:nvPicPr>
          <p:cNvPr id="4" name="Zástupný symbol pro obsah 3" descr="strawberry cheesecake.jpg"/>
          <p:cNvPicPr>
            <a:picLocks noGrp="1" noChangeAspect="1"/>
          </p:cNvPicPr>
          <p:nvPr>
            <p:ph idx="1"/>
          </p:nvPr>
        </p:nvPicPr>
        <p:blipFill>
          <a:blip r:embed="rId2" cstate="print"/>
          <a:stretch>
            <a:fillRect/>
          </a:stretch>
        </p:blipFill>
        <p:spPr>
          <a:xfrm>
            <a:off x="2339752" y="1582977"/>
            <a:ext cx="5112568" cy="4647789"/>
          </a:xfr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r>
              <a:rPr lang="cs-CZ" dirty="0" err="1" smtClean="0"/>
              <a:t>BUENFELD</a:t>
            </a:r>
            <a:r>
              <a:rPr lang="cs-CZ" dirty="0" smtClean="0"/>
              <a:t>, </a:t>
            </a:r>
            <a:r>
              <a:rPr lang="cs-CZ" dirty="0" err="1" smtClean="0"/>
              <a:t>Sara</a:t>
            </a:r>
            <a:r>
              <a:rPr lang="cs-CZ" dirty="0" smtClean="0"/>
              <a:t>. </a:t>
            </a:r>
            <a:r>
              <a:rPr lang="cs-CZ" i="1" dirty="0" smtClean="0"/>
              <a:t>http://www.</a:t>
            </a:r>
            <a:r>
              <a:rPr lang="cs-CZ" i="1" dirty="0" err="1" smtClean="0"/>
              <a:t>bbcgoodfood.com</a:t>
            </a:r>
            <a:r>
              <a:rPr lang="cs-CZ" dirty="0" smtClean="0"/>
              <a:t> [online]. [cit. 25.4.2013]. Dostupný na WWW: http://www.</a:t>
            </a:r>
            <a:r>
              <a:rPr lang="cs-CZ" dirty="0" err="1" smtClean="0"/>
              <a:t>bbcgoodfood.com</a:t>
            </a:r>
            <a:r>
              <a:rPr lang="cs-CZ" dirty="0" smtClean="0"/>
              <a:t>/</a:t>
            </a:r>
            <a:r>
              <a:rPr lang="cs-CZ" dirty="0" err="1" smtClean="0"/>
              <a:t>recipes</a:t>
            </a:r>
            <a:r>
              <a:rPr lang="cs-CZ" dirty="0" smtClean="0"/>
              <a:t>/2360658/</a:t>
            </a:r>
            <a:r>
              <a:rPr lang="cs-CZ" dirty="0" err="1" smtClean="0"/>
              <a:t>little</a:t>
            </a:r>
            <a:r>
              <a:rPr lang="cs-CZ" dirty="0" smtClean="0"/>
              <a:t>-</a:t>
            </a:r>
            <a:r>
              <a:rPr lang="cs-CZ" dirty="0" err="1" smtClean="0"/>
              <a:t>strawberry</a:t>
            </a:r>
            <a:r>
              <a:rPr lang="cs-CZ" dirty="0" smtClean="0"/>
              <a:t>-</a:t>
            </a:r>
            <a:r>
              <a:rPr lang="cs-CZ" dirty="0" err="1" smtClean="0"/>
              <a:t>cheesecakes</a:t>
            </a:r>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unovrat">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lunovrat">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lunovrat">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35</TotalTime>
  <Words>301</Words>
  <Application>Microsoft Office PowerPoint</Application>
  <PresentationFormat>Předvádění na obrazovce (4:3)</PresentationFormat>
  <Paragraphs>71</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Slunovrat</vt:lpstr>
      <vt:lpstr>Snímek 1</vt:lpstr>
      <vt:lpstr>Little strawberry cheesecake</vt:lpstr>
      <vt:lpstr>Ingredients</vt:lpstr>
      <vt:lpstr>Method</vt:lpstr>
      <vt:lpstr>Nutrition per serving</vt:lpstr>
      <vt:lpstr>New vocabulary Translate!</vt:lpstr>
      <vt:lpstr>Little strawberry cheesecake</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Dalibor Bartoš</dc:creator>
  <cp:lastModifiedBy>Dalibor Bartoš</cp:lastModifiedBy>
  <cp:revision>1</cp:revision>
  <dcterms:created xsi:type="dcterms:W3CDTF">2013-04-25T21:06:41Z</dcterms:created>
  <dcterms:modified xsi:type="dcterms:W3CDTF">2013-04-25T21:42:31Z</dcterms:modified>
</cp:coreProperties>
</file>