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7" r:id="rId1"/>
    <p:sldMasterId id="2147483907" r:id="rId2"/>
  </p:sldMasterIdLst>
  <p:sldIdLst>
    <p:sldId id="290" r:id="rId3"/>
    <p:sldId id="261" r:id="rId4"/>
    <p:sldId id="283" r:id="rId5"/>
    <p:sldId id="285" r:id="rId6"/>
    <p:sldId id="280" r:id="rId7"/>
    <p:sldId id="281" r:id="rId8"/>
    <p:sldId id="276" r:id="rId9"/>
    <p:sldId id="267" r:id="rId10"/>
    <p:sldId id="286" r:id="rId11"/>
    <p:sldId id="291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6" name="Obdélník 5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4" name="Obdélník 13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6B1A939-BD7B-4FEF-894F-2542D62CE7E7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69728A0-8EC5-4E5A-8230-AFCE23B37D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563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18538C2-FE7F-42C7-9CB3-3FA057BBB27E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147E65E-1E43-40FB-9AFE-6F5F332B6E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910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17"/>
          <p:cNvSpPr>
            <a:spLocks/>
          </p:cNvSpPr>
          <p:nvPr/>
        </p:nvSpPr>
        <p:spPr bwMode="auto">
          <a:xfrm>
            <a:off x="4829175" y="1073150"/>
            <a:ext cx="4321175" cy="5791200"/>
          </a:xfrm>
          <a:custGeom>
            <a:avLst/>
            <a:gdLst>
              <a:gd name="T0" fmla="*/ 0 w 2736"/>
              <a:gd name="T1" fmla="*/ 3648 h 3648"/>
              <a:gd name="T2" fmla="*/ 720 w 2736"/>
              <a:gd name="T3" fmla="*/ 2016 h 3648"/>
              <a:gd name="T4" fmla="*/ 2736 w 2736"/>
              <a:gd name="T5" fmla="*/ 0 h 3648"/>
              <a:gd name="T6" fmla="*/ 2736 w 2736"/>
              <a:gd name="T7" fmla="*/ 96 h 3648"/>
              <a:gd name="T8" fmla="*/ 744 w 2736"/>
              <a:gd name="T9" fmla="*/ 2038 h 3648"/>
              <a:gd name="T10" fmla="*/ 48 w 2736"/>
              <a:gd name="T11" fmla="*/ 3648 h 3648"/>
              <a:gd name="T12" fmla="*/ 0 w 2736"/>
              <a:gd name="T13" fmla="*/ 3648 h 364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2736"/>
              <a:gd name="T22" fmla="*/ 0 h 3648"/>
              <a:gd name="T23" fmla="*/ 2736 w 2736"/>
              <a:gd name="T24" fmla="*/ 3648 h 3648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0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2940"/>
              </a:schemeClr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" name="Volný tvar 18"/>
          <p:cNvSpPr>
            <a:spLocks/>
          </p:cNvSpPr>
          <p:nvPr/>
        </p:nvSpPr>
        <p:spPr bwMode="auto">
          <a:xfrm>
            <a:off x="374650" y="0"/>
            <a:ext cx="5513388" cy="6615113"/>
          </a:xfrm>
          <a:custGeom>
            <a:avLst/>
            <a:gdLst>
              <a:gd name="T0" fmla="*/ 0 w 3504"/>
              <a:gd name="T1" fmla="*/ 4080 h 4128"/>
              <a:gd name="T2" fmla="*/ 0 w 3504"/>
              <a:gd name="T3" fmla="*/ 4128 h 4128"/>
              <a:gd name="T4" fmla="*/ 3504 w 3504"/>
              <a:gd name="T5" fmla="*/ 2640 h 4128"/>
              <a:gd name="T6" fmla="*/ 2880 w 3504"/>
              <a:gd name="T7" fmla="*/ 0 h 4128"/>
              <a:gd name="T8" fmla="*/ 2832 w 3504"/>
              <a:gd name="T9" fmla="*/ 0 h 4128"/>
              <a:gd name="T10" fmla="*/ 3465 w 3504"/>
              <a:gd name="T11" fmla="*/ 2619 h 4128"/>
              <a:gd name="T12" fmla="*/ 0 w 3504"/>
              <a:gd name="T13" fmla="*/ 4080 h 412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3504"/>
              <a:gd name="T22" fmla="*/ 0 h 4128"/>
              <a:gd name="T23" fmla="*/ 3504 w 3504"/>
              <a:gd name="T24" fmla="*/ 4128 h 4128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2940"/>
              </a:schemeClr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" name="Volný tvar 5"/>
          <p:cNvSpPr>
            <a:spLocks/>
          </p:cNvSpPr>
          <p:nvPr/>
        </p:nvSpPr>
        <p:spPr bwMode="auto">
          <a:xfrm rot="5236414">
            <a:off x="4461669" y="1483519"/>
            <a:ext cx="4114800" cy="1189038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4" name="Volný tvar 13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366713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366713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9" name="Obdélník 18"/>
          <p:cNvSpPr/>
          <p:nvPr/>
        </p:nvSpPr>
        <p:spPr>
          <a:xfrm>
            <a:off x="363538" y="401638"/>
            <a:ext cx="8504237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0" name="Obdélník 19"/>
          <p:cNvSpPr/>
          <p:nvPr/>
        </p:nvSpPr>
        <p:spPr>
          <a:xfrm flipH="1">
            <a:off x="371475" y="681038"/>
            <a:ext cx="2698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411163" y="681038"/>
            <a:ext cx="2698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447675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3" name="Obdélník 22"/>
          <p:cNvSpPr/>
          <p:nvPr/>
        </p:nvSpPr>
        <p:spPr>
          <a:xfrm flipH="1">
            <a:off x="476250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4" name="Obdélník 23"/>
          <p:cNvSpPr/>
          <p:nvPr/>
        </p:nvSpPr>
        <p:spPr>
          <a:xfrm>
            <a:off x="500063" y="681038"/>
            <a:ext cx="36512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bIns="0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738D7E2-42AE-48EE-B40C-99EC353D6B8E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2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6B62C0B-E8CD-454D-B6CB-385CE0058B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877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1CD8324-AFB5-4871-BAFB-4E065641EFAE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4ADDC14-4821-4361-8ED7-C3CD36F5CB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376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401638"/>
            <a:ext cx="8867775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87313" y="681038"/>
            <a:ext cx="460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9" name="Obdélník 8"/>
          <p:cNvSpPr/>
          <p:nvPr/>
        </p:nvSpPr>
        <p:spPr>
          <a:xfrm>
            <a:off x="47625" y="681038"/>
            <a:ext cx="26988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0" name="Obdélník 9"/>
          <p:cNvSpPr/>
          <p:nvPr/>
        </p:nvSpPr>
        <p:spPr>
          <a:xfrm>
            <a:off x="28575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0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 flipH="1">
            <a:off x="149225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3" name="Obdélník 12"/>
          <p:cNvSpPr/>
          <p:nvPr/>
        </p:nvSpPr>
        <p:spPr>
          <a:xfrm flipH="1">
            <a:off x="188913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4" name="Obdélník 13"/>
          <p:cNvSpPr/>
          <p:nvPr/>
        </p:nvSpPr>
        <p:spPr>
          <a:xfrm flipH="1">
            <a:off x="227013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/>
          <p:nvPr/>
        </p:nvSpPr>
        <p:spPr>
          <a:xfrm flipH="1">
            <a:off x="255588" y="681038"/>
            <a:ext cx="79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79400" y="681038"/>
            <a:ext cx="36513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/>
          <a:lstStyle>
            <a:lvl1pPr>
              <a:defRPr sz="40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DB33B29-0787-44E2-9035-805EAC5A153D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1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D03CFEB-3D34-4E13-818F-9FD5A82259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7333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1E487EB-5C85-47B7-9B09-65761F5F8121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CA2AC82-994F-4BFB-84C7-0F983A84C8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990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B09B368-FCD0-4196-B0F6-0308F64DE85A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DBE9482-2B96-460A-9448-677456E282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108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2152D79-E6DA-4CD4-8135-A6739AB370DD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0A221DF-3604-4AA5-8EB6-7FE141B13A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196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68300" y="0"/>
            <a:ext cx="8777288" cy="1878013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cxnSp>
        <p:nvCxnSpPr>
          <p:cNvPr id="6" name="Přímá spojovací čára 18"/>
          <p:cNvCxnSpPr/>
          <p:nvPr/>
        </p:nvCxnSpPr>
        <p:spPr>
          <a:xfrm flipV="1">
            <a:off x="363538" y="1884363"/>
            <a:ext cx="8782050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" name="Skupina 19"/>
          <p:cNvGrpSpPr>
            <a:grpSpLocks/>
          </p:cNvGrpSpPr>
          <p:nvPr/>
        </p:nvGrpSpPr>
        <p:grpSpPr bwMode="auto">
          <a:xfrm rot="5400000">
            <a:off x="8515351" y="1219200"/>
            <a:ext cx="131762" cy="128587"/>
            <a:chOff x="6668087" y="1297746"/>
            <a:chExt cx="161840" cy="156602"/>
          </a:xfrm>
        </p:grpSpPr>
        <p:cxnSp>
          <p:nvCxnSpPr>
            <p:cNvPr id="8" name="Přímá spojovací čára 20"/>
            <p:cNvCxnSpPr/>
            <p:nvPr/>
          </p:nvCxnSpPr>
          <p:spPr>
            <a:xfrm rot="16200000">
              <a:off x="6663593" y="1294508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23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24"/>
            <p:cNvCxnSpPr/>
            <p:nvPr/>
          </p:nvCxnSpPr>
          <p:spPr>
            <a:xfrm rot="5400000" flipH="1">
              <a:off x="6744513" y="1293533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25"/>
          <p:cNvGrpSpPr>
            <a:grpSpLocks/>
          </p:cNvGrpSpPr>
          <p:nvPr/>
        </p:nvGrpSpPr>
        <p:grpSpPr bwMode="auto">
          <a:xfrm rot="5400000">
            <a:off x="8667751" y="1371600"/>
            <a:ext cx="131762" cy="128587"/>
            <a:chOff x="6668087" y="1297746"/>
            <a:chExt cx="161840" cy="156602"/>
          </a:xfrm>
        </p:grpSpPr>
        <p:cxnSp>
          <p:nvCxnSpPr>
            <p:cNvPr id="12" name="Přímá spojovací čára 26"/>
            <p:cNvCxnSpPr/>
            <p:nvPr/>
          </p:nvCxnSpPr>
          <p:spPr>
            <a:xfrm rot="16200000">
              <a:off x="6663593" y="1294508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27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28"/>
            <p:cNvCxnSpPr/>
            <p:nvPr/>
          </p:nvCxnSpPr>
          <p:spPr>
            <a:xfrm rot="5400000" flipH="1">
              <a:off x="6744513" y="1293533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29"/>
          <p:cNvGrpSpPr>
            <a:grpSpLocks/>
          </p:cNvGrpSpPr>
          <p:nvPr/>
        </p:nvGrpSpPr>
        <p:grpSpPr bwMode="auto">
          <a:xfrm rot="5400000">
            <a:off x="8320087" y="1474788"/>
            <a:ext cx="131763" cy="128588"/>
            <a:chOff x="6668087" y="1297746"/>
            <a:chExt cx="161840" cy="156602"/>
          </a:xfrm>
        </p:grpSpPr>
        <p:cxnSp>
          <p:nvCxnSpPr>
            <p:cNvPr id="16" name="Přímá spojovací čára 30"/>
            <p:cNvCxnSpPr/>
            <p:nvPr/>
          </p:nvCxnSpPr>
          <p:spPr>
            <a:xfrm rot="16200000">
              <a:off x="6663592" y="1294506"/>
              <a:ext cx="88934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31"/>
            <p:cNvCxnSpPr/>
            <p:nvPr/>
          </p:nvCxnSpPr>
          <p:spPr>
            <a:xfrm rot="16200000" flipV="1">
              <a:off x="6685198" y="1391513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32"/>
            <p:cNvCxnSpPr/>
            <p:nvPr/>
          </p:nvCxnSpPr>
          <p:spPr>
            <a:xfrm rot="5400000" flipH="1">
              <a:off x="6744512" y="1293532"/>
              <a:ext cx="88934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563"/>
            <a:ext cx="2133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2912C32-8F3B-45A6-A71F-E8FD9D31A204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20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563"/>
            <a:ext cx="5562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563"/>
            <a:ext cx="4572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179CF48-4338-4C73-8092-8A27F10353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338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5A7CA73-68E8-4A4E-84DB-E22E0A968648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1D6E5D4-057D-41B8-A69B-0F40701619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089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EFCA418-6EF3-4F15-9AB2-A73498163AA6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20CBD72-5EC6-460A-B702-9B7842B17B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964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8594E4AF-3F75-4204-9C10-011765144C56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8F1C2930-0BC7-4D36-A991-A986D44FFC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8829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2E42D762-CF80-41C7-AF68-22427004C467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8DC5898-54E7-467E-80D5-4AD537F19C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5797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8945E4E5-7503-48F6-AE38-63686F0820D8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D6C00BBF-42A0-40F7-96E7-7C91F85ABA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93315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AB08F420-3EFE-4EB2-9E7C-80E33E13BDE8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0EAB91E8-8B62-4313-8AD5-7369D45158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38443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222D87F6-AC19-4554-8C27-4F1296599596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CB63DC7E-91DA-4DAC-B73E-98BB761557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812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F930BA6B-6440-4AAC-AD8D-185AA11C1238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98F184CA-7EEA-466E-8044-E4CC51DFA3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98408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9339FCD6-0F8E-43E5-88CF-65D11C2C1272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5CCC4828-5DF1-49CC-BC92-6F2274B951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278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0D9FA856-B15C-4AE8-BA70-31D740D77C24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F512E23C-F977-4F64-AABF-8B36130883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54825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5F80AEE7-F7FB-4E8F-B441-8B235F5B1130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01F989E9-E9AD-4B5C-A468-B5E5EE5592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3823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E2D36C4A-B242-4AA5-AAFD-7B6EBB8A9D23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F2A9112D-751B-4338-9E32-AFF2194987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8318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E69EB933-4F65-4CBF-A4E2-558778DF466C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83E869F1-D5F0-4589-88EF-71347392A5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369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7" name="Obdélník 16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763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6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784350"/>
            <a:ext cx="77724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B1BFE9BA-9E57-4D56-B5CB-6EDD6C298232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BC54A7B1-5D9E-47DB-A545-BA05F8E498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96" r:id="rId1"/>
    <p:sldLayoutId id="2147483897" r:id="rId2"/>
    <p:sldLayoutId id="2147483898" r:id="rId3"/>
    <p:sldLayoutId id="2147483899" r:id="rId4"/>
    <p:sldLayoutId id="2147483900" r:id="rId5"/>
    <p:sldLayoutId id="2147483901" r:id="rId6"/>
    <p:sldLayoutId id="2147483902" r:id="rId7"/>
    <p:sldLayoutId id="2147483903" r:id="rId8"/>
    <p:sldLayoutId id="2147483904" r:id="rId9"/>
    <p:sldLayoutId id="2147483905" r:id="rId10"/>
    <p:sldLayoutId id="214748390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 spc="-100">
          <a:solidFill>
            <a:srgbClr val="C1EEFF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9pPr>
      <a:extLst/>
    </p:titleStyle>
    <p:bodyStyle>
      <a:lvl1pPr marL="411163" indent="-342900" algn="l" rtl="0" eaLnBrk="0" fontAlgn="base" hangingPunct="0">
        <a:spcBef>
          <a:spcPts val="700"/>
        </a:spcBef>
        <a:spcAft>
          <a:spcPct val="0"/>
        </a:spcAft>
        <a:buClr>
          <a:schemeClr val="tx2"/>
        </a:buClr>
        <a:buSzPct val="95000"/>
        <a:buFont typeface="Wingdings" pitchFamily="2" charset="2"/>
        <a:buChar char="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39775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0475" indent="-228600" algn="l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Font typeface="Wingdings 3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138" indent="-209550" algn="l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98F4669-2F1F-45B7-9B03-CF8E8C7E384C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939B04A-77D4-4299-B13B-993561D466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019031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910" r:id="rId3"/>
    <p:sldLayoutId id="2147483911" r:id="rId4"/>
    <p:sldLayoutId id="2147483912" r:id="rId5"/>
    <p:sldLayoutId id="2147483913" r:id="rId6"/>
    <p:sldLayoutId id="2147483914" r:id="rId7"/>
    <p:sldLayoutId id="2147483915" r:id="rId8"/>
    <p:sldLayoutId id="2147483916" r:id="rId9"/>
    <p:sldLayoutId id="2147483917" r:id="rId10"/>
    <p:sldLayoutId id="214748391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cap="none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</a:rPr>
              <a:t>Ernest </a:t>
            </a:r>
            <a:r>
              <a:rPr lang="cs-CZ" sz="4800" b="1" cap="none" dirty="0" err="1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</a:rPr>
              <a:t>Hemingway</a:t>
            </a:r>
            <a:endParaRPr lang="cs-CZ" sz="4800" b="1" cap="none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  <a:latin typeface="Calibri" pitchFamily="34" charset="0"/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Základní škola a Mateřská škola, Liberec, Barvířská 38/6, příspěvková organizace</a:t>
            </a:r>
            <a:endParaRPr lang="cs-CZ" sz="1600" dirty="0">
              <a:solidFill>
                <a:srgbClr val="FFC000"/>
              </a:solidFill>
              <a:latin typeface="Calibri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Název :      </a:t>
            </a:r>
            <a:r>
              <a:rPr lang="cs-CZ" sz="1600" b="1" dirty="0" smtClean="0">
                <a:solidFill>
                  <a:srgbClr val="FFC000"/>
                </a:solidFill>
                <a:latin typeface="Calibri"/>
              </a:rPr>
              <a:t>VY_32_inovace_16 Český jazyk a literatura – Příběh, který nikdy neskončí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Autor:        Iveta </a:t>
            </a:r>
            <a:r>
              <a:rPr lang="cs-CZ" sz="1600" dirty="0" err="1" smtClean="0">
                <a:solidFill>
                  <a:srgbClr val="FFC000"/>
                </a:solidFill>
                <a:latin typeface="Calibri"/>
              </a:rPr>
              <a:t>Loumová</a:t>
            </a:r>
            <a:endParaRPr lang="cs-CZ" sz="1600" dirty="0" smtClean="0">
              <a:solidFill>
                <a:srgbClr val="FFC000"/>
              </a:solidFill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Období</a:t>
            </a:r>
            <a:r>
              <a:rPr lang="cs-CZ" sz="1600" smtClean="0">
                <a:solidFill>
                  <a:srgbClr val="FFC000"/>
                </a:solidFill>
                <a:latin typeface="Calibri"/>
              </a:rPr>
              <a:t>:     Březen  2012</a:t>
            </a:r>
            <a:endParaRPr lang="cs-CZ" sz="1600" dirty="0" smtClean="0">
              <a:solidFill>
                <a:srgbClr val="FFC000"/>
              </a:solidFill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Věková skupina:      9. ročník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Tematická oblast:   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Č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eský jazyk a literatura  –  světová literatura 1. poloviny 20. století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Anotace:   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Představení  problematiky 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 </a:t>
            </a:r>
            <a:r>
              <a:rPr lang="cs-CZ" sz="1600" dirty="0" err="1" smtClean="0">
                <a:solidFill>
                  <a:srgbClr val="FFC000"/>
                </a:solidFill>
                <a:latin typeface="Calibri"/>
              </a:rPr>
              <a:t>Hemingwayova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 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života a literárního 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stylu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.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 </a:t>
            </a:r>
            <a:endParaRPr lang="cs-CZ" sz="1600" dirty="0">
              <a:solidFill>
                <a:srgbClr val="FFC000"/>
              </a:solidFill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 </a:t>
            </a:r>
            <a:endParaRPr lang="cs-CZ" sz="1600" dirty="0">
              <a:solidFill>
                <a:srgbClr val="FFC000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99115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6477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chemeClr val="tx2">
                    <a:satMod val="200000"/>
                  </a:schemeClr>
                </a:solidFill>
                <a:latin typeface="Calibri" pitchFamily="34" charset="0"/>
                <a:cs typeface="Calibri" pitchFamily="34" charset="0"/>
              </a:rPr>
              <a:t>Ernest </a:t>
            </a:r>
            <a:r>
              <a:rPr lang="cs-CZ" sz="4800" b="1" dirty="0" err="1" smtClean="0">
                <a:solidFill>
                  <a:schemeClr val="tx2">
                    <a:satMod val="200000"/>
                  </a:schemeClr>
                </a:solidFill>
                <a:latin typeface="Calibri" pitchFamily="34" charset="0"/>
                <a:cs typeface="Calibri" pitchFamily="34" charset="0"/>
              </a:rPr>
              <a:t>Hemingway</a:t>
            </a:r>
            <a:endParaRPr lang="cs-CZ" sz="4800" b="1" dirty="0">
              <a:solidFill>
                <a:schemeClr val="tx2">
                  <a:satMod val="20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000125"/>
            <a:ext cx="7993062" cy="574198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1899 – 1961</a:t>
            </a:r>
          </a:p>
          <a:p>
            <a:pPr eaLnBrk="1" hangingPunct="1">
              <a:lnSpc>
                <a:spcPct val="80000"/>
              </a:lnSpc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americký prozaik a novinář</a:t>
            </a:r>
          </a:p>
          <a:p>
            <a:pPr eaLnBrk="1" hangingPunct="1">
              <a:lnSpc>
                <a:spcPct val="80000"/>
              </a:lnSpc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nositel Nobelovy a </a:t>
            </a:r>
            <a:r>
              <a:rPr lang="cs-CZ" sz="3600" b="1" dirty="0" err="1" smtClean="0">
                <a:latin typeface="Calibri" pitchFamily="34" charset="0"/>
                <a:cs typeface="Calibri" pitchFamily="34" charset="0"/>
              </a:rPr>
              <a:t>Pulitzerovy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ceny  </a:t>
            </a:r>
            <a:r>
              <a:rPr lang="cs-CZ" sz="3600" b="1" dirty="0" err="1" smtClean="0">
                <a:latin typeface="Calibri" pitchFamily="34" charset="0"/>
                <a:cs typeface="Calibri" pitchFamily="34" charset="0"/>
              </a:rPr>
              <a:t>ceny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pPr eaLnBrk="1" hangingPunct="1">
              <a:lnSpc>
                <a:spcPct val="80000"/>
              </a:lnSpc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ve svých dílech se zajímá o psychiku člověka v těžké životní situaci</a:t>
            </a:r>
          </a:p>
          <a:p>
            <a:pPr eaLnBrk="1" hangingPunct="1">
              <a:lnSpc>
                <a:spcPct val="80000"/>
              </a:lnSpc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působil na italské frontě jako dobrovolník</a:t>
            </a:r>
          </a:p>
          <a:p>
            <a:pPr eaLnBrk="1" hangingPunct="1">
              <a:lnSpc>
                <a:spcPct val="80000"/>
              </a:lnSpc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nový literární styl: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3600" b="1" u="sng" dirty="0" smtClean="0">
                <a:latin typeface="Calibri" pitchFamily="34" charset="0"/>
                <a:cs typeface="Calibri" pitchFamily="34" charset="0"/>
              </a:rPr>
              <a:t>tzv. „objektivní vypravěčství“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3600" b="1" u="sng" dirty="0" smtClean="0">
                <a:latin typeface="Calibri" pitchFamily="34" charset="0"/>
                <a:cs typeface="Calibri" pitchFamily="34" charset="0"/>
              </a:rPr>
              <a:t>„metoda ledovce“</a:t>
            </a:r>
          </a:p>
        </p:txBody>
      </p:sp>
      <p:sp>
        <p:nvSpPr>
          <p:cNvPr id="2" name="Obdélník 1"/>
          <p:cNvSpPr/>
          <p:nvPr/>
        </p:nvSpPr>
        <p:spPr>
          <a:xfrm>
            <a:off x="971600" y="3356992"/>
            <a:ext cx="5688632" cy="28803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>
                <a:latin typeface="Calibri" pitchFamily="34" charset="0"/>
                <a:cs typeface="Calibri" pitchFamily="34" charset="0"/>
              </a:rPr>
              <a:t>Pulitzerova</a:t>
            </a:r>
            <a:r>
              <a:rPr lang="cs-CZ" sz="3200" b="1" dirty="0">
                <a:latin typeface="Calibri" pitchFamily="34" charset="0"/>
                <a:cs typeface="Calibri" pitchFamily="34" charset="0"/>
              </a:rPr>
              <a:t> cena je prestižní americké žurnalistické a umělecké ocenění.</a:t>
            </a:r>
          </a:p>
        </p:txBody>
      </p:sp>
      <p:sp>
        <p:nvSpPr>
          <p:cNvPr id="6" name="Obdélník 5"/>
          <p:cNvSpPr/>
          <p:nvPr/>
        </p:nvSpPr>
        <p:spPr>
          <a:xfrm>
            <a:off x="-15877" y="3956720"/>
            <a:ext cx="9144000" cy="28803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cs-CZ" sz="2800" b="1" u="sng" dirty="0" smtClean="0">
                <a:latin typeface="Calibri" pitchFamily="34" charset="0"/>
                <a:cs typeface="Calibri" pitchFamily="34" charset="0"/>
              </a:rPr>
              <a:t>Metoda „ledovce</a:t>
            </a:r>
            <a:r>
              <a:rPr lang="cs-CZ" sz="2800" b="1" u="sng" dirty="0">
                <a:latin typeface="Calibri" pitchFamily="34" charset="0"/>
                <a:cs typeface="Calibri" pitchFamily="34" charset="0"/>
              </a:rPr>
              <a:t>“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- text </a:t>
            </a:r>
            <a:r>
              <a:rPr lang="cs-CZ" sz="2800" b="1" dirty="0">
                <a:latin typeface="Calibri" pitchFamily="34" charset="0"/>
                <a:cs typeface="Calibri" pitchFamily="34" charset="0"/>
              </a:rPr>
              <a:t>se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omezuje pouze </a:t>
            </a:r>
            <a:r>
              <a:rPr lang="cs-CZ" sz="2800" b="1" dirty="0">
                <a:latin typeface="Calibri" pitchFamily="34" charset="0"/>
                <a:cs typeface="Calibri" pitchFamily="34" charset="0"/>
              </a:rPr>
              <a:t>na krystalicky čistý příběh, přesto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čtenář </a:t>
            </a:r>
            <a:r>
              <a:rPr lang="cs-CZ" sz="2800" b="1" dirty="0">
                <a:latin typeface="Calibri" pitchFamily="34" charset="0"/>
                <a:cs typeface="Calibri" pitchFamily="34" charset="0"/>
              </a:rPr>
              <a:t>není ochuzen o detailní popis prostředí či další prvky rozšiřující celkový obraz – vše je ukryto v  podtextu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.</a:t>
            </a: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Uživatel\AppData\Local\Microsoft\Windows\Temporary Internet Files\Content.IE5\99S023JD\MC9004078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516" y="0"/>
            <a:ext cx="21634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0"/>
                            </p:stCondLst>
                            <p:childTnLst>
                              <p:par>
                                <p:cTn id="5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7000"/>
                            </p:stCondLst>
                            <p:childTnLst>
                              <p:par>
                                <p:cTn id="6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6" grpId="0" animBg="1"/>
      <p:bldP spid="6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6477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chemeClr val="tx2">
                    <a:satMod val="200000"/>
                  </a:schemeClr>
                </a:solidFill>
                <a:latin typeface="Calibri" pitchFamily="34" charset="0"/>
                <a:cs typeface="Calibri" pitchFamily="34" charset="0"/>
              </a:rPr>
              <a:t>Ernest </a:t>
            </a:r>
            <a:r>
              <a:rPr lang="cs-CZ" sz="4800" b="1" dirty="0" err="1" smtClean="0">
                <a:solidFill>
                  <a:schemeClr val="tx2">
                    <a:satMod val="200000"/>
                  </a:schemeClr>
                </a:solidFill>
                <a:latin typeface="Calibri" pitchFamily="34" charset="0"/>
                <a:cs typeface="Calibri" pitchFamily="34" charset="0"/>
              </a:rPr>
              <a:t>Hemingway</a:t>
            </a:r>
            <a:endParaRPr lang="cs-CZ" sz="4800" b="1" dirty="0">
              <a:solidFill>
                <a:schemeClr val="tx2">
                  <a:satMod val="20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000125"/>
            <a:ext cx="7993062" cy="5741988"/>
          </a:xfrm>
        </p:spPr>
        <p:txBody>
          <a:bodyPr/>
          <a:lstStyle/>
          <a:p>
            <a:pPr marL="68263" indent="0" eaLnBrk="1" hangingPunct="1">
              <a:lnSpc>
                <a:spcPct val="8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Charakteristika tvorby: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Dlouhou dobu  pobýval na Kubě, zde vznikají i některá jeho díla.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Byl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stálým hostem místních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barů, v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baru El </a:t>
            </a:r>
            <a:r>
              <a:rPr lang="cs-CZ" sz="3600" b="1" dirty="0" err="1" smtClean="0">
                <a:latin typeface="Calibri" pitchFamily="34" charset="0"/>
                <a:cs typeface="Calibri" pitchFamily="34" charset="0"/>
              </a:rPr>
              <a:t>Floridita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v Havaně 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jej můžete vidět i dnes, jak na první barové židli u zdi popíjí své daiquiri. </a:t>
            </a: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marL="68263" indent="0" eaLnBrk="1" hangingPunct="1">
              <a:lnSpc>
                <a:spcPct val="80000"/>
              </a:lnSpc>
              <a:buNone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Bar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dnes díky bronzové soše </a:t>
            </a: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marL="68263" indent="0" eaLnBrk="1" hangingPunct="1">
              <a:lnSpc>
                <a:spcPct val="80000"/>
              </a:lnSpc>
              <a:buNone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  sedícího </a:t>
            </a:r>
            <a:r>
              <a:rPr lang="cs-CZ" sz="3600" b="1" dirty="0" err="1">
                <a:latin typeface="Calibri" pitchFamily="34" charset="0"/>
                <a:cs typeface="Calibri" pitchFamily="34" charset="0"/>
              </a:rPr>
              <a:t>Hemingwaye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láká</a:t>
            </a:r>
          </a:p>
          <a:p>
            <a:pPr marL="68263" indent="0" eaLnBrk="1" hangingPunct="1">
              <a:lnSpc>
                <a:spcPct val="80000"/>
              </a:lnSpc>
              <a:buNone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 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především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turisty.</a:t>
            </a:r>
            <a:endParaRPr lang="cs-CZ" sz="3600" b="1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0" name="Picture 2" descr="C:\Users\Uživatel\AppData\Local\Microsoft\Windows\Temporary Internet Files\Content.IE5\8ULNU0F9\MC9004403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4114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4988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6477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chemeClr val="tx2">
                    <a:satMod val="200000"/>
                  </a:schemeClr>
                </a:solidFill>
                <a:latin typeface="Calibri" pitchFamily="34" charset="0"/>
                <a:cs typeface="Calibri" pitchFamily="34" charset="0"/>
              </a:rPr>
              <a:t>Ernest </a:t>
            </a:r>
            <a:r>
              <a:rPr lang="cs-CZ" sz="4800" b="1" dirty="0" err="1" smtClean="0">
                <a:solidFill>
                  <a:schemeClr val="tx2">
                    <a:satMod val="200000"/>
                  </a:schemeClr>
                </a:solidFill>
                <a:latin typeface="Calibri" pitchFamily="34" charset="0"/>
                <a:cs typeface="Calibri" pitchFamily="34" charset="0"/>
              </a:rPr>
              <a:t>Hemingway</a:t>
            </a:r>
            <a:endParaRPr lang="cs-CZ" sz="4800" b="1" dirty="0">
              <a:solidFill>
                <a:schemeClr val="tx2">
                  <a:satMod val="20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000125"/>
            <a:ext cx="7993062" cy="5741988"/>
          </a:xfrm>
        </p:spPr>
        <p:txBody>
          <a:bodyPr/>
          <a:lstStyle/>
          <a:p>
            <a:pPr marL="68263" indent="0" eaLnBrk="1" hangingPunct="1">
              <a:lnSpc>
                <a:spcPct val="80000"/>
              </a:lnSpc>
              <a:buNone/>
            </a:pPr>
            <a:endParaRPr lang="cs-CZ" sz="3600" b="1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 marL="68263" indent="0">
              <a:buNone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V červnu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1960 ji však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jako psychicky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nemocný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opouští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a vrací se</a:t>
            </a:r>
          </a:p>
          <a:p>
            <a:pPr marL="68263" indent="0">
              <a:buNone/>
            </a:pPr>
            <a:r>
              <a:rPr lang="cs-CZ" sz="3600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do USA.</a:t>
            </a:r>
          </a:p>
          <a:p>
            <a:pPr marL="68263" indent="0">
              <a:buNone/>
            </a:pPr>
            <a:endParaRPr lang="cs-CZ" sz="3600" b="1" dirty="0">
              <a:latin typeface="Calibri" pitchFamily="34" charset="0"/>
              <a:cs typeface="Calibri" pitchFamily="34" charset="0"/>
            </a:endParaRPr>
          </a:p>
          <a:p>
            <a:pPr marL="68263" indent="0" eaLnBrk="1" hangingPunct="1">
              <a:lnSpc>
                <a:spcPct val="80000"/>
              </a:lnSpc>
              <a:buNone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</a:t>
            </a:r>
          </a:p>
        </p:txBody>
      </p:sp>
      <p:pic>
        <p:nvPicPr>
          <p:cNvPr id="3074" name="Picture 2" descr="C:\Users\Uživatel\AppData\Local\Microsoft\Windows\Temporary Internet Files\Content.IE5\3N1PLIPC\MP9004007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48215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živatel\AppData\Local\Microsoft\Windows\Temporary Internet Files\Content.IE5\PKQLHWH4\MP9004007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1440" y="4276281"/>
            <a:ext cx="1723098" cy="2583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4005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6477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chemeClr val="tx2">
                    <a:satMod val="200000"/>
                  </a:schemeClr>
                </a:solidFill>
                <a:latin typeface="Calibri" pitchFamily="34" charset="0"/>
                <a:cs typeface="Calibri" pitchFamily="34" charset="0"/>
              </a:rPr>
              <a:t>Ernest </a:t>
            </a:r>
            <a:r>
              <a:rPr lang="cs-CZ" sz="4800" b="1" dirty="0" err="1" smtClean="0">
                <a:solidFill>
                  <a:schemeClr val="tx2">
                    <a:satMod val="200000"/>
                  </a:schemeClr>
                </a:solidFill>
                <a:latin typeface="Calibri" pitchFamily="34" charset="0"/>
                <a:cs typeface="Calibri" pitchFamily="34" charset="0"/>
              </a:rPr>
              <a:t>Hemingway</a:t>
            </a:r>
            <a:endParaRPr lang="cs-CZ" sz="4800" b="1" dirty="0">
              <a:solidFill>
                <a:schemeClr val="tx2">
                  <a:satMod val="20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000125"/>
            <a:ext cx="7993062" cy="5741988"/>
          </a:xfrm>
        </p:spPr>
        <p:txBody>
          <a:bodyPr/>
          <a:lstStyle/>
          <a:p>
            <a:pPr marL="68263" indent="0" eaLnBrk="1" hangingPunct="1">
              <a:lnSpc>
                <a:spcPct val="8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Charakteristika tvorby: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</a:pPr>
            <a:r>
              <a:rPr lang="cs-CZ" sz="3600" b="1" dirty="0" err="1">
                <a:latin typeface="Calibri" pitchFamily="34" charset="0"/>
                <a:cs typeface="Calibri" pitchFamily="34" charset="0"/>
              </a:rPr>
              <a:t>Hemingway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 byl velmi ovlivněn válkou, </a:t>
            </a: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marL="68263" indent="0" eaLnBrk="1" hangingPunct="1">
              <a:lnSpc>
                <a:spcPct val="80000"/>
              </a:lnSpc>
              <a:buNone/>
            </a:pPr>
            <a:r>
              <a:rPr lang="cs-CZ" sz="3600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vyhledával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nebezpečí, měl zálibu </a:t>
            </a: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marL="68263" indent="0" eaLnBrk="1" hangingPunct="1">
              <a:lnSpc>
                <a:spcPct val="80000"/>
              </a:lnSpc>
              <a:buNone/>
            </a:pPr>
            <a:r>
              <a:rPr lang="cs-CZ" sz="3600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v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nebezpečných sportech (býčí zápasy)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</a:t>
            </a:r>
          </a:p>
          <a:p>
            <a:pPr marL="68263" indent="0" eaLnBrk="1" hangingPunct="1">
              <a:lnSpc>
                <a:spcPct val="80000"/>
              </a:lnSpc>
              <a:buNone/>
            </a:pPr>
            <a:r>
              <a:rPr lang="cs-CZ" sz="3600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a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v lovu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</a:pPr>
            <a:endParaRPr lang="cs-CZ" sz="3600" b="1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0" name="Picture 2" descr="C:\Users\Uživatel\AppData\Local\Microsoft\Windows\Temporary Internet Files\Content.IE5\KSR75ABY\MC9002326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068439"/>
            <a:ext cx="3108356" cy="1686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živatel\AppData\Local\Microsoft\Windows\Temporary Internet Files\Content.IE5\VE8VLRBH\MC9003321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166189"/>
            <a:ext cx="2376264" cy="2712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9450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6477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chemeClr val="tx2">
                    <a:satMod val="200000"/>
                  </a:schemeClr>
                </a:solidFill>
                <a:latin typeface="Calibri" pitchFamily="34" charset="0"/>
                <a:cs typeface="Calibri" pitchFamily="34" charset="0"/>
              </a:rPr>
              <a:t>Ernest </a:t>
            </a:r>
            <a:r>
              <a:rPr lang="cs-CZ" sz="4800" b="1" dirty="0" err="1" smtClean="0">
                <a:solidFill>
                  <a:schemeClr val="tx2">
                    <a:satMod val="200000"/>
                  </a:schemeClr>
                </a:solidFill>
                <a:latin typeface="Calibri" pitchFamily="34" charset="0"/>
                <a:cs typeface="Calibri" pitchFamily="34" charset="0"/>
              </a:rPr>
              <a:t>Hemingway</a:t>
            </a:r>
            <a:endParaRPr lang="cs-CZ" sz="4800" b="1" dirty="0">
              <a:solidFill>
                <a:schemeClr val="tx2">
                  <a:satMod val="20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000125"/>
            <a:ext cx="7993062" cy="5741988"/>
          </a:xfrm>
        </p:spPr>
        <p:txBody>
          <a:bodyPr/>
          <a:lstStyle/>
          <a:p>
            <a:pPr marL="68263" indent="0" eaLnBrk="1" hangingPunct="1">
              <a:lnSpc>
                <a:spcPct val="80000"/>
              </a:lnSpc>
              <a:buNone/>
            </a:pPr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Charakteristika tvorby: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 Většina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jeho děl byla inspirována </a:t>
            </a: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marL="68263" indent="0" eaLnBrk="1" hangingPunct="1">
              <a:lnSpc>
                <a:spcPct val="80000"/>
              </a:lnSpc>
              <a:buNone/>
            </a:pPr>
            <a:r>
              <a:rPr lang="cs-CZ" sz="3600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    osobními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zážitky.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</a:pPr>
            <a:r>
              <a:rPr lang="cs-CZ" sz="3600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Postavy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jeho děl jsou často muži,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 </a:t>
            </a:r>
          </a:p>
          <a:p>
            <a:pPr marL="68263" indent="0" eaLnBrk="1" hangingPunct="1">
              <a:lnSpc>
                <a:spcPct val="80000"/>
              </a:lnSpc>
              <a:buNone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    kteří  vedou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nebezpečný způsob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   </a:t>
            </a:r>
          </a:p>
          <a:p>
            <a:pPr marL="68263" indent="0" eaLnBrk="1" hangingPunct="1">
              <a:lnSpc>
                <a:spcPct val="80000"/>
              </a:lnSpc>
              <a:buNone/>
            </a:pPr>
            <a:r>
              <a:rPr lang="cs-CZ" sz="3600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   života (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vojáci, rybáři, lovci,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 </a:t>
            </a:r>
          </a:p>
          <a:p>
            <a:pPr marL="68263" indent="0" eaLnBrk="1" hangingPunct="1">
              <a:lnSpc>
                <a:spcPct val="80000"/>
              </a:lnSpc>
              <a:buNone/>
            </a:pPr>
            <a:r>
              <a:rPr lang="cs-CZ" sz="3600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   toreadoři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).</a:t>
            </a:r>
            <a:endParaRPr lang="cs-CZ" sz="3600" b="1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099" name="Picture 3" descr="C:\Users\Uživatel\AppData\Local\Microsoft\Windows\Temporary Internet Files\Content.IE5\KSR75ABY\MC9004151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652214"/>
            <a:ext cx="2642128" cy="2205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Uživatel\AppData\Local\Microsoft\Windows\Temporary Internet Files\Content.IE5\UMSQV6I2\MC9000904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704" y="4000523"/>
            <a:ext cx="2664296" cy="2857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412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6477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tx2">
                    <a:satMod val="200000"/>
                  </a:schemeClr>
                </a:solidFill>
                <a:latin typeface="Calibri" pitchFamily="34" charset="0"/>
                <a:cs typeface="Calibri" pitchFamily="34" charset="0"/>
              </a:rPr>
              <a:t>Ernest </a:t>
            </a:r>
            <a:r>
              <a:rPr lang="cs-CZ" sz="4400" b="1" dirty="0" err="1" smtClean="0">
                <a:solidFill>
                  <a:schemeClr val="tx2">
                    <a:satMod val="200000"/>
                  </a:schemeClr>
                </a:solidFill>
                <a:latin typeface="Calibri" pitchFamily="34" charset="0"/>
                <a:cs typeface="Calibri" pitchFamily="34" charset="0"/>
              </a:rPr>
              <a:t>Hemingway</a:t>
            </a:r>
            <a:endParaRPr lang="cs-CZ" sz="4400" b="1" dirty="0" smtClean="0">
              <a:solidFill>
                <a:schemeClr val="tx2">
                  <a:satMod val="20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6632"/>
            <a:ext cx="8605713" cy="6165850"/>
          </a:xfrm>
        </p:spPr>
        <p:txBody>
          <a:bodyPr>
            <a:normAutofit/>
          </a:bodyPr>
          <a:lstStyle/>
          <a:p>
            <a:pPr marL="41148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"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marL="68580" indent="0" eaLnBrk="1" fontAlgn="auto" hangingPunct="1">
              <a:lnSpc>
                <a:spcPct val="80000"/>
              </a:lnSpc>
              <a:spcAft>
                <a:spcPts val="0"/>
              </a:spcAft>
              <a:buNone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Tvorba:</a:t>
            </a:r>
          </a:p>
          <a:p>
            <a:pPr marL="740664" lvl="1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"/>
              <a:defRPr/>
            </a:pPr>
            <a:endParaRPr lang="cs-CZ" sz="3600" b="1" i="1" u="sng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 marL="740664" lvl="1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"/>
              <a:defRPr/>
            </a:pPr>
            <a:r>
              <a:rPr lang="cs-CZ" sz="3600" b="1" i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Sbohem, armádo!</a:t>
            </a:r>
          </a:p>
          <a:p>
            <a:pPr marL="996696" lvl="2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"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válečný román z 1. světové války</a:t>
            </a:r>
          </a:p>
          <a:p>
            <a:pPr marL="996696" lvl="2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"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příběh tragické lásky z italského bojiště</a:t>
            </a:r>
          </a:p>
          <a:p>
            <a:pPr marL="996696" lvl="2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"/>
              <a:defRPr/>
            </a:pPr>
            <a:r>
              <a:rPr lang="cs-CZ" sz="3600" b="1" dirty="0">
                <a:latin typeface="Calibri" pitchFamily="34" charset="0"/>
                <a:cs typeface="Calibri" pitchFamily="34" charset="0"/>
              </a:rPr>
              <a:t>p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rotest proti nesmyslnosti války ve jménu lidství</a:t>
            </a:r>
          </a:p>
          <a:p>
            <a:pPr marL="996696" lvl="2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"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zfilmováno –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L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áska a válka</a:t>
            </a:r>
          </a:p>
          <a:p>
            <a:pPr marL="996696" lvl="2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"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marL="996696" lvl="2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"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marL="292100" lvl="1" indent="0" eaLnBrk="1" fontAlgn="auto" hangingPunct="1">
              <a:lnSpc>
                <a:spcPct val="8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800" b="1" dirty="0" smtClean="0">
              <a:latin typeface="Calibri" pitchFamily="34" charset="0"/>
              <a:cs typeface="Calibri" pitchFamily="34" charset="0"/>
            </a:endParaRPr>
          </a:p>
          <a:p>
            <a:pPr marL="530225" lvl="2" indent="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100" dirty="0" smtClean="0"/>
          </a:p>
          <a:p>
            <a:pPr marL="740664" lvl="1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"/>
              <a:defRPr/>
            </a:pPr>
            <a:endParaRPr lang="cs-CZ" sz="2400" dirty="0" smtClean="0"/>
          </a:p>
          <a:p>
            <a:pPr marL="740664" lvl="1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"/>
              <a:defRPr/>
            </a:pPr>
            <a:endParaRPr lang="cs-CZ" sz="2100" dirty="0" smtClean="0"/>
          </a:p>
        </p:txBody>
      </p:sp>
      <p:pic>
        <p:nvPicPr>
          <p:cNvPr id="3074" name="Picture 2" descr="C:\Users\Uživatel\AppData\Local\Microsoft\Windows\Temporary Internet Files\Content.IE5\99S023JD\MC9003466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7200" y="4112254"/>
            <a:ext cx="2576800" cy="2745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4382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6477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tx2">
                    <a:satMod val="200000"/>
                  </a:schemeClr>
                </a:solidFill>
                <a:latin typeface="Calibri" pitchFamily="34" charset="0"/>
                <a:cs typeface="Calibri" pitchFamily="34" charset="0"/>
              </a:rPr>
              <a:t>Ernest </a:t>
            </a:r>
            <a:r>
              <a:rPr lang="cs-CZ" sz="4400" b="1" dirty="0" err="1" smtClean="0">
                <a:solidFill>
                  <a:schemeClr val="tx2">
                    <a:satMod val="200000"/>
                  </a:schemeClr>
                </a:solidFill>
                <a:latin typeface="Calibri" pitchFamily="34" charset="0"/>
                <a:cs typeface="Calibri" pitchFamily="34" charset="0"/>
              </a:rPr>
              <a:t>Hemingway</a:t>
            </a:r>
            <a:endParaRPr lang="cs-CZ" sz="4400" b="1" dirty="0" smtClean="0">
              <a:solidFill>
                <a:schemeClr val="tx2">
                  <a:satMod val="20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346075"/>
            <a:ext cx="8785225" cy="6165850"/>
          </a:xfrm>
        </p:spPr>
        <p:txBody>
          <a:bodyPr>
            <a:normAutofit/>
          </a:bodyPr>
          <a:lstStyle/>
          <a:p>
            <a:pPr marL="68580" indent="0" eaLnBrk="1" fontAlgn="auto" hangingPunct="1">
              <a:lnSpc>
                <a:spcPct val="80000"/>
              </a:lnSpc>
              <a:spcAft>
                <a:spcPts val="0"/>
              </a:spcAft>
              <a:buNone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Tvorba:</a:t>
            </a:r>
          </a:p>
          <a:p>
            <a:pPr marL="996696" lvl="2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"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marL="740664" lvl="1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"/>
              <a:defRPr/>
            </a:pPr>
            <a:r>
              <a:rPr lang="cs-CZ" sz="3600" b="1" i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Komu zvoní hrana</a:t>
            </a:r>
          </a:p>
          <a:p>
            <a:pPr marL="996696" lvl="2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"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román</a:t>
            </a:r>
          </a:p>
          <a:p>
            <a:pPr marL="996696" lvl="2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"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ze španělské občanské války (vlastní zkušenost autora)</a:t>
            </a:r>
          </a:p>
          <a:p>
            <a:pPr marL="996696" lvl="2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"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o podstatných hodnotách života</a:t>
            </a:r>
          </a:p>
          <a:p>
            <a:pPr marL="996696" lvl="2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"/>
              <a:defRPr/>
            </a:pPr>
            <a:r>
              <a:rPr lang="cs-CZ" sz="3600" b="1" dirty="0">
                <a:latin typeface="Calibri" pitchFamily="34" charset="0"/>
                <a:cs typeface="Calibri" pitchFamily="34" charset="0"/>
              </a:rPr>
              <a:t>p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rotiválečné a protifašistické zaměření</a:t>
            </a:r>
          </a:p>
          <a:p>
            <a:pPr marL="768096" lvl="2" indent="0" eaLnBrk="1" fontAlgn="auto" hangingPunct="1">
              <a:lnSpc>
                <a:spcPct val="80000"/>
              </a:lnSpc>
              <a:spcAft>
                <a:spcPts val="0"/>
              </a:spcAft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marL="292100" lvl="1" indent="0" eaLnBrk="1" fontAlgn="auto" hangingPunct="1">
              <a:lnSpc>
                <a:spcPct val="8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marL="530225" lvl="2" indent="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3600" dirty="0" smtClean="0">
              <a:latin typeface="Calibri" pitchFamily="34" charset="0"/>
              <a:cs typeface="Calibri" pitchFamily="34" charset="0"/>
            </a:endParaRPr>
          </a:p>
          <a:p>
            <a:pPr marL="740664" lvl="1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"/>
              <a:defRPr/>
            </a:pPr>
            <a:endParaRPr lang="cs-CZ" sz="2400" dirty="0" smtClean="0"/>
          </a:p>
          <a:p>
            <a:pPr marL="740664" lvl="1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"/>
              <a:defRPr/>
            </a:pPr>
            <a:endParaRPr lang="cs-CZ" sz="2100" dirty="0" smtClean="0"/>
          </a:p>
        </p:txBody>
      </p:sp>
      <p:pic>
        <p:nvPicPr>
          <p:cNvPr id="1027" name="Picture 3" descr="C:\Users\Uživatel\AppData\Local\Microsoft\Windows\Temporary Internet Files\Content.IE5\VE8VLRBH\MC9000245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1208" y="4701180"/>
            <a:ext cx="1780911" cy="2069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6477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tx2">
                    <a:satMod val="200000"/>
                  </a:schemeClr>
                </a:solidFill>
                <a:latin typeface="Calibri" pitchFamily="34" charset="0"/>
                <a:cs typeface="Calibri" pitchFamily="34" charset="0"/>
              </a:rPr>
              <a:t>Ernest </a:t>
            </a:r>
            <a:r>
              <a:rPr lang="cs-CZ" sz="4400" b="1" dirty="0" err="1" smtClean="0">
                <a:solidFill>
                  <a:schemeClr val="tx2">
                    <a:satMod val="200000"/>
                  </a:schemeClr>
                </a:solidFill>
                <a:latin typeface="Calibri" pitchFamily="34" charset="0"/>
                <a:cs typeface="Calibri" pitchFamily="34" charset="0"/>
              </a:rPr>
              <a:t>Hemingway</a:t>
            </a:r>
            <a:endParaRPr lang="cs-CZ" sz="4400" b="1" dirty="0" smtClean="0">
              <a:solidFill>
                <a:schemeClr val="tx2">
                  <a:satMod val="20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549275"/>
            <a:ext cx="8785225" cy="6165850"/>
          </a:xfrm>
        </p:spPr>
        <p:txBody>
          <a:bodyPr>
            <a:normAutofit/>
          </a:bodyPr>
          <a:lstStyle/>
          <a:p>
            <a:pPr marL="68580" indent="0" eaLnBrk="1" fontAlgn="auto" hangingPunct="1">
              <a:lnSpc>
                <a:spcPct val="80000"/>
              </a:lnSpc>
              <a:spcAft>
                <a:spcPts val="0"/>
              </a:spcAft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marL="68580" indent="0" eaLnBrk="1" fontAlgn="auto" hangingPunct="1">
              <a:lnSpc>
                <a:spcPct val="80000"/>
              </a:lnSpc>
              <a:spcAft>
                <a:spcPts val="0"/>
              </a:spcAft>
              <a:buNone/>
              <a:defRPr/>
            </a:pPr>
            <a:endParaRPr lang="cs-CZ" sz="3600" b="1" dirty="0" smtClean="0">
              <a:latin typeface="Calibri" pitchFamily="34" charset="0"/>
              <a:cs typeface="Calibri" pitchFamily="34" charset="0"/>
            </a:endParaRPr>
          </a:p>
          <a:p>
            <a:pPr marL="68580" indent="0" eaLnBrk="1" fontAlgn="auto" hangingPunct="1">
              <a:lnSpc>
                <a:spcPct val="80000"/>
              </a:lnSpc>
              <a:spcAft>
                <a:spcPts val="0"/>
              </a:spcAft>
              <a:buNone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      Tvorba:</a:t>
            </a:r>
          </a:p>
          <a:p>
            <a:pPr marL="454914" lvl="1" indent="0" eaLnBrk="1" fontAlgn="auto" hangingPunct="1">
              <a:lnSpc>
                <a:spcPct val="80000"/>
              </a:lnSpc>
              <a:spcAft>
                <a:spcPts val="0"/>
              </a:spcAft>
              <a:buNone/>
              <a:defRPr/>
            </a:pPr>
            <a:r>
              <a:rPr lang="cs-CZ" sz="3600" b="1" i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Stařec </a:t>
            </a:r>
            <a:r>
              <a:rPr lang="cs-CZ" sz="3600" b="1" i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 moře</a:t>
            </a:r>
          </a:p>
          <a:p>
            <a:pPr marL="996696" lvl="2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"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novela</a:t>
            </a:r>
          </a:p>
          <a:p>
            <a:pPr marL="996696" lvl="2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"/>
              <a:defRPr/>
            </a:pPr>
            <a:r>
              <a:rPr lang="cs-CZ" sz="3600" b="1" dirty="0">
                <a:latin typeface="Calibri" pitchFamily="34" charset="0"/>
                <a:cs typeface="Calibri" pitchFamily="34" charset="0"/>
              </a:rPr>
              <a:t>n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apsána na Kubě v r. 1951</a:t>
            </a:r>
          </a:p>
          <a:p>
            <a:pPr marL="996696" lvl="2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"/>
              <a:defRPr/>
            </a:pP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snaha </a:t>
            </a:r>
            <a:r>
              <a:rPr lang="cs-CZ" sz="3600" b="1" dirty="0">
                <a:latin typeface="Calibri" pitchFamily="34" charset="0"/>
                <a:cs typeface="Calibri" pitchFamily="34" charset="0"/>
              </a:rPr>
              <a:t>zachytit morální lidské kvality, pevný charakter</a:t>
            </a:r>
            <a:endParaRPr lang="cs-CZ" sz="3600" dirty="0" smtClean="0">
              <a:latin typeface="Calibri" pitchFamily="34" charset="0"/>
              <a:cs typeface="Calibri" pitchFamily="34" charset="0"/>
            </a:endParaRPr>
          </a:p>
          <a:p>
            <a:pPr marL="740664" lvl="1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"/>
              <a:defRPr/>
            </a:pPr>
            <a:endParaRPr lang="cs-CZ" sz="2400" dirty="0" smtClean="0"/>
          </a:p>
          <a:p>
            <a:pPr marL="740664" lvl="1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"/>
              <a:defRPr/>
            </a:pPr>
            <a:endParaRPr lang="cs-CZ" sz="2100" dirty="0" smtClean="0"/>
          </a:p>
        </p:txBody>
      </p:sp>
      <p:pic>
        <p:nvPicPr>
          <p:cNvPr id="1028" name="Picture 4" descr="C:\Users\Uživatel\AppData\Local\Microsoft\Windows\Temporary Internet Files\Content.IE5\PKQLHWH4\MC9003598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8214" y="5518248"/>
            <a:ext cx="2470209" cy="1080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Uživatel\AppData\Local\Microsoft\Windows\Temporary Internet Files\Content.IE5\UMSQV6I2\MC9003379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44051">
            <a:off x="3363176" y="4903539"/>
            <a:ext cx="2816611" cy="1119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živatel\AppData\Local\Microsoft\Windows\Temporary Internet Files\Content.IE5\EKI5L4ZD\MC900216958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157192"/>
            <a:ext cx="1815084" cy="1239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4394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Zástupný symbol pro obsah 5"/>
          <p:cNvSpPr>
            <a:spLocks noGrp="1"/>
          </p:cNvSpPr>
          <p:nvPr>
            <p:ph idx="1"/>
          </p:nvPr>
        </p:nvSpPr>
        <p:spPr>
          <a:xfrm>
            <a:off x="395536" y="404665"/>
            <a:ext cx="8319839" cy="2562670"/>
          </a:xfrm>
        </p:spPr>
        <p:txBody>
          <a:bodyPr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Zdroj použité literatury: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 smtClean="0"/>
              <a:t>NEZKUSIL</a:t>
            </a:r>
            <a:r>
              <a:rPr lang="cs-CZ" sz="1400" dirty="0"/>
              <a:t>, Vladimír. </a:t>
            </a:r>
            <a:r>
              <a:rPr lang="cs-CZ" sz="1400" i="1" dirty="0"/>
              <a:t>Literární výchova pro 8. ročník ZŠ: Výpravy do světa literatury</a:t>
            </a:r>
            <a:r>
              <a:rPr lang="cs-CZ" sz="1400" dirty="0"/>
              <a:t>. 2. vyd. Praha: Fortuna, 1997. ISBN 80-7168-453-8.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 smtClean="0"/>
              <a:t>KOVALČÍK</a:t>
            </a:r>
            <a:r>
              <a:rPr lang="cs-CZ" sz="1400" dirty="0"/>
              <a:t>, Zdeněk. </a:t>
            </a:r>
            <a:r>
              <a:rPr lang="cs-CZ" sz="1400" i="1" dirty="0"/>
              <a:t>Čítanka pro 9. ročník ZŠ a příslušné ročníky VG</a:t>
            </a:r>
            <a:r>
              <a:rPr lang="cs-CZ" sz="1400" dirty="0"/>
              <a:t>. Všeň: Alter, s.r.o., 2006. ISBN 80-7245-017-4. </a:t>
            </a:r>
            <a:endParaRPr lang="cs-CZ" sz="1400" dirty="0">
              <a:latin typeface="Calibri" pitchFamily="34" charset="0"/>
              <a:cs typeface="Calibri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/>
              <a:t>NEZKUSIL, Vladimír. </a:t>
            </a:r>
            <a:r>
              <a:rPr lang="cs-CZ" sz="1400" i="1" dirty="0"/>
              <a:t>Literární výchova pro 9. ročník ZŠ: Výpravy do světa literatury 2</a:t>
            </a:r>
            <a:r>
              <a:rPr lang="cs-CZ" sz="1400" dirty="0"/>
              <a:t>. Praha: Fortuna, 1999. ISBN 80-7168-347-7. </a:t>
            </a:r>
            <a:endParaRPr lang="cs-CZ" sz="1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5536" y="2459216"/>
            <a:ext cx="69127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Zdroj </a:t>
            </a:r>
            <a:r>
              <a:rPr lang="cs-CZ" sz="1400" dirty="0"/>
              <a:t>obrázků: </a:t>
            </a:r>
          </a:p>
          <a:p>
            <a:r>
              <a:rPr lang="cs-CZ" sz="1400" dirty="0"/>
              <a:t>Galerie Microsoft Office</a:t>
            </a:r>
          </a:p>
        </p:txBody>
      </p:sp>
    </p:spTree>
    <p:extLst>
      <p:ext uri="{BB962C8B-B14F-4D97-AF65-F5344CB8AC3E}">
        <p14:creationId xmlns:p14="http://schemas.microsoft.com/office/powerpoint/2010/main" val="310232855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969</TotalTime>
  <Words>485</Words>
  <Application>Microsoft Office PowerPoint</Application>
  <PresentationFormat>Předvádění na obrazovce (4:3)</PresentationFormat>
  <Paragraphs>89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Metro</vt:lpstr>
      <vt:lpstr>Horizont</vt:lpstr>
      <vt:lpstr>Ernest Hemingway</vt:lpstr>
      <vt:lpstr>Ernest Hemingway</vt:lpstr>
      <vt:lpstr>Ernest Hemingway</vt:lpstr>
      <vt:lpstr>Ernest Hemingway</vt:lpstr>
      <vt:lpstr>Ernest Hemingway</vt:lpstr>
      <vt:lpstr>Ernest Hemingway</vt:lpstr>
      <vt:lpstr>Ernest Hemingway</vt:lpstr>
      <vt:lpstr>Ernest Hemingway</vt:lpstr>
      <vt:lpstr>Ernest Hemingway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Ernest Hemingway</dc:title>
  <dc:creator>Loumová</dc:creator>
  <cp:lastModifiedBy>Uživatel</cp:lastModifiedBy>
  <cp:revision>114</cp:revision>
  <dcterms:created xsi:type="dcterms:W3CDTF">2010-08-23T12:40:30Z</dcterms:created>
  <dcterms:modified xsi:type="dcterms:W3CDTF">2012-11-24T14:48:58Z</dcterms:modified>
</cp:coreProperties>
</file>