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311" r:id="rId2"/>
    <p:sldId id="303" r:id="rId3"/>
    <p:sldId id="296" r:id="rId4"/>
    <p:sldId id="297" r:id="rId5"/>
    <p:sldId id="305" r:id="rId6"/>
    <p:sldId id="306" r:id="rId7"/>
    <p:sldId id="308" r:id="rId8"/>
    <p:sldId id="312" r:id="rId9"/>
    <p:sldId id="304" r:id="rId10"/>
    <p:sldId id="310" r:id="rId11"/>
    <p:sldId id="309" r:id="rId12"/>
    <p:sldId id="302" r:id="rId13"/>
    <p:sldId id="31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18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998A29-21F9-4D39-86A5-0321F89D2A49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471716-8C39-49DF-88D4-B38B345D61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497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C962FC47-1AD7-46AE-97AD-CB7D5015A7EE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D0D35C8-43F6-4BA7-AA9D-F735FA3671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542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592091AD-8FEF-4217-9409-7764BC47A5DE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34939316-B9F0-47B3-87DF-36BDA405B3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4623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F2A2D846-1916-4C1F-A98C-60F43F03B787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E402674D-4323-4A7E-A183-88CF34435C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138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1AF9809E-4E33-4C3D-B7EA-CA103CAC2274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1E821B93-188E-4F78-8729-5D829CA046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422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5EE5C911-3ECE-4983-BD1C-124CB2CC5B99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023FF7BF-9EA6-4626-9A68-996F4CD7F3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613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3CD37D8B-485E-455E-A6F4-2ADF27C5237E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C400FD3-7306-43D0-B098-A5B5790F4B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986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89D345AD-DE9A-4619-B838-51D5790365D8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5CF95359-0EEF-4377-908C-095C4E57B2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23976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ED94D9B-25D7-40C8-82F9-E45F26ACB93F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4A143538-D107-41CE-A4B7-CC1FC0AC1C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090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63A246EE-D4FD-462A-9716-210944940050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4C7E5659-0466-4630-B5BC-5159666FE9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7397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E2D0F2C0-953B-492D-A917-69CF3D8E3FB4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064DD38-54DC-4247-8F23-3ABBCC68A0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133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C5F46C28-9301-4E0B-9633-116A6759BC3A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7F4EC41E-3A80-400F-BABA-AB8C5E2526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051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B1E83F5-72BE-49B0-B59B-EF6102BF98E7}" type="datetimeFigureOut">
              <a:rPr lang="cs-CZ">
                <a:latin typeface="Calibri" pitchFamily="34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24.11.2012</a:t>
            </a:fld>
            <a:endParaRPr lang="cs-CZ">
              <a:latin typeface="Calibri" pitchFamily="34" charset="0"/>
              <a:cs typeface="Arial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latin typeface="Calibri" pitchFamily="34" charset="0"/>
              <a:cs typeface="Arial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CC5A5D8-D281-4DC7-A5AF-5073E425AE3D}" type="slidenum">
              <a:rPr lang="cs-CZ">
                <a:latin typeface="Calibri" pitchFamily="34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478453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cap="none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</a:rPr>
              <a:t>Milan Kundera - Žert</a:t>
            </a:r>
            <a:endParaRPr lang="cs-CZ" sz="4800" b="1" cap="none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  <a:latin typeface="Calibri" pitchFamily="34" charset="0"/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Základní škola a Mateřská škola, Liberec, Barvířská 38/6, příspěvková organizace</a:t>
            </a:r>
            <a:endParaRPr lang="cs-CZ" sz="1600" dirty="0">
              <a:solidFill>
                <a:srgbClr val="FFC000"/>
              </a:solidFill>
              <a:latin typeface="Calibri"/>
              <a:cs typeface="Arial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Název :      </a:t>
            </a:r>
            <a:r>
              <a:rPr lang="cs-CZ" sz="1600" b="1" dirty="0" smtClean="0">
                <a:solidFill>
                  <a:srgbClr val="FFC000"/>
                </a:solidFill>
                <a:latin typeface="Calibri"/>
                <a:cs typeface="Arial" charset="0"/>
              </a:rPr>
              <a:t>VY_32_inovace_18 Český jazyk a literatura – Příběh, který nikdy neskončí</a:t>
            </a:r>
          </a:p>
          <a:p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Autor:        Iveta </a:t>
            </a:r>
            <a:r>
              <a:rPr lang="cs-CZ" sz="1600" dirty="0" err="1" smtClean="0">
                <a:solidFill>
                  <a:srgbClr val="FFC000"/>
                </a:solidFill>
                <a:latin typeface="Calibri"/>
                <a:cs typeface="Arial" charset="0"/>
              </a:rPr>
              <a:t>Loumová</a:t>
            </a:r>
            <a:endParaRPr lang="cs-CZ" sz="1600" dirty="0" smtClean="0">
              <a:solidFill>
                <a:srgbClr val="FFC000"/>
              </a:solidFill>
              <a:latin typeface="Calibri"/>
              <a:cs typeface="Arial" charset="0"/>
            </a:endParaRPr>
          </a:p>
          <a:p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Období</a:t>
            </a:r>
            <a:r>
              <a:rPr lang="cs-CZ" sz="1600" smtClean="0">
                <a:solidFill>
                  <a:srgbClr val="FFC000"/>
                </a:solidFill>
                <a:latin typeface="Calibri"/>
                <a:cs typeface="Arial" charset="0"/>
              </a:rPr>
              <a:t>:     Květen  </a:t>
            </a:r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2012</a:t>
            </a:r>
          </a:p>
          <a:p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Věková skupina:      9. ročník</a:t>
            </a:r>
          </a:p>
          <a:p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Tematická oblast:    </a:t>
            </a:r>
            <a:r>
              <a:rPr lang="cs-CZ" sz="1600" dirty="0">
                <a:solidFill>
                  <a:srgbClr val="FFC000"/>
                </a:solidFill>
                <a:latin typeface="Calibri"/>
                <a:cs typeface="Arial" charset="0"/>
              </a:rPr>
              <a:t>Č</a:t>
            </a:r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eský jazyk a literatura  –  česká  literatura </a:t>
            </a:r>
            <a:r>
              <a:rPr lang="cs-CZ" sz="1600" dirty="0">
                <a:solidFill>
                  <a:srgbClr val="FFC000"/>
                </a:solidFill>
                <a:latin typeface="Calibri"/>
                <a:cs typeface="Arial" charset="0"/>
              </a:rPr>
              <a:t>2</a:t>
            </a:r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. poloviny 20. století</a:t>
            </a:r>
          </a:p>
          <a:p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Anotace:    </a:t>
            </a:r>
            <a:r>
              <a:rPr lang="cs-CZ" sz="1600" dirty="0">
                <a:solidFill>
                  <a:srgbClr val="FFC000"/>
                </a:solidFill>
                <a:latin typeface="Calibri"/>
                <a:cs typeface="Arial" charset="0"/>
              </a:rPr>
              <a:t>Představení  </a:t>
            </a:r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problematiky  života </a:t>
            </a:r>
            <a:r>
              <a:rPr lang="cs-CZ" sz="1600" dirty="0">
                <a:solidFill>
                  <a:srgbClr val="FFC000"/>
                </a:solidFill>
                <a:latin typeface="Calibri"/>
                <a:cs typeface="Arial" charset="0"/>
              </a:rPr>
              <a:t>a tvorby M. Kundery, možnost využití </a:t>
            </a:r>
            <a:r>
              <a:rPr lang="cs-CZ" sz="1600" dirty="0" smtClean="0">
                <a:solidFill>
                  <a:srgbClr val="FFC000"/>
                </a:solidFill>
                <a:latin typeface="Calibri"/>
                <a:cs typeface="Arial" charset="0"/>
              </a:rPr>
              <a:t> kvízu.</a:t>
            </a:r>
            <a:endParaRPr lang="cs-CZ" sz="1600" dirty="0">
              <a:solidFill>
                <a:srgbClr val="FFC000"/>
              </a:solidFill>
              <a:latin typeface="Calibri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8751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             Milan Kundera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Milan Kundera je dnes nejvýznamnějším autorem českého původu. </a:t>
            </a:r>
            <a:endParaRPr lang="cs-CZ" sz="3200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Jeho knihy jsou ceněny nejenom odborníky, ale mají i komerční </a:t>
            </a:r>
            <a:r>
              <a:rPr lang="cs-CZ" sz="3200" b="1" dirty="0">
                <a:latin typeface="Calibri" pitchFamily="34" charset="0"/>
                <a:cs typeface="Calibri" pitchFamily="34" charset="0"/>
              </a:rPr>
              <a:t>úspěch. </a:t>
            </a:r>
            <a:endParaRPr lang="cs-CZ" sz="3200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Samotného Kunderu málokdo zná, spisovatel totiž odmítá vystupovat na veřejnosti a pro literární ceny si nechodí.</a:t>
            </a:r>
          </a:p>
          <a:p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61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          Milan Kundera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5069160"/>
          </a:xfrm>
        </p:spPr>
        <p:txBody>
          <a:bodyPr>
            <a:noAutofit/>
          </a:bodyPr>
          <a:lstStyle/>
          <a:p>
            <a:endParaRPr lang="cs-CZ" sz="3200" b="1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   Narodil </a:t>
            </a:r>
            <a:r>
              <a:rPr lang="cs-CZ" sz="3200" b="1" dirty="0">
                <a:latin typeface="Calibri" pitchFamily="34" charset="0"/>
                <a:cs typeface="Calibri" pitchFamily="34" charset="0"/>
              </a:rPr>
              <a:t>se v roce 1929 v Brně. </a:t>
            </a:r>
            <a:endParaRPr lang="cs-CZ" sz="3200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   Studoval </a:t>
            </a:r>
            <a:r>
              <a:rPr lang="cs-CZ" sz="3200" b="1" dirty="0">
                <a:latin typeface="Calibri" pitchFamily="34" charset="0"/>
                <a:cs typeface="Calibri" pitchFamily="34" charset="0"/>
              </a:rPr>
              <a:t>Filozofickou fakultu Univerzity 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  </a:t>
            </a:r>
          </a:p>
          <a:p>
            <a:pPr marL="0" indent="0">
              <a:buNone/>
            </a:pP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      Karlovy </a:t>
            </a:r>
            <a:r>
              <a:rPr lang="cs-CZ" sz="3200" b="1" dirty="0">
                <a:latin typeface="Calibri" pitchFamily="34" charset="0"/>
                <a:cs typeface="Calibri" pitchFamily="34" charset="0"/>
              </a:rPr>
              <a:t>v Praze, kterou nedokončil, a 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 </a:t>
            </a:r>
          </a:p>
          <a:p>
            <a:pPr marL="0" indent="0">
              <a:buNone/>
            </a:pP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      filmovou </a:t>
            </a:r>
            <a:r>
              <a:rPr lang="cs-CZ" sz="3200" b="1" dirty="0">
                <a:latin typeface="Calibri" pitchFamily="34" charset="0"/>
                <a:cs typeface="Calibri" pitchFamily="34" charset="0"/>
              </a:rPr>
              <a:t>fakultu na AMU. </a:t>
            </a:r>
            <a:endParaRPr lang="cs-CZ" sz="3200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  Od </a:t>
            </a:r>
            <a:r>
              <a:rPr lang="cs-CZ" sz="3200" b="1" dirty="0">
                <a:latin typeface="Calibri" pitchFamily="34" charset="0"/>
                <a:cs typeface="Calibri" pitchFamily="34" charset="0"/>
              </a:rPr>
              <a:t>sedmdesátých let žije ve Francii </a:t>
            </a:r>
            <a:endParaRPr lang="cs-CZ" sz="3200" b="1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sz="3200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     a </a:t>
            </a:r>
            <a:r>
              <a:rPr lang="cs-CZ" sz="3200" b="1" dirty="0">
                <a:latin typeface="Calibri" pitchFamily="34" charset="0"/>
                <a:cs typeface="Calibri" pitchFamily="34" charset="0"/>
              </a:rPr>
              <a:t>nepíše česky.</a:t>
            </a:r>
          </a:p>
          <a:p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Uživatel\AppData\Local\Microsoft\Windows\Temporary Internet Files\Content.IE5\8ULNU0F9\MC9000159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9225" y="0"/>
            <a:ext cx="2544775" cy="1997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8207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8066856" cy="1417638"/>
          </a:xfrm>
        </p:spPr>
        <p:txBody>
          <a:bodyPr/>
          <a:lstStyle/>
          <a:p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</a:t>
            </a:r>
            <a:b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4400" b="1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4400" b="1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        Milan Kundera </a:t>
            </a:r>
            <a:b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Začínal </a:t>
            </a:r>
            <a:r>
              <a:rPr lang="cs-CZ" sz="3200" b="1" dirty="0">
                <a:latin typeface="Calibri" pitchFamily="34" charset="0"/>
                <a:cs typeface="Calibri" pitchFamily="34" charset="0"/>
              </a:rPr>
              <a:t>v 50. letech básněmi a napsal také </a:t>
            </a:r>
            <a:r>
              <a:rPr lang="cs-CZ" sz="3200" b="1" u="sng" dirty="0">
                <a:latin typeface="Calibri" pitchFamily="34" charset="0"/>
                <a:cs typeface="Calibri" pitchFamily="34" charset="0"/>
              </a:rPr>
              <a:t>divadelní hru </a:t>
            </a:r>
            <a:r>
              <a:rPr lang="cs-CZ" sz="3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Majitelé 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klíčů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Jádrem </a:t>
            </a:r>
            <a:r>
              <a:rPr lang="cs-CZ" sz="3200" b="1" dirty="0">
                <a:latin typeface="Calibri" pitchFamily="34" charset="0"/>
                <a:cs typeface="Calibri" pitchFamily="34" charset="0"/>
              </a:rPr>
              <a:t>jeho tvorby jsou hlavně </a:t>
            </a:r>
            <a:r>
              <a:rPr lang="cs-CZ" sz="3200" b="1" u="sng" dirty="0">
                <a:latin typeface="Calibri" pitchFamily="34" charset="0"/>
                <a:cs typeface="Calibri" pitchFamily="34" charset="0"/>
              </a:rPr>
              <a:t>povídky a romány. </a:t>
            </a:r>
            <a:endParaRPr lang="cs-CZ" sz="3200" b="1" u="sng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Ke </a:t>
            </a:r>
            <a:r>
              <a:rPr lang="cs-CZ" sz="3200" b="1" dirty="0">
                <a:latin typeface="Calibri" pitchFamily="34" charset="0"/>
                <a:cs typeface="Calibri" pitchFamily="34" charset="0"/>
              </a:rPr>
              <a:t>špičce prózy 20. století se řadí zejména povídky ze 60. let </a:t>
            </a:r>
            <a:r>
              <a:rPr lang="cs-CZ" sz="3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Směšné 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lásky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>
                <a:latin typeface="Calibri" pitchFamily="34" charset="0"/>
                <a:cs typeface="Calibri" pitchFamily="34" charset="0"/>
              </a:rPr>
              <a:t>a slavný román </a:t>
            </a:r>
            <a:r>
              <a:rPr lang="cs-CZ" sz="3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Žert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.</a:t>
            </a: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6834" y="5085184"/>
            <a:ext cx="1882859" cy="16406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4870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7922840" cy="1417638"/>
          </a:xfrm>
        </p:spPr>
        <p:txBody>
          <a:bodyPr/>
          <a:lstStyle/>
          <a:p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        Milan Kundera </a:t>
            </a:r>
            <a:b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u="sng" dirty="0" smtClean="0">
                <a:latin typeface="Calibri" pitchFamily="34" charset="0"/>
                <a:cs typeface="Calibri" pitchFamily="34" charset="0"/>
              </a:rPr>
              <a:t>Z </a:t>
            </a:r>
            <a:r>
              <a:rPr lang="cs-CZ" sz="3200" b="1" u="sng" dirty="0">
                <a:latin typeface="Calibri" pitchFamily="34" charset="0"/>
                <a:cs typeface="Calibri" pitchFamily="34" charset="0"/>
              </a:rPr>
              <a:t>pozdějších autorových prací </a:t>
            </a:r>
            <a:r>
              <a:rPr lang="cs-CZ" sz="3200" b="1" u="sng" dirty="0" smtClean="0">
                <a:latin typeface="Calibri" pitchFamily="34" charset="0"/>
                <a:cs typeface="Calibri" pitchFamily="34" charset="0"/>
              </a:rPr>
              <a:t>vyniká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:</a:t>
            </a:r>
          </a:p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Život je 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jinde</a:t>
            </a:r>
          </a:p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Nesnesitelná lehkost 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bytí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Nesmrtelnost</a:t>
            </a:r>
          </a:p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>
                <a:latin typeface="Calibri" pitchFamily="34" charset="0"/>
                <a:cs typeface="Calibri" pitchFamily="34" charset="0"/>
              </a:rPr>
              <a:t>Ve Francii Kundera vydal také sbírku </a:t>
            </a:r>
            <a:r>
              <a:rPr lang="cs-CZ" sz="3200" b="1" u="sng" dirty="0">
                <a:latin typeface="Calibri" pitchFamily="34" charset="0"/>
                <a:cs typeface="Calibri" pitchFamily="34" charset="0"/>
              </a:rPr>
              <a:t>esejů</a:t>
            </a:r>
            <a:r>
              <a:rPr lang="cs-CZ" sz="3200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Zrazené 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testamenty.</a:t>
            </a:r>
            <a:endParaRPr lang="cs-CZ" sz="3200" b="1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Picture 2" descr="C:\Users\Uživatel\AppData\Local\Microsoft\Windows\Temporary Internet Files\Content.IE5\3N1PLIPC\MC900019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144717"/>
            <a:ext cx="2564740" cy="223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3751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 Milan Kundera </a:t>
            </a:r>
            <a:b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 Žert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5069160"/>
          </a:xfrm>
        </p:spPr>
        <p:txBody>
          <a:bodyPr>
            <a:noAutofit/>
          </a:bodyPr>
          <a:lstStyle/>
          <a:p>
            <a:r>
              <a:rPr lang="cs-CZ" sz="32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Žert</a:t>
            </a:r>
            <a:r>
              <a:rPr lang="cs-CZ" sz="3200" b="1" dirty="0">
                <a:latin typeface="Calibri" pitchFamily="34" charset="0"/>
                <a:cs typeface="Calibri" pitchFamily="34" charset="0"/>
              </a:rPr>
              <a:t> je první román Milana Kundery napsaný roku 1965 a poprvé vydaný roku 1967 nakladatelstvím Československý spisovatel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Je založen na skutečné události. </a:t>
            </a:r>
          </a:p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 </a:t>
            </a:r>
            <a:r>
              <a:rPr lang="cs-CZ" sz="3200" b="1" dirty="0">
                <a:latin typeface="Calibri" pitchFamily="34" charset="0"/>
                <a:cs typeface="Calibri" pitchFamily="34" charset="0"/>
              </a:rPr>
              <a:t>roce 1968 natočil režisér Jaromil Jireš stejnojmenný film, který je dodnes oceňován filmovou kritikou. </a:t>
            </a:r>
          </a:p>
          <a:p>
            <a:endParaRPr lang="cs-CZ" sz="3200" b="1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098" name="Picture 2" descr="C:\Users\Uživatel\AppData\Local\Microsoft\Windows\Temporary Internet Files\Content.IE5\KSR75ABY\MC900039015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lum brigh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7398" y="4941168"/>
            <a:ext cx="2076602" cy="1715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4248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             Milan Kundera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772816"/>
            <a:ext cx="7924800" cy="4752528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Většina </a:t>
            </a:r>
            <a:r>
              <a:rPr lang="cs-CZ" sz="3200" b="1" dirty="0">
                <a:latin typeface="Calibri" pitchFamily="34" charset="0"/>
                <a:cs typeface="Calibri" pitchFamily="34" charset="0"/>
              </a:rPr>
              <a:t>textu knihy je retrospektivní vyprávění. </a:t>
            </a:r>
            <a:endParaRPr lang="cs-CZ" sz="3200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Hlavní </a:t>
            </a:r>
            <a:r>
              <a:rPr lang="cs-CZ" sz="3200" b="1" dirty="0">
                <a:latin typeface="Calibri" pitchFamily="34" charset="0"/>
                <a:cs typeface="Calibri" pitchFamily="34" charset="0"/>
              </a:rPr>
              <a:t>postavou je Ludvík Jahn, který byl kvůli žertovné pohlednici, poslané spolužačce Markétě, vyloučen z vysoké školy i ze strany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Román </a:t>
            </a:r>
            <a:r>
              <a:rPr lang="cs-CZ" sz="3200" b="1" dirty="0">
                <a:latin typeface="Calibri" pitchFamily="34" charset="0"/>
                <a:cs typeface="Calibri" pitchFamily="34" charset="0"/>
              </a:rPr>
              <a:t>komentuje politickou atmosféru 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budování socialismu 50. a 60. let.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  <a:p>
            <a:endParaRPr lang="cs-CZ" sz="3200" b="1" dirty="0" smtClean="0">
              <a:latin typeface="Calibri" pitchFamily="34" charset="0"/>
              <a:cs typeface="Calibri" pitchFamily="34" charset="0"/>
            </a:endParaRPr>
          </a:p>
          <a:p>
            <a:endParaRPr lang="cs-CZ" sz="3200" b="1" dirty="0">
              <a:latin typeface="Calibri" pitchFamily="34" charset="0"/>
              <a:cs typeface="Calibri" pitchFamily="34" charset="0"/>
            </a:endParaRPr>
          </a:p>
          <a:p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61954" y="2963182"/>
            <a:ext cx="8208912" cy="37809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Práce s textem</a:t>
            </a:r>
          </a:p>
          <a:p>
            <a:pPr algn="ctr"/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Román</a:t>
            </a:r>
          </a:p>
          <a:p>
            <a:pPr algn="ctr"/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Žert</a:t>
            </a:r>
            <a:endParaRPr lang="cs-CZ" sz="4400" b="1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61954" y="1628800"/>
            <a:ext cx="8208912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Román</a:t>
            </a:r>
            <a:r>
              <a:rPr lang="cs-CZ" sz="24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:</a:t>
            </a:r>
          </a:p>
          <a:p>
            <a:pPr marL="342900" indent="-342900" algn="just">
              <a:buFont typeface="Wingdings" pitchFamily="2" charset="2"/>
              <a:buChar char="Ø"/>
            </a:pPr>
            <a:r>
              <a:rPr lang="cs-CZ" sz="2400" b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prozaický epický žánr, smyšlené </a:t>
            </a:r>
            <a:r>
              <a:rPr lang="cs-CZ" sz="24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vyprávění</a:t>
            </a:r>
          </a:p>
          <a:p>
            <a:pPr marL="342900" indent="-342900" algn="just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rozvíjí </a:t>
            </a:r>
            <a:r>
              <a:rPr lang="cs-CZ" sz="2400" b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příběh několika </a:t>
            </a:r>
            <a:r>
              <a:rPr lang="cs-CZ" sz="24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směry </a:t>
            </a:r>
          </a:p>
          <a:p>
            <a:pPr marL="342900" indent="-342900" algn="just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zachycuje </a:t>
            </a:r>
            <a:r>
              <a:rPr lang="cs-CZ" sz="2400" b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více hlavních </a:t>
            </a:r>
            <a:r>
              <a:rPr lang="cs-CZ" sz="24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postav a </a:t>
            </a:r>
            <a:r>
              <a:rPr lang="cs-CZ" sz="2400" b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mnoho postav vedlejších</a:t>
            </a:r>
          </a:p>
        </p:txBody>
      </p:sp>
      <p:sp>
        <p:nvSpPr>
          <p:cNvPr id="7" name="Obdélník 6"/>
          <p:cNvSpPr/>
          <p:nvPr/>
        </p:nvSpPr>
        <p:spPr>
          <a:xfrm>
            <a:off x="755576" y="4653136"/>
            <a:ext cx="8208912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Retrospektivní vyprávění</a:t>
            </a:r>
            <a:r>
              <a:rPr lang="cs-CZ" sz="24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:</a:t>
            </a:r>
          </a:p>
          <a:p>
            <a:pPr algn="ctr"/>
            <a:r>
              <a:rPr lang="cs-CZ" sz="2400" b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Retrospektivní </a:t>
            </a:r>
            <a:r>
              <a:rPr lang="cs-CZ" sz="24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vyprávění </a:t>
            </a:r>
            <a:r>
              <a:rPr lang="cs-CZ" sz="2400" b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začíná </a:t>
            </a:r>
            <a:r>
              <a:rPr lang="cs-CZ" sz="24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závěrem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a </a:t>
            </a:r>
            <a:r>
              <a:rPr lang="cs-CZ" sz="2400" b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teprve pak vše vysvětluje vracením se do minulosti. </a:t>
            </a:r>
          </a:p>
          <a:p>
            <a:pPr algn="ctr"/>
            <a:endParaRPr lang="cs-CZ" sz="2400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7171" name="Picture 3" descr="C:\Users\Uživatel\AppData\Local\Microsoft\Windows\Temporary Internet Files\Content.IE5\PKQLHWH4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4381" y="1628800"/>
            <a:ext cx="1875656" cy="167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9145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7" grpId="0" animBg="1"/>
      <p:bldP spid="7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7922840" cy="1417638"/>
          </a:xfrm>
        </p:spPr>
        <p:txBody>
          <a:bodyPr/>
          <a:lstStyle/>
          <a:p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        Milan Kundera </a:t>
            </a:r>
            <a:b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u="sng" dirty="0" smtClean="0">
                <a:latin typeface="Calibri" pitchFamily="34" charset="0"/>
                <a:cs typeface="Calibri" pitchFamily="34" charset="0"/>
              </a:rPr>
              <a:t>Práce s literárním textem</a:t>
            </a:r>
          </a:p>
          <a:p>
            <a:pPr marL="0" indent="0">
              <a:buNone/>
            </a:pPr>
            <a:r>
              <a:rPr lang="cs-CZ" sz="3200" b="1" u="sng" dirty="0" smtClean="0">
                <a:latin typeface="Calibri" pitchFamily="34" charset="0"/>
                <a:cs typeface="Calibri" pitchFamily="34" charset="0"/>
              </a:rPr>
              <a:t>Literární výchova pro 9. ročník ZŠ</a:t>
            </a:r>
            <a:endParaRPr lang="cs-CZ" sz="3200" b="1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cs-CZ" sz="3200" b="1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                              </a:t>
            </a:r>
            <a:r>
              <a:rPr lang="cs-CZ" sz="4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Žert</a:t>
            </a:r>
          </a:p>
          <a:p>
            <a:pPr marL="0" indent="0">
              <a:buNone/>
            </a:pP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                              str. 73</a:t>
            </a:r>
          </a:p>
        </p:txBody>
      </p:sp>
      <p:pic>
        <p:nvPicPr>
          <p:cNvPr id="4" name="Picture 2" descr="C:\Users\Uživatel\AppData\Local\Microsoft\Windows\Temporary Internet Files\Content.IE5\3N1PLIPC\MC900019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17046"/>
            <a:ext cx="2564740" cy="223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0479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Milan Kundera </a:t>
            </a:r>
            <a:b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Žert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b="1" u="sng" dirty="0" smtClean="0">
                <a:latin typeface="Calibri" pitchFamily="34" charset="0"/>
                <a:cs typeface="Calibri" pitchFamily="34" charset="0"/>
              </a:rPr>
              <a:t>Otázky k literární ukázce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:</a:t>
            </a:r>
          </a:p>
          <a:p>
            <a:pPr marL="514350" indent="-514350">
              <a:buAutoNum type="arabicPeriod"/>
            </a:pP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Jaké historické období ukázka představuje? </a:t>
            </a:r>
          </a:p>
          <a:p>
            <a:pPr marL="514350" indent="-514350">
              <a:buAutoNum type="arabicPeriod"/>
            </a:pP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Proč byl hlavní hrdina vyloučen ze studií?</a:t>
            </a:r>
          </a:p>
          <a:p>
            <a:pPr marL="514350" indent="-514350">
              <a:buAutoNum type="arabicPeriod"/>
            </a:pP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Objevují se v ukázce prvky frašky </a:t>
            </a:r>
          </a:p>
          <a:p>
            <a:pPr marL="0" indent="0">
              <a:buNone/>
            </a:pPr>
            <a:r>
              <a:rPr lang="cs-CZ" sz="3200" b="1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    a grotesky?</a:t>
            </a:r>
          </a:p>
          <a:p>
            <a:pPr marL="514350" indent="-514350">
              <a:buAutoNum type="arabicPeriod"/>
            </a:pP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Vysvětlete význam slovních spojení: optimismus, opium, „zdravý duch páchne blbostí“, </a:t>
            </a:r>
            <a:r>
              <a:rPr lang="cs-CZ" sz="3200" b="1" dirty="0" err="1" smtClean="0">
                <a:latin typeface="Calibri" pitchFamily="34" charset="0"/>
                <a:cs typeface="Calibri" pitchFamily="34" charset="0"/>
              </a:rPr>
              <a:t>Trockij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, iluze.</a:t>
            </a:r>
          </a:p>
          <a:p>
            <a:pPr marL="0" indent="0">
              <a:buNone/>
            </a:pP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126" name="Picture 6" descr="C:\Users\Uživatel\AppData\Local\Microsoft\Windows\Temporary Internet Files\Content.IE5\KSR75ABY\MC9004077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670384"/>
            <a:ext cx="1073150" cy="1073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9684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Milan Kundera </a:t>
            </a:r>
            <a:b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Žert (kvíz k ukázce)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1" y="1700808"/>
            <a:ext cx="15121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Fraška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9266" y="3659432"/>
            <a:ext cx="19045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Groteska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2285583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Optimismus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913" y="4406469"/>
            <a:ext cx="17084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Opium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2996952"/>
            <a:ext cx="16898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Trockij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7651" y="5799166"/>
            <a:ext cx="9775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Vize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5" y="1700808"/>
            <a:ext cx="20672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představa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03723" y="2280939"/>
            <a:ext cx="32978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atin typeface="Calibri" pitchFamily="34" charset="0"/>
                <a:cs typeface="Calibri" pitchFamily="34" charset="0"/>
              </a:rPr>
              <a:t>k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omická událost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55975" y="5799166"/>
            <a:ext cx="44568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atin typeface="Calibri" pitchFamily="34" charset="0"/>
                <a:cs typeface="Calibri" pitchFamily="34" charset="0"/>
              </a:rPr>
              <a:t>k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ritik Stalinova režimu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03723" y="3074657"/>
            <a:ext cx="42410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atin typeface="Calibri" pitchFamily="34" charset="0"/>
                <a:cs typeface="Calibri" pitchFamily="34" charset="0"/>
              </a:rPr>
              <a:t>d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roga získaná z máku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303723" y="3660364"/>
            <a:ext cx="48188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atin typeface="Calibri" pitchFamily="34" charset="0"/>
                <a:cs typeface="Calibri" pitchFamily="34" charset="0"/>
              </a:rPr>
              <a:t>n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esmyslné jednání, dění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366503" y="4448115"/>
            <a:ext cx="42141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atin typeface="Calibri" pitchFamily="34" charset="0"/>
                <a:cs typeface="Calibri" pitchFamily="34" charset="0"/>
              </a:rPr>
              <a:t>s</a:t>
            </a:r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klon posuzovat věci </a:t>
            </a:r>
          </a:p>
          <a:p>
            <a:r>
              <a:rPr lang="cs-CZ" sz="3600" b="1" dirty="0" smtClean="0">
                <a:latin typeface="Calibri" pitchFamily="34" charset="0"/>
                <a:cs typeface="Calibri" pitchFamily="34" charset="0"/>
              </a:rPr>
              <a:t>z lepší stránky</a:t>
            </a:r>
            <a:endParaRPr lang="cs-CZ" sz="36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0407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Milan Kundera </a:t>
            </a:r>
            <a:b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Žert (kvíz shrnutí)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1" y="1700808"/>
            <a:ext cx="3851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Fraška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– nesmyslné jednání, dění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3982" y="1839307"/>
            <a:ext cx="381444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Groteska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– komická událost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3068960"/>
            <a:ext cx="38519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Optimismus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– sklon posuzovat věci z lepší stránky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83342" y="3080821"/>
            <a:ext cx="413713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Opium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– droga získaná </a:t>
            </a:r>
          </a:p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z máku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7148" y="5081133"/>
            <a:ext cx="36468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Trockij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– kritik Stalinova režimu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12763" y="5234739"/>
            <a:ext cx="207351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Vize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- představa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Uživatel\AppData\Local\Microsoft\Windows\Temporary Internet Files\Content.IE5\PKQLHWH4\MP9001452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5965" y="3606461"/>
            <a:ext cx="2088035" cy="3237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9218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Milan Kundera - Žert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Ludvík </a:t>
            </a:r>
            <a:r>
              <a:rPr lang="cs-CZ" sz="3200" b="1" dirty="0">
                <a:latin typeface="Calibri" pitchFamily="34" charset="0"/>
                <a:cs typeface="Calibri" pitchFamily="34" charset="0"/>
              </a:rPr>
              <a:t>se chce 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po </a:t>
            </a:r>
            <a:r>
              <a:rPr lang="cs-CZ" sz="3200" b="1" dirty="0">
                <a:latin typeface="Calibri" pitchFamily="34" charset="0"/>
                <a:cs typeface="Calibri" pitchFamily="34" charset="0"/>
              </a:rPr>
              <a:t>letech pomstít bývalému spolužákovi </a:t>
            </a:r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Zemánkovi.</a:t>
            </a:r>
          </a:p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Aktem pomsty se má stát svedení Zemánkovy manželky (další žert).</a:t>
            </a:r>
          </a:p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Pomsta se míjí účinkem – manželství Zemanových je již dávno v troskách. 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8194" name="Picture 2" descr="C:\Users\Uživatel\AppData\Local\Microsoft\Windows\Temporary Internet Files\Content.IE5\PKQLHWH4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481736"/>
            <a:ext cx="2743200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4460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Zástupný symbol pro obsah 5"/>
          <p:cNvSpPr>
            <a:spLocks noGrp="1"/>
          </p:cNvSpPr>
          <p:nvPr>
            <p:ph idx="4294967295"/>
          </p:nvPr>
        </p:nvSpPr>
        <p:spPr>
          <a:xfrm>
            <a:off x="395536" y="404665"/>
            <a:ext cx="8319839" cy="256267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Zdroj použité literatury: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 smtClean="0"/>
              <a:t>NEZKUSIL</a:t>
            </a:r>
            <a:r>
              <a:rPr lang="cs-CZ" sz="1400" dirty="0"/>
              <a:t>, Vladimír. </a:t>
            </a:r>
            <a:r>
              <a:rPr lang="cs-CZ" sz="1400" i="1" dirty="0"/>
              <a:t>Literární výchova pro 9. ročník ZŠ: Výpravy do světa literatury 2</a:t>
            </a:r>
            <a:r>
              <a:rPr lang="cs-CZ" sz="1400" dirty="0"/>
              <a:t>. Praha: Fortuna, 1999. ISBN 80-7168-347-7. </a:t>
            </a:r>
            <a:endParaRPr lang="cs-CZ" sz="1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5536" y="2459216"/>
            <a:ext cx="69127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Zdroj </a:t>
            </a:r>
            <a:r>
              <a:rPr lang="cs-CZ" sz="1400" dirty="0"/>
              <a:t>obrázků: </a:t>
            </a:r>
          </a:p>
          <a:p>
            <a:r>
              <a:rPr lang="cs-CZ" sz="1400" dirty="0"/>
              <a:t>Galerie Microsoft Office</a:t>
            </a:r>
          </a:p>
        </p:txBody>
      </p:sp>
    </p:spTree>
    <p:extLst>
      <p:ext uri="{BB962C8B-B14F-4D97-AF65-F5344CB8AC3E}">
        <p14:creationId xmlns:p14="http://schemas.microsoft.com/office/powerpoint/2010/main" val="267283287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1040</TotalTime>
  <Words>582</Words>
  <Application>Microsoft Office PowerPoint</Application>
  <PresentationFormat>Předvádění na obrazovce (4:3)</PresentationFormat>
  <Paragraphs>93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Horizont</vt:lpstr>
      <vt:lpstr>Milan Kundera - Žert</vt:lpstr>
      <vt:lpstr>              Milan Kundera </vt:lpstr>
      <vt:lpstr>           Milan Kundera </vt:lpstr>
      <vt:lpstr>             Milan Kundera   </vt:lpstr>
      <vt:lpstr>         Milan Kundera   </vt:lpstr>
      <vt:lpstr>  Milan Kundera    Žert</vt:lpstr>
      <vt:lpstr>              Milan Kundera</vt:lpstr>
      <vt:lpstr>         Milan Kundera   </vt:lpstr>
      <vt:lpstr> Milan Kundera   Žert</vt:lpstr>
      <vt:lpstr> Milan Kundera   Žert (kvíz k ukázce)</vt:lpstr>
      <vt:lpstr> Milan Kundera   Žert (kvíz shrnutí)</vt:lpstr>
      <vt:lpstr> Milan Kundera - Žert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Milan Kundera - Žert</dc:title>
  <dc:creator>Nikola</dc:creator>
  <cp:lastModifiedBy>Uživatel</cp:lastModifiedBy>
  <cp:revision>207</cp:revision>
  <dcterms:created xsi:type="dcterms:W3CDTF">2012-04-14T09:12:32Z</dcterms:created>
  <dcterms:modified xsi:type="dcterms:W3CDTF">2012-11-24T15:05:08Z</dcterms:modified>
</cp:coreProperties>
</file>