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57" r:id="rId3"/>
    <p:sldId id="261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88475" autoAdjust="0"/>
  </p:normalViewPr>
  <p:slideViewPr>
    <p:cSldViewPr>
      <p:cViewPr>
        <p:scale>
          <a:sx n="100" d="100"/>
          <a:sy n="100" d="100"/>
        </p:scale>
        <p:origin x="-3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 VY_32_INOVACE_08_NJ_01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Uherský Ostroh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Ladislava </a:t>
          </a:r>
          <a:r>
            <a:rPr lang="cs-CZ" sz="2000" dirty="0" err="1" smtClean="0"/>
            <a:t>Hurábová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 WIEN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2000" dirty="0" smtClean="0"/>
            <a:t> </a:t>
          </a:r>
          <a:r>
            <a:rPr lang="cs-CZ" sz="2000" dirty="0" smtClean="0">
              <a:latin typeface="+mj-lt"/>
            </a:rPr>
            <a:t>CZ.1.07/1.4.00/21.1616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B14A22B-7CF5-4CC7-8487-DC62CD6DF2AF}">
      <dgm:prSet/>
      <dgm:spPr/>
      <dgm:t>
        <a:bodyPr/>
        <a:lstStyle/>
        <a:p>
          <a:endParaRPr lang="cs-CZ" dirty="0"/>
        </a:p>
      </dgm:t>
    </dgm:pt>
    <dgm:pt modelId="{5AE97F4D-B713-4C3D-86F8-542456E39278}" type="parTrans" cxnId="{E3B5A85C-6819-46B5-9A32-C1BACD64E6A5}">
      <dgm:prSet/>
      <dgm:spPr/>
      <dgm:t>
        <a:bodyPr/>
        <a:lstStyle/>
        <a:p>
          <a:endParaRPr lang="cs-CZ"/>
        </a:p>
      </dgm:t>
    </dgm:pt>
    <dgm:pt modelId="{AFCAA178-A235-4813-87E2-B62D2FEB56C1}" type="sibTrans" cxnId="{E3B5A85C-6819-46B5-9A32-C1BACD64E6A5}">
      <dgm:prSet/>
      <dgm:spPr/>
      <dgm:t>
        <a:bodyPr/>
        <a:lstStyle/>
        <a:p>
          <a:endParaRPr lang="cs-CZ"/>
        </a:p>
      </dgm:t>
    </dgm:pt>
    <dgm:pt modelId="{F2B7EAE5-D84F-491A-B1E2-10A153C80690}">
      <dgm:prSet/>
      <dgm:spPr/>
      <dgm:t>
        <a:bodyPr/>
        <a:lstStyle/>
        <a:p>
          <a:endParaRPr lang="cs-CZ" dirty="0"/>
        </a:p>
      </dgm:t>
    </dgm:pt>
    <dgm:pt modelId="{7B61DCA5-945B-4668-B877-78966D25FF2D}" type="parTrans" cxnId="{D00282AE-53CD-4A00-919B-37B5ABA897C8}">
      <dgm:prSet/>
      <dgm:spPr/>
      <dgm:t>
        <a:bodyPr/>
        <a:lstStyle/>
        <a:p>
          <a:endParaRPr lang="cs-CZ"/>
        </a:p>
      </dgm:t>
    </dgm:pt>
    <dgm:pt modelId="{38A54D5C-1814-43FC-A52D-DE387E77CEBD}" type="sibTrans" cxnId="{D00282AE-53CD-4A00-919B-37B5ABA897C8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3C88678-505F-4311-8D3B-EF78FB57F2EE}" type="pres">
      <dgm:prSet presAssocID="{F2B7EAE5-D84F-491A-B1E2-10A153C80690}" presName="vertSpace6" presStyleLbl="node1" presStyleIdx="4" presStyleCnt="7"/>
      <dgm:spPr/>
    </dgm:pt>
    <dgm:pt modelId="{8CB4483D-F449-4CB1-8B2C-414B9F019C77}" type="pres">
      <dgm:prSet presAssocID="{F2B7EAE5-D84F-491A-B1E2-10A153C80690}" presName="circle6" presStyleLbl="node1" presStyleIdx="5" presStyleCnt="7"/>
      <dgm:spPr/>
    </dgm:pt>
    <dgm:pt modelId="{410330F4-F491-475B-9E51-FFCDB2D9DDB5}" type="pres">
      <dgm:prSet presAssocID="{F2B7EAE5-D84F-491A-B1E2-10A153C80690}" presName="rect6" presStyleLbl="alignAcc1" presStyleIdx="5" presStyleCnt="7"/>
      <dgm:spPr/>
    </dgm:pt>
    <dgm:pt modelId="{CC98C481-254F-4F9F-BC5E-52145CA5EF4B}" type="pres">
      <dgm:prSet presAssocID="{3B14A22B-7CF5-4CC7-8487-DC62CD6DF2AF}" presName="vertSpace7" presStyleLbl="node1" presStyleIdx="5" presStyleCnt="7"/>
      <dgm:spPr/>
    </dgm:pt>
    <dgm:pt modelId="{54D7FC91-CE9F-4997-A4E2-D4CB5EEB7A8F}" type="pres">
      <dgm:prSet presAssocID="{3B14A22B-7CF5-4CC7-8487-DC62CD6DF2AF}" presName="circle7" presStyleLbl="node1" presStyleIdx="6" presStyleCnt="7"/>
      <dgm:spPr/>
    </dgm:pt>
    <dgm:pt modelId="{85C3C687-0076-4798-AC60-B22631734B2C}" type="pres">
      <dgm:prSet presAssocID="{3B14A22B-7CF5-4CC7-8487-DC62CD6DF2AF}" presName="rect7" presStyleLbl="alignAcc1" presStyleIdx="6" presStyleCnt="7"/>
      <dgm:spPr/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1D2E96-4A81-4E5F-8701-43E84285EFA1}" type="pres">
      <dgm:prSet presAssocID="{F2B7EAE5-D84F-491A-B1E2-10A153C80690}" presName="rect6ParTxNoCh" presStyleLbl="alignAcc1" presStyleIdx="6" presStyleCnt="7">
        <dgm:presLayoutVars>
          <dgm:chMax val="1"/>
          <dgm:bulletEnabled val="1"/>
        </dgm:presLayoutVars>
      </dgm:prSet>
      <dgm:spPr/>
    </dgm:pt>
    <dgm:pt modelId="{BE6FB93E-5E04-459D-9F30-5021469750CD}" type="pres">
      <dgm:prSet presAssocID="{3B14A22B-7CF5-4CC7-8487-DC62CD6DF2AF}" presName="rect7ParTxNoCh" presStyleLbl="alignAcc1" presStyleIdx="6" presStyleCnt="7">
        <dgm:presLayoutVars>
          <dgm:chMax val="1"/>
          <dgm:bulletEnabled val="1"/>
        </dgm:presLayoutVars>
      </dgm:prSet>
      <dgm:spPr/>
    </dgm:pt>
  </dgm:ptLst>
  <dgm:cxnLst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3B5A85C-6819-46B5-9A32-C1BACD64E6A5}" srcId="{757F3AB3-0718-4624-B441-E567A8F0AB56}" destId="{3B14A22B-7CF5-4CC7-8487-DC62CD6DF2AF}" srcOrd="6" destOrd="0" parTransId="{5AE97F4D-B713-4C3D-86F8-542456E39278}" sibTransId="{AFCAA178-A235-4813-87E2-B62D2FEB56C1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82287D2-D8A0-49D3-8BC3-CC71CB79B06E}" type="presOf" srcId="{F2B7EAE5-D84F-491A-B1E2-10A153C80690}" destId="{410330F4-F491-475B-9E51-FFCDB2D9DDB5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1FCA8CFA-1088-4AF6-9502-A50D5B59C19E}" type="presOf" srcId="{3B14A22B-7CF5-4CC7-8487-DC62CD6DF2AF}" destId="{85C3C687-0076-4798-AC60-B22631734B2C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DD5F6674-E08D-47F9-A96D-DB734C7C7B6E}" type="presOf" srcId="{F2B7EAE5-D84F-491A-B1E2-10A153C80690}" destId="{931D2E96-4A81-4E5F-8701-43E84285EFA1}" srcOrd="1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F4BDB8D-3B40-4653-85CD-776922BCB47F}" type="presOf" srcId="{3B14A22B-7CF5-4CC7-8487-DC62CD6DF2AF}" destId="{BE6FB93E-5E04-459D-9F30-5021469750CD}" srcOrd="1" destOrd="0" presId="urn:microsoft.com/office/officeart/2005/8/layout/target3"/>
    <dgm:cxn modelId="{D00282AE-53CD-4A00-919B-37B5ABA897C8}" srcId="{757F3AB3-0718-4624-B441-E567A8F0AB56}" destId="{F2B7EAE5-D84F-491A-B1E2-10A153C80690}" srcOrd="5" destOrd="0" parTransId="{7B61DCA5-945B-4668-B877-78966D25FF2D}" sibTransId="{38A54D5C-1814-43FC-A52D-DE387E77CEBD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73A039B-5C36-4C4A-8CAA-66BA575413DD}" type="presParOf" srcId="{333A1088-737F-45CB-B68E-254E46348037}" destId="{53C88678-505F-4311-8D3B-EF78FB57F2EE}" srcOrd="15" destOrd="0" presId="urn:microsoft.com/office/officeart/2005/8/layout/target3"/>
    <dgm:cxn modelId="{31AFB8A7-1531-4DF6-BC89-9F270CEFB982}" type="presParOf" srcId="{333A1088-737F-45CB-B68E-254E46348037}" destId="{8CB4483D-F449-4CB1-8B2C-414B9F019C77}" srcOrd="16" destOrd="0" presId="urn:microsoft.com/office/officeart/2005/8/layout/target3"/>
    <dgm:cxn modelId="{8885ADAE-FBF2-473C-8B4E-CDAD134FCD52}" type="presParOf" srcId="{333A1088-737F-45CB-B68E-254E46348037}" destId="{410330F4-F491-475B-9E51-FFCDB2D9DDB5}" srcOrd="17" destOrd="0" presId="urn:microsoft.com/office/officeart/2005/8/layout/target3"/>
    <dgm:cxn modelId="{94CE6BDE-A454-45C2-8894-C23121ACB5F8}" type="presParOf" srcId="{333A1088-737F-45CB-B68E-254E46348037}" destId="{CC98C481-254F-4F9F-BC5E-52145CA5EF4B}" srcOrd="18" destOrd="0" presId="urn:microsoft.com/office/officeart/2005/8/layout/target3"/>
    <dgm:cxn modelId="{7E3A298A-B924-4321-98E7-BADF95D45081}" type="presParOf" srcId="{333A1088-737F-45CB-B68E-254E46348037}" destId="{54D7FC91-CE9F-4997-A4E2-D4CB5EEB7A8F}" srcOrd="19" destOrd="0" presId="urn:microsoft.com/office/officeart/2005/8/layout/target3"/>
    <dgm:cxn modelId="{379227DB-DC2B-482F-829E-2BF102B306E6}" type="presParOf" srcId="{333A1088-737F-45CB-B68E-254E46348037}" destId="{85C3C687-0076-4798-AC60-B22631734B2C}" srcOrd="20" destOrd="0" presId="urn:microsoft.com/office/officeart/2005/8/layout/target3"/>
    <dgm:cxn modelId="{967D4CAD-956F-4FD5-9BB9-DA6AB87602B6}" type="presParOf" srcId="{333A1088-737F-45CB-B68E-254E46348037}" destId="{AED2198E-93D5-4001-81B4-73124B309672}" srcOrd="21" destOrd="0" presId="urn:microsoft.com/office/officeart/2005/8/layout/target3"/>
    <dgm:cxn modelId="{8104E280-8526-4670-AB6F-DE39693704B8}" type="presParOf" srcId="{333A1088-737F-45CB-B68E-254E46348037}" destId="{2BE915AB-18AA-4053-B92C-3BFC9ED204BB}" srcOrd="22" destOrd="0" presId="urn:microsoft.com/office/officeart/2005/8/layout/target3"/>
    <dgm:cxn modelId="{704ABDB6-F8D9-4A28-BB95-93003B1A5264}" type="presParOf" srcId="{333A1088-737F-45CB-B68E-254E46348037}" destId="{6BB5E863-4638-4E1D-BFDE-399D028AC4ED}" srcOrd="23" destOrd="0" presId="urn:microsoft.com/office/officeart/2005/8/layout/target3"/>
    <dgm:cxn modelId="{D4D0831D-6975-4C90-BA48-A80A6E1BBF89}" type="presParOf" srcId="{333A1088-737F-45CB-B68E-254E46348037}" destId="{5A5FFA88-C948-4069-8E93-59FA12366E83}" srcOrd="24" destOrd="0" presId="urn:microsoft.com/office/officeart/2005/8/layout/target3"/>
    <dgm:cxn modelId="{52412213-A338-4C97-BCDC-9576EEECC82C}" type="presParOf" srcId="{333A1088-737F-45CB-B68E-254E46348037}" destId="{890E4F0B-2866-4A3F-A3C7-2A14B1797930}" srcOrd="25" destOrd="0" presId="urn:microsoft.com/office/officeart/2005/8/layout/target3"/>
    <dgm:cxn modelId="{1EEEF4DA-FD4B-4C31-BB08-82D66575370D}" type="presParOf" srcId="{333A1088-737F-45CB-B68E-254E46348037}" destId="{931D2E96-4A81-4E5F-8701-43E84285EFA1}" srcOrd="26" destOrd="0" presId="urn:microsoft.com/office/officeart/2005/8/layout/target3"/>
    <dgm:cxn modelId="{A529C932-179E-419E-82F1-DBD15248343B}" type="presParOf" srcId="{333A1088-737F-45CB-B68E-254E46348037}" destId="{BE6FB93E-5E04-459D-9F30-5021469750CD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Uherský Ostroh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Ladislava </a:t>
          </a:r>
          <a:r>
            <a:rPr lang="cs-CZ" sz="2000" kern="1200" dirty="0" err="1" smtClean="0"/>
            <a:t>Hurábová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VY_32_INOVACE_08_NJ_01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WIEN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2000"/>
                <a:satMod val="170000"/>
              </a:schemeClr>
            </a:gs>
            <a:gs pos="15000">
              <a:schemeClr val="accent1">
                <a:hueOff val="0"/>
                <a:satOff val="0"/>
                <a:lumOff val="0"/>
                <a:alphaOff val="0"/>
                <a:tint val="92000"/>
                <a:shade val="99000"/>
                <a:satMod val="170000"/>
              </a:schemeClr>
            </a:gs>
            <a:gs pos="62000">
              <a:schemeClr val="accent1">
                <a:hueOff val="0"/>
                <a:satOff val="0"/>
                <a:lumOff val="0"/>
                <a:alphaOff val="0"/>
                <a:tint val="96000"/>
                <a:shade val="80000"/>
                <a:satMod val="170000"/>
              </a:schemeClr>
            </a:gs>
            <a:gs pos="97000">
              <a:schemeClr val="accent1">
                <a:hueOff val="0"/>
                <a:satOff val="0"/>
                <a:lumOff val="0"/>
                <a:alphaOff val="0"/>
                <a:tint val="98000"/>
                <a:shade val="63000"/>
                <a:satMod val="17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5400000"/>
          </a:lightRig>
        </a:scene3d>
        <a:sp3d contourW="12700">
          <a:bevelT w="25400" h="50800" prst="angle"/>
          <a:contourClr>
            <a:schemeClr val="accent1"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 contourW="12700">
          <a:bevelT w="0" h="0"/>
          <a:contourClr>
            <a:schemeClr val="lt1">
              <a:alpha val="90000"/>
              <a:hueOff val="0"/>
              <a:satOff val="0"/>
              <a:lumOff val="0"/>
              <a:alphaOff val="0"/>
              <a:shade val="8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med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med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FE4659-7985-49B0-AFB9-855F1780E650}" type="datetimeFigureOut">
              <a:rPr lang="cs-CZ" smtClean="0"/>
              <a:pPr/>
              <a:t>18.1.2012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newsflash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url?sa=t&amp;rct=j&amp;q=map%20of%20austria%20(focus%20on%20vienna)%20datum%2016.%20dubna%202006(2006-04-16)%20zdroj&amp;source=web&amp;cd=1&amp;sqi=2&amp;ved=0CB0QFjAA&amp;url=http://cs.newikis.com/Soubor:Austria_wien.svg.html&amp;ei=o_gBT5DfKov74QTSlbyNCA&amp;usg=AFQjCNFZ8tCtnRPgh9bnOqu1IqWCUj4-aw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ebcache.googleusercontent.com/search?q=cache:GCxQyc32kCcJ:cs.newikis.com/Soubor:Austria_wien.svg.html+Map+of+Austria+(focus+on+Vienna)+Datum+16.+dubna+2006(2006-04-16)+Zdroj&amp;cd=1&amp;hl=cs&amp;ct=clnk&amp;gl=cz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Materiál slouží k výuce reálií, podává základní </a:t>
            </a:r>
            <a:r>
              <a:rPr lang="cs-CZ" dirty="0" err="1" smtClean="0"/>
              <a:t>infomace</a:t>
            </a:r>
            <a:r>
              <a:rPr lang="cs-CZ" dirty="0" smtClean="0"/>
              <a:t> o </a:t>
            </a:r>
            <a:r>
              <a:rPr lang="cs-CZ" smtClean="0"/>
              <a:t>hlavním městě </a:t>
            </a:r>
            <a:r>
              <a:rPr lang="cs-CZ" dirty="0" smtClean="0"/>
              <a:t>Rakouska – Vídni</a:t>
            </a:r>
          </a:p>
          <a:p>
            <a:r>
              <a:rPr lang="cs-CZ" dirty="0" smtClean="0"/>
              <a:t>Já jsem ho použila jako doplňkový materiál k 6. okruhu učebnice „</a:t>
            </a:r>
            <a:r>
              <a:rPr lang="cs-CZ" dirty="0" err="1" smtClean="0"/>
              <a:t>Deutsch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Max 1“ (němčina jako druhý cizí jazyk) v 8. ročníku. Žákům se tato prezentace líbila a vzbudila jejich zájem o návštěvu Vídně</a:t>
            </a:r>
          </a:p>
          <a:p>
            <a:r>
              <a:rPr lang="cs-CZ" dirty="0" smtClean="0"/>
              <a:t>Informace jsou formulovány jednoduše, mohou sloužit jako osnova pro výklad učitele i jako zápis pro žáky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WIEN</a:t>
            </a:r>
            <a:br>
              <a:rPr lang="cs-CZ" dirty="0" smtClean="0"/>
            </a:br>
            <a:r>
              <a:rPr lang="cs-CZ" dirty="0" err="1" smtClean="0"/>
              <a:t>Wo</a:t>
            </a:r>
            <a:r>
              <a:rPr lang="cs-CZ" dirty="0" smtClean="0"/>
              <a:t> </a:t>
            </a:r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Wien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6" name="Zástupný symbol pro obsah 5" descr="Bez názvu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435100" y="1598295"/>
            <a:ext cx="7499350" cy="4499610"/>
          </a:xfr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WIEN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Hauptstadt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cs-CZ" dirty="0" err="1" smtClean="0"/>
              <a:t>Österreich</a:t>
            </a:r>
            <a:endParaRPr lang="cs-CZ" dirty="0" smtClean="0"/>
          </a:p>
          <a:p>
            <a:r>
              <a:rPr lang="cs-CZ" dirty="0" err="1" smtClean="0"/>
              <a:t>ist</a:t>
            </a:r>
            <a:r>
              <a:rPr lang="cs-CZ" dirty="0" smtClean="0"/>
              <a:t> </a:t>
            </a:r>
            <a:r>
              <a:rPr lang="cs-CZ" dirty="0" err="1" smtClean="0"/>
              <a:t>ein</a:t>
            </a:r>
            <a:r>
              <a:rPr lang="cs-CZ" dirty="0" smtClean="0"/>
              <a:t> </a:t>
            </a:r>
            <a:r>
              <a:rPr lang="cs-CZ" dirty="0" err="1" smtClean="0"/>
              <a:t>selbstständiges</a:t>
            </a:r>
            <a:r>
              <a:rPr lang="cs-CZ" dirty="0" smtClean="0"/>
              <a:t>  </a:t>
            </a:r>
            <a:r>
              <a:rPr lang="cs-CZ" dirty="0" err="1" smtClean="0"/>
              <a:t>Bundesland</a:t>
            </a:r>
            <a:endParaRPr lang="cs-CZ" dirty="0" smtClean="0"/>
          </a:p>
          <a:p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etwa</a:t>
            </a:r>
            <a:r>
              <a:rPr lang="cs-CZ" dirty="0" smtClean="0"/>
              <a:t> 1,7 Mil. </a:t>
            </a:r>
            <a:r>
              <a:rPr lang="cs-CZ" dirty="0" err="1" smtClean="0"/>
              <a:t>Einwohner</a:t>
            </a:r>
            <a:r>
              <a:rPr lang="cs-CZ" dirty="0" smtClean="0"/>
              <a:t> </a:t>
            </a:r>
          </a:p>
          <a:p>
            <a:r>
              <a:rPr lang="cs-CZ" dirty="0" err="1" smtClean="0"/>
              <a:t>nimmt</a:t>
            </a:r>
            <a:r>
              <a:rPr lang="cs-CZ" dirty="0" smtClean="0"/>
              <a:t> </a:t>
            </a:r>
            <a:r>
              <a:rPr lang="cs-CZ" dirty="0" err="1" smtClean="0"/>
              <a:t>die</a:t>
            </a:r>
            <a:r>
              <a:rPr lang="cs-CZ" dirty="0" smtClean="0"/>
              <a:t> </a:t>
            </a:r>
            <a:r>
              <a:rPr lang="cs-CZ" dirty="0" err="1" smtClean="0"/>
              <a:t>Fläche</a:t>
            </a:r>
            <a:r>
              <a:rPr lang="cs-CZ" dirty="0" smtClean="0"/>
              <a:t> </a:t>
            </a:r>
            <a:r>
              <a:rPr lang="cs-CZ" dirty="0" err="1" smtClean="0"/>
              <a:t>von</a:t>
            </a:r>
            <a:r>
              <a:rPr lang="cs-CZ" dirty="0" smtClean="0"/>
              <a:t> </a:t>
            </a:r>
            <a:r>
              <a:rPr lang="pt-BR" dirty="0" smtClean="0"/>
              <a:t>414 km2 </a:t>
            </a:r>
            <a:endParaRPr lang="cs-CZ" dirty="0" smtClean="0"/>
          </a:p>
          <a:p>
            <a:r>
              <a:rPr lang="cs-CZ" dirty="0" err="1" smtClean="0"/>
              <a:t>liegt</a:t>
            </a:r>
            <a:r>
              <a:rPr lang="cs-CZ" dirty="0" smtClean="0"/>
              <a:t> </a:t>
            </a:r>
            <a:r>
              <a:rPr lang="cs-CZ" dirty="0" err="1" smtClean="0"/>
              <a:t>an</a:t>
            </a:r>
            <a:r>
              <a:rPr lang="cs-CZ" dirty="0" smtClean="0"/>
              <a:t> der </a:t>
            </a:r>
            <a:r>
              <a:rPr lang="cs-CZ" dirty="0" err="1" smtClean="0"/>
              <a:t>Donau</a:t>
            </a:r>
            <a:endParaRPr lang="cs-CZ" dirty="0" smtClean="0"/>
          </a:p>
          <a:p>
            <a:r>
              <a:rPr lang="cs-CZ" dirty="0" err="1" smtClean="0"/>
              <a:t>hat</a:t>
            </a:r>
            <a:r>
              <a:rPr lang="cs-CZ" dirty="0" smtClean="0"/>
              <a:t> </a:t>
            </a:r>
            <a:r>
              <a:rPr lang="cs-CZ" dirty="0" err="1" smtClean="0"/>
              <a:t>reiche</a:t>
            </a:r>
            <a:r>
              <a:rPr lang="cs-CZ" dirty="0" smtClean="0"/>
              <a:t> Historie </a:t>
            </a:r>
            <a:r>
              <a:rPr lang="cs-CZ" dirty="0" err="1" smtClean="0"/>
              <a:t>und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Sehenswürdigkeiten</a:t>
            </a:r>
            <a:r>
              <a:rPr lang="cs-CZ" dirty="0" smtClean="0"/>
              <a:t>, </a:t>
            </a:r>
            <a:r>
              <a:rPr lang="cs-CZ" dirty="0" err="1" smtClean="0"/>
              <a:t>deshalb</a:t>
            </a:r>
            <a:r>
              <a:rPr lang="cs-CZ" dirty="0" smtClean="0"/>
              <a:t> </a:t>
            </a:r>
            <a:r>
              <a:rPr lang="cs-CZ" dirty="0" err="1" smtClean="0"/>
              <a:t>kommen</a:t>
            </a:r>
            <a:r>
              <a:rPr lang="cs-CZ" dirty="0" smtClean="0"/>
              <a:t> nach </a:t>
            </a:r>
            <a:r>
              <a:rPr lang="cs-CZ" dirty="0" err="1" smtClean="0"/>
              <a:t>Wien</a:t>
            </a:r>
            <a:r>
              <a:rPr lang="cs-CZ" dirty="0" smtClean="0"/>
              <a:t> </a:t>
            </a:r>
            <a:r>
              <a:rPr lang="cs-CZ" dirty="0" err="1" smtClean="0"/>
              <a:t>viele</a:t>
            </a:r>
            <a:r>
              <a:rPr lang="cs-CZ" dirty="0" smtClean="0"/>
              <a:t> </a:t>
            </a:r>
            <a:r>
              <a:rPr lang="cs-CZ" dirty="0" err="1" smtClean="0"/>
              <a:t>Touristen</a:t>
            </a:r>
            <a:endParaRPr lang="cs-CZ" dirty="0" smtClean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HERZLICH WILKOMMEN IN WIEN!</a:t>
            </a:r>
            <a:endParaRPr lang="cs-CZ" sz="4000" dirty="0"/>
          </a:p>
        </p:txBody>
      </p:sp>
      <p:pic>
        <p:nvPicPr>
          <p:cNvPr id="10" name="Obrázek 9" descr="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16" y="4000504"/>
            <a:ext cx="1982405" cy="2643206"/>
          </a:xfrm>
          <a:prstGeom prst="rect">
            <a:avLst/>
          </a:prstGeom>
        </p:spPr>
      </p:pic>
      <p:pic>
        <p:nvPicPr>
          <p:cNvPr id="12" name="Obrázek 11" descr="12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619889" y="1571612"/>
            <a:ext cx="2166953" cy="1625215"/>
          </a:xfrm>
          <a:prstGeom prst="rect">
            <a:avLst/>
          </a:prstGeom>
        </p:spPr>
      </p:pic>
      <p:pic>
        <p:nvPicPr>
          <p:cNvPr id="13" name="Obrázek 12" descr="8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14414" y="1571612"/>
            <a:ext cx="2095514" cy="1571636"/>
          </a:xfrm>
          <a:prstGeom prst="rect">
            <a:avLst/>
          </a:prstGeom>
        </p:spPr>
      </p:pic>
      <p:pic>
        <p:nvPicPr>
          <p:cNvPr id="14" name="Obrázek 13" descr="2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1214414" y="4857760"/>
            <a:ext cx="2428892" cy="1821669"/>
          </a:xfrm>
          <a:prstGeom prst="rect">
            <a:avLst/>
          </a:prstGeom>
        </p:spPr>
      </p:pic>
      <p:pic>
        <p:nvPicPr>
          <p:cNvPr id="15" name="Obrázek 14" descr="98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3000364" y="2500306"/>
            <a:ext cx="4095747" cy="3071810"/>
          </a:xfrm>
          <a:prstGeom prst="rect">
            <a:avLst/>
          </a:prstGeo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SCHLOSS SCHÖNBRUNN</a:t>
            </a:r>
            <a:br>
              <a:rPr lang="cs-CZ" dirty="0" smtClean="0"/>
            </a:br>
            <a:r>
              <a:rPr lang="cs-CZ" sz="2400" dirty="0" err="1" smtClean="0"/>
              <a:t>Sommerresidenz</a:t>
            </a:r>
            <a:r>
              <a:rPr lang="cs-CZ" sz="2400" dirty="0" smtClean="0"/>
              <a:t> der </a:t>
            </a:r>
            <a:r>
              <a:rPr lang="cs-CZ" sz="2400" dirty="0" err="1" smtClean="0"/>
              <a:t>Habsburger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der </a:t>
            </a:r>
            <a:r>
              <a:rPr lang="cs-CZ" sz="2400" dirty="0" err="1" smtClean="0"/>
              <a:t>Keiserin</a:t>
            </a:r>
            <a:r>
              <a:rPr lang="cs-CZ" sz="2400" dirty="0" smtClean="0"/>
              <a:t> Maria </a:t>
            </a:r>
            <a:r>
              <a:rPr lang="cs-CZ" sz="2400" dirty="0" err="1" smtClean="0"/>
              <a:t>Theresia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dem</a:t>
            </a:r>
            <a:r>
              <a:rPr lang="cs-CZ" sz="2400" dirty="0" smtClean="0"/>
              <a:t> </a:t>
            </a:r>
            <a:r>
              <a:rPr lang="cs-CZ" sz="2400" dirty="0" err="1" smtClean="0"/>
              <a:t>schönen</a:t>
            </a:r>
            <a:r>
              <a:rPr lang="cs-CZ" sz="2400" dirty="0" smtClean="0"/>
              <a:t> </a:t>
            </a:r>
            <a:r>
              <a:rPr lang="cs-CZ" sz="2400" dirty="0" err="1" smtClean="0"/>
              <a:t>Garten</a:t>
            </a:r>
            <a:r>
              <a:rPr lang="cs-CZ" sz="2400" dirty="0" smtClean="0"/>
              <a:t>, </a:t>
            </a:r>
            <a:r>
              <a:rPr lang="cs-CZ" sz="2400" dirty="0" err="1" smtClean="0"/>
              <a:t>Brunnen</a:t>
            </a:r>
            <a:r>
              <a:rPr lang="cs-CZ" sz="2400" dirty="0" smtClean="0"/>
              <a:t>, </a:t>
            </a:r>
            <a:r>
              <a:rPr lang="cs-CZ" sz="2400" dirty="0" err="1" smtClean="0"/>
              <a:t>Irrgarten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ältesten</a:t>
            </a:r>
            <a:r>
              <a:rPr lang="cs-CZ" sz="2400" dirty="0" smtClean="0"/>
              <a:t> </a:t>
            </a:r>
            <a:r>
              <a:rPr lang="cs-CZ" sz="2400" dirty="0" err="1" smtClean="0"/>
              <a:t>Tiergarten</a:t>
            </a:r>
            <a:r>
              <a:rPr lang="cs-CZ" sz="2400" dirty="0" smtClean="0"/>
              <a:t> in </a:t>
            </a:r>
            <a:r>
              <a:rPr lang="cs-CZ" sz="2400" dirty="0" err="1" smtClean="0"/>
              <a:t>Österreich</a:t>
            </a:r>
            <a:endParaRPr lang="cs-CZ" dirty="0"/>
          </a:p>
        </p:txBody>
      </p:sp>
      <p:pic>
        <p:nvPicPr>
          <p:cNvPr id="5" name="Zástupný symbol pro obsah 4" descr="1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072199" y="1837721"/>
            <a:ext cx="2786082" cy="2020002"/>
          </a:xfrm>
        </p:spPr>
      </p:pic>
      <p:pic>
        <p:nvPicPr>
          <p:cNvPr id="6" name="Obrázek 5" descr="2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357290" y="2285992"/>
            <a:ext cx="4714908" cy="3536182"/>
          </a:xfrm>
          <a:prstGeom prst="rect">
            <a:avLst/>
          </a:prstGeom>
        </p:spPr>
      </p:pic>
      <p:pic>
        <p:nvPicPr>
          <p:cNvPr id="10" name="Obrázek 9" descr="1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072198" y="4357694"/>
            <a:ext cx="2775112" cy="1928825"/>
          </a:xfrm>
          <a:prstGeom prst="rect">
            <a:avLst/>
          </a:prstGeo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HOFBURG</a:t>
            </a:r>
            <a:br>
              <a:rPr lang="cs-CZ" dirty="0" smtClean="0"/>
            </a:br>
            <a:r>
              <a:rPr lang="cs-CZ" sz="2400" dirty="0" err="1" smtClean="0"/>
              <a:t>Wintersitz</a:t>
            </a:r>
            <a:r>
              <a:rPr lang="cs-CZ" sz="2400" dirty="0" smtClean="0"/>
              <a:t> der </a:t>
            </a:r>
            <a:r>
              <a:rPr lang="cs-CZ" sz="2400" dirty="0" err="1" smtClean="0"/>
              <a:t>Habsburger</a:t>
            </a:r>
            <a:r>
              <a:rPr lang="cs-CZ" sz="2400" dirty="0" smtClean="0"/>
              <a:t>, </a:t>
            </a:r>
            <a:r>
              <a:rPr lang="cs-CZ" sz="2400" dirty="0" err="1" smtClean="0"/>
              <a:t>heute</a:t>
            </a:r>
            <a:r>
              <a:rPr lang="cs-CZ" sz="2400" dirty="0" smtClean="0"/>
              <a:t> der </a:t>
            </a:r>
            <a:r>
              <a:rPr lang="cs-CZ" sz="2400" dirty="0" err="1" smtClean="0"/>
              <a:t>Sitz</a:t>
            </a:r>
            <a:r>
              <a:rPr lang="cs-CZ" sz="2400" dirty="0" smtClean="0"/>
              <a:t> des </a:t>
            </a:r>
            <a:r>
              <a:rPr lang="cs-CZ" sz="2400" dirty="0" err="1" smtClean="0"/>
              <a:t>Präsidenten</a:t>
            </a:r>
            <a:endParaRPr lang="cs-CZ" dirty="0"/>
          </a:p>
        </p:txBody>
      </p:sp>
      <p:pic>
        <p:nvPicPr>
          <p:cNvPr id="4" name="Zástupný symbol pro obsah 3" descr="9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850747" y="1571612"/>
            <a:ext cx="2837695" cy="2071702"/>
          </a:xfrm>
        </p:spPr>
      </p:pic>
      <p:pic>
        <p:nvPicPr>
          <p:cNvPr id="6" name="Obrázek 5" descr="10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929322" y="4286256"/>
            <a:ext cx="2833707" cy="2125281"/>
          </a:xfrm>
          <a:prstGeom prst="rect">
            <a:avLst/>
          </a:prstGeom>
        </p:spPr>
      </p:pic>
      <p:pic>
        <p:nvPicPr>
          <p:cNvPr id="7" name="Obrázek 6" descr="97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1285852" y="2000240"/>
            <a:ext cx="4773357" cy="3500462"/>
          </a:xfrm>
          <a:prstGeom prst="rect">
            <a:avLst/>
          </a:prstGeo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STEPHANSDOM</a:t>
            </a:r>
            <a:br>
              <a:rPr lang="cs-CZ" dirty="0" smtClean="0"/>
            </a:br>
            <a:r>
              <a:rPr lang="cs-CZ" sz="2400" dirty="0" err="1" smtClean="0"/>
              <a:t>grosse</a:t>
            </a:r>
            <a:r>
              <a:rPr lang="cs-CZ" sz="2400" dirty="0" smtClean="0"/>
              <a:t>, </a:t>
            </a:r>
            <a:r>
              <a:rPr lang="cs-CZ" sz="2400" dirty="0" err="1" smtClean="0"/>
              <a:t>schöne</a:t>
            </a:r>
            <a:r>
              <a:rPr lang="cs-CZ" sz="2400" dirty="0" smtClean="0"/>
              <a:t> </a:t>
            </a:r>
            <a:r>
              <a:rPr lang="cs-CZ" sz="2400" dirty="0" err="1" smtClean="0"/>
              <a:t>Kirche</a:t>
            </a:r>
            <a:r>
              <a:rPr lang="cs-CZ" sz="2400" dirty="0" smtClean="0"/>
              <a:t>, </a:t>
            </a: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berühmteste</a:t>
            </a:r>
            <a:r>
              <a:rPr lang="cs-CZ" sz="2400" dirty="0" smtClean="0"/>
              <a:t> </a:t>
            </a:r>
            <a:r>
              <a:rPr lang="cs-CZ" sz="2400" dirty="0" err="1" smtClean="0"/>
              <a:t>gotische</a:t>
            </a:r>
            <a:r>
              <a:rPr lang="cs-CZ" sz="2400" dirty="0" smtClean="0"/>
              <a:t> </a:t>
            </a:r>
            <a:r>
              <a:rPr lang="cs-CZ" sz="2400" dirty="0" err="1" smtClean="0"/>
              <a:t>Bauwerk</a:t>
            </a:r>
            <a:r>
              <a:rPr lang="cs-CZ" sz="2400" dirty="0" smtClean="0"/>
              <a:t> </a:t>
            </a:r>
            <a:r>
              <a:rPr lang="cs-CZ" sz="2400" dirty="0" err="1" smtClean="0"/>
              <a:t>Österreichs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eine</a:t>
            </a:r>
            <a:r>
              <a:rPr lang="cs-CZ" sz="2400" dirty="0" smtClean="0"/>
              <a:t> der </a:t>
            </a:r>
            <a:r>
              <a:rPr lang="cs-CZ" sz="2400" dirty="0" err="1" smtClean="0"/>
              <a:t>Wiener</a:t>
            </a:r>
            <a:r>
              <a:rPr lang="cs-CZ" sz="2400" dirty="0" smtClean="0"/>
              <a:t> </a:t>
            </a:r>
            <a:r>
              <a:rPr lang="cs-CZ" sz="2400" dirty="0" err="1" smtClean="0"/>
              <a:t>Dominanten</a:t>
            </a:r>
            <a:r>
              <a:rPr lang="cs-CZ" sz="2400" dirty="0" smtClean="0"/>
              <a:t> </a:t>
            </a:r>
            <a:endParaRPr lang="cs-CZ" dirty="0"/>
          </a:p>
        </p:txBody>
      </p:sp>
      <p:pic>
        <p:nvPicPr>
          <p:cNvPr id="4" name="Zástupný symbol pro obsah 3" descr="4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57818" y="1643050"/>
            <a:ext cx="2632476" cy="3509967"/>
          </a:xfrm>
        </p:spPr>
      </p:pic>
      <p:pic>
        <p:nvPicPr>
          <p:cNvPr id="5" name="Obrázek 4" descr="44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85918" y="1643050"/>
            <a:ext cx="2571732" cy="3428976"/>
          </a:xfrm>
          <a:prstGeom prst="rect">
            <a:avLst/>
          </a:prstGeom>
        </p:spPr>
      </p:pic>
      <p:pic>
        <p:nvPicPr>
          <p:cNvPr id="7" name="Obrázek 6" descr="4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3286116" y="4643446"/>
            <a:ext cx="2928957" cy="2023284"/>
          </a:xfrm>
          <a:prstGeom prst="rect">
            <a:avLst/>
          </a:prstGeo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WIENER STAATSOPER</a:t>
            </a:r>
            <a:br>
              <a:rPr lang="cs-CZ" dirty="0" smtClean="0"/>
            </a:br>
            <a:r>
              <a:rPr lang="cs-CZ" sz="2400" dirty="0" err="1" smtClean="0"/>
              <a:t>das</a:t>
            </a:r>
            <a:r>
              <a:rPr lang="cs-CZ" sz="2400" dirty="0" smtClean="0"/>
              <a:t> </a:t>
            </a:r>
            <a:r>
              <a:rPr lang="cs-CZ" sz="2400" dirty="0" err="1" smtClean="0"/>
              <a:t>schöne</a:t>
            </a:r>
            <a:r>
              <a:rPr lang="cs-CZ" sz="2400" dirty="0" smtClean="0"/>
              <a:t> </a:t>
            </a:r>
            <a:r>
              <a:rPr lang="cs-CZ" sz="2400" dirty="0" err="1" smtClean="0"/>
              <a:t>historische</a:t>
            </a:r>
            <a:r>
              <a:rPr lang="cs-CZ" sz="2400" dirty="0" smtClean="0"/>
              <a:t> </a:t>
            </a:r>
            <a:r>
              <a:rPr lang="cs-CZ" sz="2400" dirty="0" err="1" smtClean="0"/>
              <a:t>Gebäude</a:t>
            </a:r>
            <a:r>
              <a:rPr lang="cs-CZ" sz="2400" dirty="0" smtClean="0"/>
              <a:t>, </a:t>
            </a:r>
            <a:r>
              <a:rPr lang="cs-CZ" sz="2400" dirty="0" err="1" smtClean="0"/>
              <a:t>eine</a:t>
            </a:r>
            <a:r>
              <a:rPr lang="cs-CZ" sz="2400" dirty="0" smtClean="0"/>
              <a:t> der </a:t>
            </a:r>
            <a:r>
              <a:rPr lang="cs-CZ" sz="2400" dirty="0" err="1" smtClean="0"/>
              <a:t>berühmtesten</a:t>
            </a:r>
            <a:r>
              <a:rPr lang="cs-CZ" sz="2400" dirty="0" smtClean="0"/>
              <a:t> </a:t>
            </a:r>
            <a:r>
              <a:rPr lang="cs-CZ" sz="2400" dirty="0" err="1" smtClean="0"/>
              <a:t>Opernszenen</a:t>
            </a:r>
            <a:r>
              <a:rPr lang="cs-CZ" sz="2400" dirty="0" smtClean="0"/>
              <a:t> der </a:t>
            </a:r>
            <a:r>
              <a:rPr lang="cs-CZ" sz="2400" dirty="0" err="1" smtClean="0"/>
              <a:t>Welt</a:t>
            </a:r>
            <a:r>
              <a:rPr lang="cs-CZ" sz="2400" dirty="0" smtClean="0"/>
              <a:t>, </a:t>
            </a:r>
            <a:r>
              <a:rPr lang="cs-CZ" sz="2400" dirty="0" err="1" smtClean="0"/>
              <a:t>wo</a:t>
            </a:r>
            <a:r>
              <a:rPr lang="cs-CZ" sz="2400" dirty="0" smtClean="0"/>
              <a:t> der </a:t>
            </a:r>
            <a:r>
              <a:rPr lang="cs-CZ" sz="2400" dirty="0" err="1" smtClean="0"/>
              <a:t>bekannte</a:t>
            </a:r>
            <a:r>
              <a:rPr lang="cs-CZ" sz="2400" dirty="0" smtClean="0"/>
              <a:t> „</a:t>
            </a:r>
            <a:r>
              <a:rPr lang="cs-CZ" sz="2400" dirty="0" err="1" smtClean="0"/>
              <a:t>Opernball</a:t>
            </a:r>
            <a:r>
              <a:rPr lang="cs-CZ" sz="2400" dirty="0" smtClean="0"/>
              <a:t>“ </a:t>
            </a:r>
            <a:r>
              <a:rPr lang="cs-CZ" sz="2400" dirty="0" err="1" smtClean="0"/>
              <a:t>stattfindet</a:t>
            </a:r>
            <a:endParaRPr lang="cs-CZ" dirty="0"/>
          </a:p>
        </p:txBody>
      </p:sp>
      <p:pic>
        <p:nvPicPr>
          <p:cNvPr id="4" name="Zástupný symbol pro obsah 3" descr="5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1643050"/>
            <a:ext cx="4949833" cy="3712374"/>
          </a:xfrm>
        </p:spPr>
      </p:pic>
      <p:pic>
        <p:nvPicPr>
          <p:cNvPr id="5" name="Obrázek 4" descr="6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86446" y="4357694"/>
            <a:ext cx="2928958" cy="2196719"/>
          </a:xfrm>
          <a:prstGeom prst="rect">
            <a:avLst/>
          </a:prstGeo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PARLAMENT</a:t>
            </a:r>
            <a:br>
              <a:rPr lang="cs-CZ" dirty="0" smtClean="0"/>
            </a:b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Pallas</a:t>
            </a:r>
            <a:r>
              <a:rPr lang="cs-CZ" sz="2400" dirty="0" smtClean="0"/>
              <a:t> – </a:t>
            </a:r>
            <a:r>
              <a:rPr lang="cs-CZ" sz="2400" dirty="0" err="1" smtClean="0"/>
              <a:t>Athene</a:t>
            </a:r>
            <a:r>
              <a:rPr lang="cs-CZ" sz="2400" dirty="0" smtClean="0"/>
              <a:t> </a:t>
            </a:r>
            <a:r>
              <a:rPr lang="cs-CZ" sz="2400" dirty="0" err="1" smtClean="0"/>
              <a:t>Brunnen</a:t>
            </a:r>
            <a:endParaRPr lang="cs-CZ" dirty="0"/>
          </a:p>
        </p:txBody>
      </p:sp>
      <p:pic>
        <p:nvPicPr>
          <p:cNvPr id="4" name="Zástupný symbol pro obsah 3" descr="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1500173"/>
            <a:ext cx="5000660" cy="3750495"/>
          </a:xfrm>
        </p:spPr>
      </p:pic>
      <p:pic>
        <p:nvPicPr>
          <p:cNvPr id="6" name="Obrázek 5" descr="8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715008" y="4393414"/>
            <a:ext cx="3071834" cy="2303876"/>
          </a:xfrm>
          <a:prstGeom prst="rect">
            <a:avLst/>
          </a:prstGeo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WIENER RATHAUS</a:t>
            </a:r>
            <a:br>
              <a:rPr lang="cs-CZ" dirty="0" smtClean="0"/>
            </a:br>
            <a:r>
              <a:rPr lang="cs-CZ" sz="2400" dirty="0" err="1" smtClean="0"/>
              <a:t>und</a:t>
            </a:r>
            <a:r>
              <a:rPr lang="cs-CZ" sz="2400" dirty="0" smtClean="0"/>
              <a:t> der </a:t>
            </a:r>
            <a:r>
              <a:rPr lang="cs-CZ" sz="2400" dirty="0" err="1" smtClean="0"/>
              <a:t>berühmte</a:t>
            </a:r>
            <a:r>
              <a:rPr lang="cs-CZ" sz="2400" dirty="0" smtClean="0"/>
              <a:t> </a:t>
            </a:r>
            <a:r>
              <a:rPr lang="cs-CZ" sz="2400" dirty="0" err="1" smtClean="0"/>
              <a:t>Christkindelmarkt</a:t>
            </a:r>
            <a:r>
              <a:rPr lang="cs-CZ" sz="2400" dirty="0" smtClean="0"/>
              <a:t> vor </a:t>
            </a:r>
            <a:r>
              <a:rPr lang="cs-CZ" sz="2400" dirty="0" err="1" smtClean="0"/>
              <a:t>Weihnachten</a:t>
            </a:r>
            <a:endParaRPr lang="cs-CZ" dirty="0"/>
          </a:p>
        </p:txBody>
      </p:sp>
      <p:pic>
        <p:nvPicPr>
          <p:cNvPr id="5" name="Obrázek 4" descr="IMG_00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57752" y="3750471"/>
            <a:ext cx="3929090" cy="2946818"/>
          </a:xfrm>
          <a:prstGeom prst="rect">
            <a:avLst/>
          </a:prstGeom>
        </p:spPr>
      </p:pic>
      <p:pic>
        <p:nvPicPr>
          <p:cNvPr id="7" name="Zástupný symbol pro obsah 6" descr="82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571604" y="1428736"/>
            <a:ext cx="4286280" cy="3214710"/>
          </a:xfr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PRATER</a:t>
            </a:r>
            <a:br>
              <a:rPr lang="cs-CZ" dirty="0" smtClean="0"/>
            </a:br>
            <a:r>
              <a:rPr lang="cs-CZ" sz="2400" dirty="0" smtClean="0"/>
              <a:t>der </a:t>
            </a:r>
            <a:r>
              <a:rPr lang="cs-CZ" sz="2400" dirty="0" err="1" smtClean="0"/>
              <a:t>grosse</a:t>
            </a:r>
            <a:r>
              <a:rPr lang="cs-CZ" sz="2400" dirty="0" smtClean="0"/>
              <a:t> </a:t>
            </a:r>
            <a:r>
              <a:rPr lang="cs-CZ" sz="2400" dirty="0" err="1" smtClean="0"/>
              <a:t>Vergnügungspark</a:t>
            </a:r>
            <a:r>
              <a:rPr lang="cs-CZ" sz="2400" dirty="0" smtClean="0"/>
              <a:t> </a:t>
            </a:r>
            <a:r>
              <a:rPr lang="cs-CZ" sz="2400" dirty="0" err="1" smtClean="0"/>
              <a:t>mit</a:t>
            </a:r>
            <a:r>
              <a:rPr lang="cs-CZ" sz="2400" dirty="0" smtClean="0"/>
              <a:t> </a:t>
            </a:r>
            <a:r>
              <a:rPr lang="cs-CZ" sz="2400" dirty="0" err="1" smtClean="0"/>
              <a:t>vielen</a:t>
            </a:r>
            <a:r>
              <a:rPr lang="cs-CZ" sz="2400" dirty="0" smtClean="0"/>
              <a:t> </a:t>
            </a:r>
            <a:r>
              <a:rPr lang="cs-CZ" sz="2400" dirty="0" err="1" smtClean="0"/>
              <a:t>Atraktionen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berühmtem</a:t>
            </a:r>
            <a:r>
              <a:rPr lang="cs-CZ" sz="2400" dirty="0" smtClean="0"/>
              <a:t> </a:t>
            </a:r>
            <a:r>
              <a:rPr lang="cs-CZ" sz="2400" dirty="0" err="1" smtClean="0"/>
              <a:t>Wiener</a:t>
            </a:r>
            <a:r>
              <a:rPr lang="cs-CZ" sz="2400" dirty="0" smtClean="0"/>
              <a:t> </a:t>
            </a:r>
            <a:r>
              <a:rPr lang="cs-CZ" sz="2400" dirty="0" err="1" smtClean="0"/>
              <a:t>Riesenrad</a:t>
            </a:r>
            <a:endParaRPr lang="cs-CZ" dirty="0"/>
          </a:p>
        </p:txBody>
      </p:sp>
      <p:pic>
        <p:nvPicPr>
          <p:cNvPr id="4" name="Zástupný symbol pro obsah 3" descr="125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71604" y="1643050"/>
            <a:ext cx="6400800" cy="4800600"/>
          </a:xfrm>
        </p:spPr>
      </p:pic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Text: vlastní autorské dílo</a:t>
            </a:r>
          </a:p>
          <a:p>
            <a:r>
              <a:rPr lang="cs-CZ" sz="2800" dirty="0" smtClean="0"/>
              <a:t>Ilustrace: archiv autora</a:t>
            </a:r>
          </a:p>
          <a:p>
            <a:r>
              <a:rPr lang="cs-CZ" sz="2800" b="1" dirty="0" smtClean="0">
                <a:hlinkClick r:id="rId3" action="ppaction://hlinkfile"/>
              </a:rPr>
              <a:t> Soubor:</a:t>
            </a:r>
            <a:r>
              <a:rPr lang="cs-CZ" sz="2800" b="1" i="1" dirty="0" err="1" smtClean="0">
                <a:hlinkClick r:id="rId3" action="ppaction://hlinkfile"/>
              </a:rPr>
              <a:t>Austria</a:t>
            </a:r>
            <a:r>
              <a:rPr lang="cs-CZ" sz="2800" b="1" i="1" dirty="0" smtClean="0">
                <a:hlinkClick r:id="rId3" action="ppaction://hlinkfile"/>
              </a:rPr>
              <a:t> </a:t>
            </a:r>
            <a:r>
              <a:rPr lang="cs-CZ" sz="2800" b="1" i="1" dirty="0" err="1" smtClean="0">
                <a:hlinkClick r:id="rId3" action="ppaction://hlinkfile"/>
              </a:rPr>
              <a:t>wien</a:t>
            </a:r>
            <a:r>
              <a:rPr lang="cs-CZ" sz="2800" b="1" dirty="0" err="1" smtClean="0">
                <a:hlinkClick r:id="rId3" action="ppaction://hlinkfile"/>
              </a:rPr>
              <a:t>.svg</a:t>
            </a:r>
            <a:r>
              <a:rPr lang="cs-CZ" sz="2800" i="1" dirty="0" err="1" smtClean="0"/>
              <a:t>cs.newikis.com</a:t>
            </a:r>
            <a:r>
              <a:rPr lang="cs-CZ" sz="2800" i="1" dirty="0" smtClean="0"/>
              <a:t>/Soubor:</a:t>
            </a:r>
            <a:r>
              <a:rPr lang="cs-CZ" sz="2800" b="1" i="1" dirty="0" err="1" smtClean="0"/>
              <a:t>Austria</a:t>
            </a:r>
            <a:r>
              <a:rPr lang="cs-CZ" sz="2800" i="1" dirty="0" smtClean="0"/>
              <a:t>_</a:t>
            </a:r>
            <a:r>
              <a:rPr lang="cs-CZ" sz="2800" b="1" i="1" dirty="0" smtClean="0"/>
              <a:t>wien</a:t>
            </a:r>
            <a:r>
              <a:rPr lang="cs-CZ" sz="2800" i="1" dirty="0" smtClean="0"/>
              <a:t>.svg.html</a:t>
            </a:r>
            <a:r>
              <a:rPr lang="cs-CZ" sz="2800" dirty="0" smtClean="0">
                <a:hlinkClick r:id="rId4"/>
              </a:rPr>
              <a:t>Archiv</a:t>
            </a:r>
            <a:r>
              <a:rPr lang="cs-CZ" sz="2800" dirty="0" smtClean="0"/>
              <a:t>1. leden 2008 – Popis, </a:t>
            </a:r>
            <a:r>
              <a:rPr lang="cs-CZ" sz="2800" b="1" i="1" dirty="0" err="1" smtClean="0"/>
              <a:t>Austria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wien</a:t>
            </a:r>
            <a:r>
              <a:rPr lang="cs-CZ" sz="2800" dirty="0" err="1" smtClean="0"/>
              <a:t>.svg</a:t>
            </a:r>
            <a:r>
              <a:rPr lang="cs-CZ" sz="2800" dirty="0" smtClean="0"/>
              <a:t>. </a:t>
            </a:r>
            <a:r>
              <a:rPr lang="cs-CZ" sz="2800" b="1" i="1" dirty="0" smtClean="0"/>
              <a:t>Map </a:t>
            </a:r>
            <a:r>
              <a:rPr lang="cs-CZ" sz="2800" b="1" i="1" dirty="0" err="1" smtClean="0"/>
              <a:t>of</a:t>
            </a:r>
            <a:r>
              <a:rPr lang="cs-CZ" sz="2800" b="1" i="1" dirty="0" smtClean="0"/>
              <a:t> </a:t>
            </a:r>
            <a:r>
              <a:rPr lang="cs-CZ" sz="2800" b="1" i="1" dirty="0" err="1" smtClean="0"/>
              <a:t>Austria</a:t>
            </a:r>
            <a:r>
              <a:rPr lang="cs-CZ" sz="2800" dirty="0" smtClean="0"/>
              <a:t> (</a:t>
            </a:r>
            <a:r>
              <a:rPr lang="cs-CZ" sz="2800" b="1" i="1" dirty="0" err="1" smtClean="0"/>
              <a:t>focus</a:t>
            </a:r>
            <a:r>
              <a:rPr lang="cs-CZ" sz="2800" b="1" i="1" dirty="0" smtClean="0"/>
              <a:t> on </a:t>
            </a:r>
            <a:r>
              <a:rPr lang="cs-CZ" sz="2800" b="1" i="1" dirty="0" err="1" smtClean="0"/>
              <a:t>Vienna</a:t>
            </a:r>
            <a:r>
              <a:rPr lang="cs-CZ" sz="2800" dirty="0" smtClean="0"/>
              <a:t>). </a:t>
            </a:r>
            <a:r>
              <a:rPr lang="cs-CZ" sz="2800" b="1" i="1" dirty="0" smtClean="0"/>
              <a:t>Datum</a:t>
            </a:r>
            <a:r>
              <a:rPr lang="cs-CZ" sz="2800" dirty="0" smtClean="0"/>
              <a:t>. </a:t>
            </a:r>
            <a:r>
              <a:rPr lang="cs-CZ" sz="2800" b="1" i="1" dirty="0" smtClean="0"/>
              <a:t>16</a:t>
            </a:r>
            <a:r>
              <a:rPr lang="cs-CZ" sz="2800" dirty="0" smtClean="0"/>
              <a:t>. </a:t>
            </a:r>
            <a:r>
              <a:rPr lang="cs-CZ" sz="2800" b="1" i="1" dirty="0" smtClean="0"/>
              <a:t>dubna 2006</a:t>
            </a:r>
            <a:r>
              <a:rPr lang="cs-CZ" sz="2800" dirty="0" smtClean="0"/>
              <a:t>(</a:t>
            </a:r>
            <a:r>
              <a:rPr lang="cs-CZ" sz="2800" b="1" i="1" dirty="0" smtClean="0"/>
              <a:t>2006-04-16</a:t>
            </a:r>
            <a:r>
              <a:rPr lang="cs-CZ" sz="2800" dirty="0" smtClean="0"/>
              <a:t>). </a:t>
            </a:r>
            <a:r>
              <a:rPr lang="cs-CZ" sz="2800" b="1" i="1" dirty="0" smtClean="0"/>
              <a:t>Zdroj</a:t>
            </a:r>
            <a:r>
              <a:rPr lang="cs-CZ" sz="2800" dirty="0" smtClean="0"/>
              <a:t>. Vlastní dílo. Autor. </a:t>
            </a:r>
            <a:r>
              <a:rPr lang="cs-CZ" sz="2800" dirty="0" err="1" smtClean="0"/>
              <a:t>Andreas</a:t>
            </a:r>
            <a:r>
              <a:rPr lang="cs-CZ" sz="2800" dirty="0" smtClean="0"/>
              <a:t> </a:t>
            </a:r>
            <a:r>
              <a:rPr lang="cs-CZ" sz="2800" dirty="0" err="1" smtClean="0"/>
              <a:t>Griessner</a:t>
            </a:r>
            <a:r>
              <a:rPr lang="cs-CZ" sz="2800" dirty="0" smtClean="0"/>
              <a:t> </a:t>
            </a:r>
            <a:r>
              <a:rPr lang="cs-CZ" sz="2800" b="1" dirty="0" smtClean="0"/>
              <a:t>...</a:t>
            </a:r>
            <a:r>
              <a:rPr lang="cs-CZ" sz="2800" dirty="0" smtClean="0"/>
              <a:t/>
            </a:r>
            <a:br>
              <a:rPr lang="cs-CZ" sz="2800" dirty="0" smtClean="0"/>
            </a:br>
            <a:endParaRPr lang="cs-CZ" sz="2800" dirty="0" smtClean="0"/>
          </a:p>
          <a:p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292663656"/>
      </p:ext>
    </p:extLst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617</TotalTime>
  <Words>199</Words>
  <Application>Microsoft Office PowerPoint</Application>
  <PresentationFormat>Předvádění na obrazovce (4:3)</PresentationFormat>
  <Paragraphs>31</Paragraphs>
  <Slides>13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Slunovrat</vt:lpstr>
      <vt:lpstr>Snímek 1</vt:lpstr>
      <vt:lpstr>ANOTACE</vt:lpstr>
      <vt:lpstr>WIEN Wo liegt Wien?</vt:lpstr>
      <vt:lpstr>WIEN</vt:lpstr>
      <vt:lpstr>HERZLICH WILKOMMEN IN WIEN!</vt:lpstr>
      <vt:lpstr> SCHLOSS SCHÖNBRUNN Sommerresidenz der Habsburger und der Keiserin Maria Theresia mit dem schönen Garten, Brunnen, Irrgarten und ältesten Tiergarten in Österreich</vt:lpstr>
      <vt:lpstr>HOFBURG Wintersitz der Habsburger, heute der Sitz des Präsidenten</vt:lpstr>
      <vt:lpstr>STEPHANSDOM grosse, schöne Kirche, das berühmteste gotische Bauwerk Österreichs und eine der Wiener Dominanten </vt:lpstr>
      <vt:lpstr>WIENER STAATSOPER das schöne historische Gebäude, eine der berühmtesten Opernszenen der Welt, wo der bekannte „Opernball“ stattfindet</vt:lpstr>
      <vt:lpstr>PARLAMENT mit Pallas – Athene Brunnen</vt:lpstr>
      <vt:lpstr>WIENER RATHAUS und der berühmte Christkindelmarkt vor Weihnachten</vt:lpstr>
      <vt:lpstr>PRATER der grosse Vergnügungspark mit vielen Atraktionen und berühmtem Wiener Riesenrad</vt:lpstr>
      <vt:lpstr>ANOTACE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ZŠ Uh.Ostroh</cp:lastModifiedBy>
  <cp:revision>71</cp:revision>
  <dcterms:created xsi:type="dcterms:W3CDTF">2011-06-20T10:40:08Z</dcterms:created>
  <dcterms:modified xsi:type="dcterms:W3CDTF">2012-01-18T07:07:00Z</dcterms:modified>
</cp:coreProperties>
</file>