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302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98A29-21F9-4D39-86A5-0321F89D2A49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471716-8C39-49DF-88D4-B38B345D61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497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962FC47-1AD7-46AE-97AD-CB7D5015A7E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D0D35C8-43F6-4BA7-AA9D-F735FA36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542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92091AD-8FEF-4217-9409-7764BC47A5D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4939316-B9F0-47B3-87DF-36BDA405B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4623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2A2D846-1916-4C1F-A98C-60F43F03B78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402674D-4323-4A7E-A183-88CF34435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13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AF9809E-4E33-4C3D-B7EA-CA103CAC227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E821B93-188E-4F78-8729-5D829CA04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422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EE5C911-3ECE-4983-BD1C-124CB2CC5B99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3FF7BF-9EA6-4626-9A68-996F4CD7F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61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CD37D8B-485E-455E-A6F4-2ADF27C5237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C400FD3-7306-43D0-B098-A5B5790F4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98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9D345AD-DE9A-4619-B838-51D5790365D8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CF95359-0EEF-4377-908C-095C4E57B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397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ED94D9B-25D7-40C8-82F9-E45F26ACB93F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A143538-D107-41CE-A4B7-CC1FC0AC1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090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3A246EE-D4FD-462A-9716-21094494005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7E5659-0466-4630-B5BC-5159666FE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397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2D0F2C0-953B-492D-A917-69CF3D8E3FB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064DD38-54DC-4247-8F23-3ABBCC68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33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5F46C28-9301-4E0B-9633-116A6759BC3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F4EC41E-3A80-400F-BABA-AB8C5E252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051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1E83F5-72BE-49B0-B59B-EF6102BF98E7}" type="datetimeFigureOut">
              <a:rPr lang="cs-CZ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25.11.2012</a:t>
            </a:fld>
            <a:endParaRPr lang="cs-CZ">
              <a:latin typeface="Calibri" pitchFamily="34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latin typeface="Calibri" pitchFamily="34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CC5A5D8-D281-4DC7-A5AF-5073E425AE3D}" type="slidenum">
              <a:rPr lang="cs-CZ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47845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Divadlo Semafor – 2. část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  <a:cs typeface="Arial" charset="0"/>
              </a:rPr>
              <a:t>VY_32_inovace_20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  <a:cs typeface="Arial" charset="0"/>
              </a:rPr>
              <a:t>Český jazyk a literatura – Příběh, který nikdy neskončí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  <a:cs typeface="Arial" charset="0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  <a:cs typeface="Arial" charset="0"/>
            </a:endParaRP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Období:     Červen  2012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Věková skupina:      9. ročník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eský jazyk a literatura  –  české divadlo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2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. poloviny 20. století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Představení  problematiky  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Divadla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Semafor, dvojice  - Miloslav Šimek, Jiří 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Grossmann.</a:t>
            </a:r>
            <a:endParaRPr lang="cs-CZ" sz="1600" dirty="0">
              <a:solidFill>
                <a:srgbClr val="FFC000"/>
              </a:solidFill>
              <a:latin typeface="Calibri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36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2376264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5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 roce 1967 se v Semaforu objevila </a:t>
            </a: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</a:t>
            </a:r>
          </a:p>
          <a:p>
            <a:pPr marL="0" indent="0">
              <a:buNone/>
            </a:pPr>
            <a:r>
              <a:rPr lang="cs-CZ" sz="5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</a:t>
            </a: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  dvojice - </a:t>
            </a:r>
            <a:r>
              <a:rPr lang="cs-CZ" sz="51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Jiří </a:t>
            </a:r>
            <a:r>
              <a:rPr lang="cs-CZ" sz="51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Grossmann a Miloslav Šimek. </a:t>
            </a:r>
            <a:endParaRPr lang="cs-CZ" sz="51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Jejich </a:t>
            </a:r>
            <a:r>
              <a:rPr lang="cs-CZ" sz="5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tvorba </a:t>
            </a: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byla </a:t>
            </a:r>
            <a:r>
              <a:rPr lang="cs-CZ" sz="5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více povídková než u dvojice </a:t>
            </a:r>
            <a:endParaRPr lang="cs-CZ" sz="51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5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</a:t>
            </a: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  Suchý </a:t>
            </a:r>
            <a:r>
              <a:rPr lang="cs-CZ" sz="5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– </a:t>
            </a:r>
            <a:r>
              <a:rPr lang="cs-CZ" sz="51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Šlitr</a:t>
            </a: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. </a:t>
            </a:r>
          </a:p>
          <a:p>
            <a:pPr marL="0" indent="0">
              <a:buNone/>
            </a:pPr>
            <a:endParaRPr lang="cs-CZ" sz="32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solidFill>
                <a:srgbClr val="006600"/>
              </a:solidFill>
            </a:endParaRPr>
          </a:p>
          <a:p>
            <a:pPr marL="0" indent="0">
              <a:buNone/>
            </a:pPr>
            <a:endParaRPr lang="cs-CZ" sz="3200" dirty="0">
              <a:solidFill>
                <a:srgbClr val="006600"/>
              </a:solidFill>
            </a:endParaRPr>
          </a:p>
          <a:p>
            <a:pPr algn="just"/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4RYR2SCC\MC900412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101" y="3905672"/>
            <a:ext cx="440379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67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04042"/>
            <a:ext cx="8784976" cy="568143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5800" dirty="0" smtClean="0">
                <a:latin typeface="Calibri"/>
                <a:ea typeface="Calibri"/>
                <a:cs typeface="Times New Roman"/>
              </a:rPr>
              <a:t>Jejich </a:t>
            </a:r>
            <a:r>
              <a:rPr lang="cs-CZ" sz="5800" dirty="0">
                <a:latin typeface="Calibri"/>
                <a:ea typeface="Calibri"/>
                <a:cs typeface="Times New Roman"/>
              </a:rPr>
              <a:t>pořady - </a:t>
            </a:r>
            <a:r>
              <a:rPr lang="cs-CZ" sz="5800" i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Návštěvní dny či Besídka zvláštní školy</a:t>
            </a:r>
            <a:r>
              <a:rPr lang="cs-CZ" sz="5800" dirty="0">
                <a:latin typeface="Calibri"/>
                <a:ea typeface="Calibri"/>
                <a:cs typeface="Times New Roman"/>
              </a:rPr>
              <a:t> spadaly do kategorie tzv. </a:t>
            </a:r>
            <a:r>
              <a:rPr lang="cs-CZ" sz="5800" dirty="0">
                <a:solidFill>
                  <a:srgbClr val="00B0F0"/>
                </a:solidFill>
                <a:latin typeface="Calibri"/>
                <a:ea typeface="Calibri"/>
                <a:cs typeface="Times New Roman"/>
              </a:rPr>
              <a:t>text-</a:t>
            </a:r>
            <a:r>
              <a:rPr lang="cs-CZ" sz="5800" dirty="0" err="1">
                <a:solidFill>
                  <a:srgbClr val="00B0F0"/>
                </a:solidFill>
                <a:latin typeface="Calibri"/>
                <a:ea typeface="Calibri"/>
                <a:cs typeface="Times New Roman"/>
              </a:rPr>
              <a:t>appealového</a:t>
            </a:r>
            <a:r>
              <a:rPr lang="cs-CZ" sz="5800" dirty="0">
                <a:solidFill>
                  <a:srgbClr val="00B0F0"/>
                </a:solidFill>
                <a:latin typeface="Calibri"/>
                <a:ea typeface="Calibri"/>
                <a:cs typeface="Times New Roman"/>
              </a:rPr>
              <a:t> divadla</a:t>
            </a:r>
            <a:r>
              <a:rPr lang="cs-CZ" sz="5800" dirty="0">
                <a:latin typeface="Calibri"/>
                <a:ea typeface="Calibri"/>
                <a:cs typeface="Times New Roman"/>
              </a:rPr>
              <a:t>. </a:t>
            </a:r>
            <a:endParaRPr lang="cs-CZ" sz="58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200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2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2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6700" dirty="0" smtClean="0">
                <a:latin typeface="Calibri"/>
                <a:ea typeface="Calibri"/>
                <a:cs typeface="Times New Roman"/>
              </a:rPr>
              <a:t>Parodie</a:t>
            </a:r>
            <a:r>
              <a:rPr lang="cs-CZ" sz="6700" dirty="0">
                <a:latin typeface="Calibri"/>
                <a:ea typeface="Calibri"/>
                <a:cs typeface="Times New Roman"/>
              </a:rPr>
              <a:t>, karikatury a grotesky ze života rodiny a školy navozovaly situace tak neopakovatelně komické,  že se nedají k ničemu přirovnat a nezbývalo nic jiného, než se </a:t>
            </a:r>
            <a:r>
              <a:rPr lang="cs-CZ" sz="6700" dirty="0" smtClean="0">
                <a:latin typeface="Calibri"/>
                <a:ea typeface="Calibri"/>
                <a:cs typeface="Times New Roman"/>
              </a:rPr>
              <a:t>smát.</a:t>
            </a:r>
            <a:endParaRPr lang="cs-CZ" sz="67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564904"/>
            <a:ext cx="8820472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rgbClr val="FF0000"/>
                </a:solidFill>
              </a:rPr>
              <a:t>Slovo text-appeal</a:t>
            </a:r>
            <a:r>
              <a:rPr lang="cs-CZ" sz="3600" b="1" dirty="0">
                <a:solidFill>
                  <a:srgbClr val="FF0000"/>
                </a:solidFill>
              </a:rPr>
              <a:t>, vymyslel Ivan Vyskočil, ze slova sex-appeal a pojmenovávalo přitažlivé 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texty  písniček</a:t>
            </a:r>
            <a:r>
              <a:rPr lang="cs-CZ" sz="3600" b="1" dirty="0">
                <a:solidFill>
                  <a:srgbClr val="FF0000"/>
                </a:solidFill>
              </a:rPr>
              <a:t>, povídek a krátkých </a:t>
            </a:r>
            <a:r>
              <a:rPr lang="cs-CZ" sz="3600" b="1" dirty="0" smtClean="0">
                <a:solidFill>
                  <a:srgbClr val="FF0000"/>
                </a:solidFill>
              </a:rPr>
              <a:t>scének.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01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96752"/>
            <a:ext cx="8964488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  </a:t>
            </a:r>
            <a:r>
              <a:rPr lang="cs-CZ" sz="3200" b="1" i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„Už </a:t>
            </a:r>
            <a:r>
              <a:rPr lang="cs-CZ" sz="3200" b="1" i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od dětství jsem miloval školu a vše, co s ní souviselo. Vousatou učitelku </a:t>
            </a:r>
            <a:r>
              <a:rPr lang="cs-CZ" sz="3200" b="1" i="1" dirty="0" err="1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Kadrabovou</a:t>
            </a:r>
            <a:r>
              <a:rPr lang="cs-CZ" sz="3200" b="1" i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, jízdu po zábradlí, chlapecký záchodek, kde jsem se naučil kouřit, bradla, z kterých jsem srážel šplhouna </a:t>
            </a:r>
            <a:r>
              <a:rPr lang="cs-CZ" sz="3200" b="1" i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Hrůzu</a:t>
            </a:r>
            <a:r>
              <a:rPr lang="cs-CZ" sz="3200" b="1" i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, až se uchytil v cirkuse jako imitace velblouda.“  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                          Ukázka </a:t>
            </a:r>
            <a:r>
              <a:rPr lang="cs-CZ" sz="3200" b="1" i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z povídky </a:t>
            </a:r>
            <a:endParaRPr lang="cs-CZ" sz="3200" b="1" i="1" dirty="0" smtClean="0">
              <a:solidFill>
                <a:srgbClr val="FF0000"/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200" b="1" i="1" dirty="0">
              <a:solidFill>
                <a:srgbClr val="FF0000"/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                       Jak </a:t>
            </a:r>
            <a:r>
              <a:rPr lang="cs-CZ" sz="3200" b="1" i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jsem se stal </a:t>
            </a:r>
            <a:r>
              <a:rPr lang="cs-CZ" sz="3200" b="1" i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učitelem</a:t>
            </a:r>
            <a:endParaRPr lang="cs-CZ" sz="3200" b="1" dirty="0">
              <a:solidFill>
                <a:srgbClr val="006600"/>
              </a:solidFill>
            </a:endParaRPr>
          </a:p>
          <a:p>
            <a:pPr algn="just"/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Program Files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8" y="4337720"/>
            <a:ext cx="213695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043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66667E-6 4.90287E-7 L -0.00781 -0.02729 " pathEditMode="relative" rAng="0" ptsTypes="AA">
                                      <p:cBhvr>
                                        <p:cTn id="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1364"/>
                                    </p:animMotion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2376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>
                <a:latin typeface="Calibri"/>
                <a:ea typeface="Calibri"/>
                <a:cs typeface="Times New Roman"/>
              </a:rPr>
              <a:t>Jejich humor společně psaných povídek a scének doplňovaný písničkami </a:t>
            </a:r>
            <a:r>
              <a:rPr lang="cs-CZ" sz="3600" b="1" dirty="0" err="1">
                <a:latin typeface="Calibri"/>
                <a:ea typeface="Calibri"/>
                <a:cs typeface="Times New Roman"/>
              </a:rPr>
              <a:t>J.Grossmanna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 navazoval  na studentskou recesi a zároveň využíval bohatost jazyka. 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Uživatel\AppData\Local\Microsoft\Windows\Temporary Internet Files\Content.IE5\XP98KUCS\MC900411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45371"/>
            <a:ext cx="3387505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30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Calibri"/>
                <a:ea typeface="Calibri"/>
                <a:cs typeface="Times New Roman"/>
              </a:rPr>
              <a:t>V roce 1971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umírá J.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Grossmann.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3600" b="1" dirty="0" smtClean="0">
                <a:latin typeface="Calibri"/>
                <a:ea typeface="Calibri"/>
                <a:cs typeface="Times New Roman"/>
              </a:rPr>
              <a:t>Šimek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vystupuje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sám v novém telefonické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představení </a:t>
            </a:r>
            <a:endParaRPr lang="cs-CZ" sz="3600" b="1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Zavěste </a:t>
            </a:r>
            <a:r>
              <a:rPr lang="cs-CZ" sz="3600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prosím, </a:t>
            </a:r>
            <a:r>
              <a:rPr lang="cs-CZ" sz="3600" b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volá </a:t>
            </a:r>
            <a:r>
              <a:rPr lang="cs-CZ" sz="3600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Semafor (1972)</a:t>
            </a:r>
          </a:p>
          <a:p>
            <a:pPr marL="0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 descr="C:\Users\Uživatel\AppData\Local\Microsoft\Windows\Temporary Internet Files\Content.IE5\1NGIJL8T\MC9002900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63829">
            <a:off x="2096227" y="2203684"/>
            <a:ext cx="4276890" cy="414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246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Calibri"/>
                <a:ea typeface="Calibri"/>
                <a:cs typeface="Times New Roman"/>
              </a:rPr>
              <a:t>Po čase se jeho skupina rozšiřuje o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Luďka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Sobotu a Petra Nárožného. 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4RYR2SCC\MC900196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87525"/>
            <a:ext cx="3744416" cy="367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85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Luděk </a:t>
            </a:r>
            <a:r>
              <a:rPr lang="cs-CZ" sz="3600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Sobota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- vytvořil osobitý komický typ nesmělého </a:t>
            </a:r>
            <a:r>
              <a:rPr lang="cs-CZ" sz="3600" b="1">
                <a:latin typeface="Calibri"/>
                <a:ea typeface="Calibri"/>
                <a:cs typeface="Times New Roman"/>
              </a:rPr>
              <a:t>zmateného </a:t>
            </a:r>
            <a:r>
              <a:rPr lang="cs-CZ" sz="3600" b="1" smtClean="0">
                <a:latin typeface="Calibri"/>
                <a:ea typeface="Calibri"/>
                <a:cs typeface="Times New Roman"/>
              </a:rPr>
              <a:t>mladíka. 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Petr Nárožný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- typ cholerika se značným organizačním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zápalem. 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 descr="C:\Users\Uživatel\AppData\Local\Microsoft\Windows\Temporary Internet Files\Content.IE5\UMSQV6I2\MC900217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90456"/>
            <a:ext cx="1808683" cy="165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živatel\AppData\Local\Microsoft\Windows\Temporary Internet Files\Content.IE5\EKI5L4ZD\MC900241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648" y="3767680"/>
            <a:ext cx="3168352" cy="309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60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 – M. Šimek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496855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Calibri"/>
                <a:ea typeface="Calibri"/>
                <a:cs typeface="Times New Roman"/>
              </a:rPr>
              <a:t>V 80. letech Miloslav </a:t>
            </a:r>
            <a:r>
              <a:rPr lang="cs-CZ" sz="3600" b="1" dirty="0">
                <a:latin typeface="Calibri"/>
                <a:ea typeface="Calibri"/>
                <a:cs typeface="Times New Roman"/>
              </a:rPr>
              <a:t>Šimek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autorsky </a:t>
            </a:r>
          </a:p>
          <a:p>
            <a:pPr marL="0" indent="0">
              <a:buNone/>
            </a:pPr>
            <a:r>
              <a:rPr lang="cs-CZ" sz="3600" b="1" dirty="0">
                <a:latin typeface="Calibri"/>
                <a:ea typeface="Calibri"/>
                <a:cs typeface="Times New Roman"/>
              </a:rPr>
              <a:t>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  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osaměl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.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Calibri"/>
                <a:ea typeface="Calibri"/>
                <a:cs typeface="Times New Roman"/>
              </a:rPr>
              <a:t>Z pořadů se ztrácel intelektuální </a:t>
            </a:r>
            <a:endParaRPr lang="cs-CZ" sz="3600" b="1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3600" b="1" dirty="0">
                <a:latin typeface="Calibri"/>
                <a:ea typeface="Calibri"/>
                <a:cs typeface="Times New Roman"/>
              </a:rPr>
              <a:t>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  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nadhled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.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Calibri"/>
                <a:ea typeface="Calibri"/>
                <a:cs typeface="Times New Roman"/>
              </a:rPr>
              <a:t>Petr Nárožný odchází do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Činoherního </a:t>
            </a:r>
          </a:p>
          <a:p>
            <a:pPr marL="0" indent="0">
              <a:buNone/>
            </a:pPr>
            <a:r>
              <a:rPr lang="cs-CZ" sz="3600" b="1" dirty="0">
                <a:latin typeface="Calibri"/>
                <a:ea typeface="Calibri"/>
                <a:cs typeface="Times New Roman"/>
              </a:rPr>
              <a:t>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  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klubu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.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Calibri"/>
                <a:ea typeface="Calibri"/>
                <a:cs typeface="Times New Roman"/>
              </a:rPr>
              <a:t>Nevznikají další společná 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představení</a:t>
            </a:r>
            <a:r>
              <a:rPr lang="cs-CZ" sz="3600" b="1" dirty="0" smtClean="0">
                <a:latin typeface="Calibri"/>
                <a:ea typeface="Calibri"/>
                <a:cs typeface="Times New Roman"/>
              </a:rPr>
              <a:t>.</a:t>
            </a:r>
            <a:endParaRPr lang="cs-CZ" sz="3600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8ULNU0F9\MC90034543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268760"/>
            <a:ext cx="2047038" cy="243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 – M. Šimek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Období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hledání nové dvojice: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Miloslav Šimek + Miroslav Plzák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Šimek </a:t>
            </a:r>
            <a:r>
              <a:rPr lang="cs-CZ" sz="36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+ Jiří </a:t>
            </a:r>
            <a:r>
              <a:rPr lang="cs-CZ" sz="3600" b="1" dirty="0" err="1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Krampol</a:t>
            </a:r>
            <a:endParaRPr lang="cs-CZ" sz="36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 descr="C:\Users\Uživatel\AppData\Local\Microsoft\Windows\Temporary Internet Files\Content.IE5\99S023JD\MC90042484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543" y="3356992"/>
            <a:ext cx="2682904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01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1143000"/>
          </a:xfrm>
        </p:spPr>
        <p:txBody>
          <a:bodyPr anchor="ctr"/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Divadlo Semafor – M. Šimek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568952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Skupina Miloslava Šimka odešla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ze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Semaforu v roce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1990.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V roce 1990 zakládá divadlo Jiřího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Grossmanna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Soustředí se na politickou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satiru.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Vystupuje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se Zuzanou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Bubílkovou.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Umírá 16. února 2004 na </a:t>
            </a: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leukémii.</a:t>
            </a:r>
            <a:endParaRPr lang="cs-CZ" sz="36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C:\Users\Uživatel\AppData\Local\Microsoft\Windows\Temporary Internet Files\Content.IE5\99S023JD\MM9000437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770" y="2492896"/>
            <a:ext cx="1539230" cy="2201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20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319839" cy="256267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VIEWEGHOVÁ</a:t>
            </a:r>
            <a:r>
              <a:rPr lang="cs-CZ" sz="1400" dirty="0"/>
              <a:t>, </a:t>
            </a:r>
            <a:r>
              <a:rPr lang="cs-CZ" sz="1400" dirty="0" err="1"/>
              <a:t>Thea</a:t>
            </a:r>
            <a:r>
              <a:rPr lang="cs-CZ" sz="1400" dirty="0"/>
              <a:t>. </a:t>
            </a:r>
            <a:r>
              <a:rPr lang="cs-CZ" sz="1400" i="1" dirty="0"/>
              <a:t>Čítanka pro 8. ročník ZŠ nebo tercie VG</a:t>
            </a:r>
            <a:r>
              <a:rPr lang="cs-CZ" sz="1400" dirty="0"/>
              <a:t>. Brno: Nová škola, s.r.o., 2009. ISBN 80-7289-110-3. </a:t>
            </a:r>
            <a:endParaRPr lang="cs-CZ" sz="14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Z </a:t>
            </a:r>
            <a:r>
              <a:rPr lang="cs-CZ" sz="1400" dirty="0"/>
              <a:t>dílny malých scén. Praha: Mladá fronta, 1989. ISBN 23-089-89.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>
                <a:latin typeface="Calibri" pitchFamily="34" charset="0"/>
                <a:cs typeface="Calibri" pitchFamily="34" charset="0"/>
              </a:rPr>
              <a:t>ŠIMEK, Miloslav a Jiří GROSSMANN. Povídky. Praha: Švarc - Šulc, 2007, s. 9. ISBN 879-332-07.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337152608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711</TotalTime>
  <Words>456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Horizont</vt:lpstr>
      <vt:lpstr>Divadlo Semafor – 2. část</vt:lpstr>
      <vt:lpstr>            Divadlo Semafor</vt:lpstr>
      <vt:lpstr>            Divadlo Semafor</vt:lpstr>
      <vt:lpstr>            Divadlo Semafor</vt:lpstr>
      <vt:lpstr>            Divadlo Semafor</vt:lpstr>
      <vt:lpstr>            Divadlo Semafor</vt:lpstr>
      <vt:lpstr>            Divadlo Semafor</vt:lpstr>
      <vt:lpstr>            Divadlo Semafor</vt:lpstr>
      <vt:lpstr> Divadlo Semafor – M. Šimek</vt:lpstr>
      <vt:lpstr> Divadlo Semafor – M. Šimek</vt:lpstr>
      <vt:lpstr> Divadlo Semafor – M. Šimek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Divadlo Semafor-2. část</dc:title>
  <dc:creator>Nikola</dc:creator>
  <cp:lastModifiedBy>Uživatel</cp:lastModifiedBy>
  <cp:revision>149</cp:revision>
  <dcterms:created xsi:type="dcterms:W3CDTF">2012-04-14T09:12:32Z</dcterms:created>
  <dcterms:modified xsi:type="dcterms:W3CDTF">2012-11-25T07:52:18Z</dcterms:modified>
</cp:coreProperties>
</file>