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D36FE9-B461-4FC8-A310-7E24665AEC6A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949063-4667-4498-9A25-E7FB9A4B42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D36FE9-B461-4FC8-A310-7E24665AEC6A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949063-4667-4498-9A25-E7FB9A4B4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D36FE9-B461-4FC8-A310-7E24665AEC6A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949063-4667-4498-9A25-E7FB9A4B42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D36FE9-B461-4FC8-A310-7E24665AEC6A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949063-4667-4498-9A25-E7FB9A4B4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D36FE9-B461-4FC8-A310-7E24665AEC6A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949063-4667-4498-9A25-E7FB9A4B42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D36FE9-B461-4FC8-A310-7E24665AEC6A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949063-4667-4498-9A25-E7FB9A4B4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D36FE9-B461-4FC8-A310-7E24665AEC6A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949063-4667-4498-9A25-E7FB9A4B4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D36FE9-B461-4FC8-A310-7E24665AEC6A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949063-4667-4498-9A25-E7FB9A4B4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49D36FE9-B461-4FC8-A310-7E24665AEC6A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8D949063-4667-4498-9A25-E7FB9A4B4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D36FE9-B461-4FC8-A310-7E24665AEC6A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949063-4667-4498-9A25-E7FB9A4B4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D36FE9-B461-4FC8-A310-7E24665AEC6A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949063-4667-4498-9A25-E7FB9A4B4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9D36FE9-B461-4FC8-A310-7E24665AEC6A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8D949063-4667-4498-9A25-E7FB9A4B4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umer" TargetMode="External"/><Relationship Id="rId7" Type="http://schemas.openxmlformats.org/officeDocument/2006/relationships/image" Target="../media/image3.jpeg"/><Relationship Id="rId2" Type="http://schemas.openxmlformats.org/officeDocument/2006/relationships/hyperlink" Target="http://cs.wikipedia.org/wiki/Kl%C3%ADnov%C3%A9_p%C3%ADsm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/index.php?title=Civilizace_indusk%C3%A9_doliny&amp;action=edit&amp;redlink=1" TargetMode="External"/><Relationship Id="rId5" Type="http://schemas.openxmlformats.org/officeDocument/2006/relationships/hyperlink" Target="http://cs.wikipedia.org/wiki/Egypt" TargetMode="External"/><Relationship Id="rId4" Type="http://schemas.openxmlformats.org/officeDocument/2006/relationships/hyperlink" Target="http://cs.wikipedia.org/wiki/4._tis%C3%ADcilet%C3%AD_p%C5%99._n._l.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labika" TargetMode="External"/><Relationship Id="rId2" Type="http://schemas.openxmlformats.org/officeDocument/2006/relationships/hyperlink" Target="http://cs.wikipedia.org/wiki/%C4%8C%C3%ADnsk%C3%A9_znak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lovo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%C3%89ta" TargetMode="External"/><Relationship Id="rId13" Type="http://schemas.openxmlformats.org/officeDocument/2006/relationships/hyperlink" Target="http://cs.wikipedia.org/wiki/M%C3%AD" TargetMode="External"/><Relationship Id="rId18" Type="http://schemas.openxmlformats.org/officeDocument/2006/relationships/hyperlink" Target="http://cs.wikipedia.org/wiki/R%C3%B3" TargetMode="External"/><Relationship Id="rId26" Type="http://schemas.openxmlformats.org/officeDocument/2006/relationships/hyperlink" Target="http://cs.wikipedia.org/wiki/Digamma" TargetMode="External"/><Relationship Id="rId3" Type="http://schemas.openxmlformats.org/officeDocument/2006/relationships/hyperlink" Target="http://cs.wikipedia.org/wiki/Beta" TargetMode="External"/><Relationship Id="rId21" Type="http://schemas.openxmlformats.org/officeDocument/2006/relationships/hyperlink" Target="http://cs.wikipedia.org/wiki/Ypsilon" TargetMode="External"/><Relationship Id="rId7" Type="http://schemas.openxmlformats.org/officeDocument/2006/relationships/hyperlink" Target="http://cs.wikipedia.org/wiki/Z%C3%A9ta" TargetMode="External"/><Relationship Id="rId12" Type="http://schemas.openxmlformats.org/officeDocument/2006/relationships/hyperlink" Target="http://cs.wikipedia.org/wiki/Lambda" TargetMode="External"/><Relationship Id="rId17" Type="http://schemas.openxmlformats.org/officeDocument/2006/relationships/hyperlink" Target="http://cs.wikipedia.org/wiki/P%C3%AD_(p%C3%ADsmeno)" TargetMode="External"/><Relationship Id="rId25" Type="http://schemas.openxmlformats.org/officeDocument/2006/relationships/hyperlink" Target="http://cs.wikipedia.org/wiki/Omega" TargetMode="External"/><Relationship Id="rId2" Type="http://schemas.openxmlformats.org/officeDocument/2006/relationships/hyperlink" Target="http://cs.wikipedia.org/wiki/Alfa" TargetMode="External"/><Relationship Id="rId16" Type="http://schemas.openxmlformats.org/officeDocument/2006/relationships/hyperlink" Target="http://cs.wikipedia.org/wiki/Omikron" TargetMode="External"/><Relationship Id="rId20" Type="http://schemas.openxmlformats.org/officeDocument/2006/relationships/hyperlink" Target="http://cs.wikipedia.org/wiki/Tau_(p%C3%ADsmeno)" TargetMode="External"/><Relationship Id="rId29" Type="http://schemas.openxmlformats.org/officeDocument/2006/relationships/hyperlink" Target="http://cs.wikipedia.org/wiki/%C5%A0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Epsilon" TargetMode="External"/><Relationship Id="rId11" Type="http://schemas.openxmlformats.org/officeDocument/2006/relationships/hyperlink" Target="http://cs.wikipedia.org/wiki/Kappa" TargetMode="External"/><Relationship Id="rId24" Type="http://schemas.openxmlformats.org/officeDocument/2006/relationships/hyperlink" Target="http://cs.wikipedia.org/wiki/Ps%C3%AD" TargetMode="External"/><Relationship Id="rId32" Type="http://schemas.openxmlformats.org/officeDocument/2006/relationships/hyperlink" Target="http://cs.wikipedia.org/wiki/Samp%C3%AD" TargetMode="External"/><Relationship Id="rId5" Type="http://schemas.openxmlformats.org/officeDocument/2006/relationships/hyperlink" Target="http://cs.wikipedia.org/wiki/Delta_(p%C3%ADsmeno)" TargetMode="External"/><Relationship Id="rId15" Type="http://schemas.openxmlformats.org/officeDocument/2006/relationships/hyperlink" Target="http://cs.wikipedia.org/wiki/Ks%C3%AD" TargetMode="External"/><Relationship Id="rId23" Type="http://schemas.openxmlformats.org/officeDocument/2006/relationships/hyperlink" Target="http://cs.wikipedia.org/wiki/Ch%C3%AD" TargetMode="External"/><Relationship Id="rId28" Type="http://schemas.openxmlformats.org/officeDocument/2006/relationships/hyperlink" Target="http://cs.wikipedia.org/wiki/Stigma_(%C5%99eck%C3%A9_p%C3%ADsmeno)" TargetMode="External"/><Relationship Id="rId10" Type="http://schemas.openxmlformats.org/officeDocument/2006/relationships/hyperlink" Target="http://cs.wikipedia.org/wiki/I%C3%B3ta" TargetMode="External"/><Relationship Id="rId19" Type="http://schemas.openxmlformats.org/officeDocument/2006/relationships/hyperlink" Target="http://cs.wikipedia.org/wiki/Sigma" TargetMode="External"/><Relationship Id="rId31" Type="http://schemas.openxmlformats.org/officeDocument/2006/relationships/hyperlink" Target="http://cs.wikipedia.org/wiki/Koppa" TargetMode="External"/><Relationship Id="rId4" Type="http://schemas.openxmlformats.org/officeDocument/2006/relationships/hyperlink" Target="http://cs.wikipedia.org/wiki/Gama" TargetMode="External"/><Relationship Id="rId9" Type="http://schemas.openxmlformats.org/officeDocument/2006/relationships/hyperlink" Target="http://cs.wikipedia.org/wiki/Th%C3%A9ta" TargetMode="External"/><Relationship Id="rId14" Type="http://schemas.openxmlformats.org/officeDocument/2006/relationships/hyperlink" Target="http://cs.wikipedia.org/wiki/N%C3%BD" TargetMode="External"/><Relationship Id="rId22" Type="http://schemas.openxmlformats.org/officeDocument/2006/relationships/hyperlink" Target="http://cs.wikipedia.org/wiki/F%C3%AD" TargetMode="External"/><Relationship Id="rId27" Type="http://schemas.openxmlformats.org/officeDocument/2006/relationships/hyperlink" Target="http://cs.wikipedia.org/w/index.php?title=San_(%C5%99eck%C3%A9_p%C3%ADsmeno)&amp;action=edit&amp;redlink=1" TargetMode="External"/><Relationship Id="rId30" Type="http://schemas.openxmlformats.org/officeDocument/2006/relationships/hyperlink" Target="http://cs.wikipedia.org/w/index.php?title=Heta&amp;action=edit&amp;redlink=1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iang's_calligraphy.jpg" TargetMode="External"/><Relationship Id="rId2" Type="http://schemas.openxmlformats.org/officeDocument/2006/relationships/hyperlink" Target="http://cs.wikipedia.org/wiki/Soubor:Cuneiform_script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Lidé na Zemi - kultura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VY_32_INOVACE_25_Písmo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621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1371600" y="4343400"/>
            <a:ext cx="7772400" cy="1974850"/>
          </a:xfrm>
        </p:spPr>
        <p:txBody>
          <a:bodyPr/>
          <a:lstStyle/>
          <a:p>
            <a:r>
              <a:rPr lang="cs-CZ" dirty="0" smtClean="0"/>
              <a:t>Písmo ve světě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Historie písma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5698976" cy="4322880"/>
          </a:xfrm>
        </p:spPr>
        <p:txBody>
          <a:bodyPr/>
          <a:lstStyle/>
          <a:p>
            <a:r>
              <a:rPr lang="cs-CZ" dirty="0" smtClean="0"/>
              <a:t>První písmo bylo </a:t>
            </a:r>
            <a:r>
              <a:rPr lang="cs-CZ" dirty="0" smtClean="0">
                <a:hlinkClick r:id="rId2" tooltip="Klínové písmo"/>
              </a:rPr>
              <a:t>klínové písmo</a:t>
            </a:r>
            <a:r>
              <a:rPr lang="cs-CZ" dirty="0" smtClean="0"/>
              <a:t>, které vzniklo u </a:t>
            </a:r>
            <a:r>
              <a:rPr lang="cs-CZ" dirty="0" smtClean="0">
                <a:hlinkClick r:id="rId3" tooltip="Sumer"/>
              </a:rPr>
              <a:t>Sumerů</a:t>
            </a:r>
            <a:r>
              <a:rPr lang="cs-CZ" dirty="0" smtClean="0"/>
              <a:t> koncem </a:t>
            </a:r>
            <a:r>
              <a:rPr lang="cs-CZ" dirty="0" smtClean="0">
                <a:hlinkClick r:id="rId4" tooltip="4. tisíciletí př. n. l."/>
              </a:rPr>
              <a:t>4. tisíciletí př. n. l.</a:t>
            </a:r>
            <a:r>
              <a:rPr lang="cs-CZ" dirty="0" smtClean="0"/>
              <a:t>, ale brzy bylo následováno písmem v </a:t>
            </a:r>
            <a:r>
              <a:rPr lang="cs-CZ" dirty="0" smtClean="0">
                <a:hlinkClick r:id="rId5" tooltip="Egypt"/>
              </a:rPr>
              <a:t>Egyptě</a:t>
            </a:r>
            <a:r>
              <a:rPr lang="cs-CZ" dirty="0" smtClean="0"/>
              <a:t> a </a:t>
            </a:r>
            <a:r>
              <a:rPr lang="cs-CZ" dirty="0" smtClean="0">
                <a:hlinkClick r:id="rId6" tooltip="Civilizace induské doliny (stránka neexistuje)"/>
              </a:rPr>
              <a:t>Induské dolině</a:t>
            </a:r>
            <a:r>
              <a:rPr lang="cs-CZ" dirty="0" smtClean="0"/>
              <a:t> a od toho času se písmo objevilo nezávisle mnohokrát, spojeno s různými civilizacemi.</a:t>
            </a:r>
          </a:p>
          <a:p>
            <a:endParaRPr lang="cs-CZ" dirty="0"/>
          </a:p>
        </p:txBody>
      </p:sp>
      <p:pic>
        <p:nvPicPr>
          <p:cNvPr id="1026" name="Picture 2" descr="C:\Users\vlastnik\Pictures\Cuneiform_script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43625" y="2095500"/>
            <a:ext cx="3000375" cy="4762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Dělení písma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Logografická písma</a:t>
            </a:r>
          </a:p>
          <a:p>
            <a:r>
              <a:rPr lang="cs-CZ" sz="1700" b="1" dirty="0" smtClean="0"/>
              <a:t>Logogram</a:t>
            </a:r>
            <a:r>
              <a:rPr lang="cs-CZ" sz="1700" dirty="0" smtClean="0"/>
              <a:t> je jediný napsaný znak, který reprezentuje kompletní gramatické slovo. Jako logogramy jsou klasifikovány např. </a:t>
            </a:r>
            <a:r>
              <a:rPr lang="cs-CZ" sz="1700" dirty="0" smtClean="0">
                <a:hlinkClick r:id="rId2" tooltip="Čínské znaky"/>
              </a:rPr>
              <a:t>čínské znaky</a:t>
            </a:r>
            <a:r>
              <a:rPr lang="cs-CZ" sz="1700" dirty="0" smtClean="0"/>
              <a:t>.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Sylabická (slabičná) písma</a:t>
            </a:r>
          </a:p>
          <a:p>
            <a:r>
              <a:rPr lang="cs-CZ" sz="1600" b="1" dirty="0" err="1" smtClean="0"/>
              <a:t>sylabarie</a:t>
            </a:r>
            <a:r>
              <a:rPr lang="cs-CZ" sz="1600" dirty="0" smtClean="0"/>
              <a:t> je sada napsaných symbolů reprezentujících </a:t>
            </a:r>
            <a:r>
              <a:rPr lang="cs-CZ" sz="1600" dirty="0" smtClean="0">
                <a:hlinkClick r:id="rId3" tooltip="Slabika"/>
              </a:rPr>
              <a:t>slabiky</a:t>
            </a:r>
            <a:r>
              <a:rPr lang="cs-CZ" sz="1600" dirty="0" smtClean="0"/>
              <a:t>, které tvoří </a:t>
            </a:r>
            <a:r>
              <a:rPr lang="cs-CZ" sz="1600" dirty="0" smtClean="0">
                <a:hlinkClick r:id="rId4" tooltip="Slovo"/>
              </a:rPr>
              <a:t>slova</a:t>
            </a:r>
            <a:r>
              <a:rPr lang="cs-CZ" sz="1600" dirty="0" smtClean="0"/>
              <a:t>.</a:t>
            </a:r>
          </a:p>
          <a:p>
            <a:r>
              <a:rPr lang="cs-CZ" sz="1600" b="1" dirty="0" smtClean="0"/>
              <a:t>Mykénská řečtina</a:t>
            </a:r>
          </a:p>
          <a:p>
            <a:endParaRPr lang="cs-CZ" sz="1600" b="1" dirty="0" smtClean="0"/>
          </a:p>
          <a:p>
            <a:r>
              <a:rPr lang="cs-CZ" b="1" dirty="0" smtClean="0"/>
              <a:t>Hlásková (abecední, alfabetická) písma</a:t>
            </a:r>
          </a:p>
          <a:p>
            <a:r>
              <a:rPr lang="cs-CZ" sz="1600" dirty="0" smtClean="0"/>
              <a:t>Nejrozšířenější druh písma</a:t>
            </a:r>
          </a:p>
          <a:p>
            <a:r>
              <a:rPr lang="cs-CZ" sz="1600" dirty="0" smtClean="0"/>
              <a:t>Užívá samostatné znaky pro jednotlivé hlásky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0808"/>
            <a:ext cx="9250798" cy="420911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z="28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-252536" y="1844824"/>
            <a:ext cx="3024336" cy="5013176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Latinka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Latinka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Latinka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Latinka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Latinka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Arabské písmo</a:t>
            </a:r>
          </a:p>
          <a:p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Azbuka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Indická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Čínské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Japonské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Korejské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Řecké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Hebrejské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500"/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59 0.17137 L 0.21771 0.32886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06" y="78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8 0.22734 L 0.7533 0.34274 " pathEditMode="relative" rAng="0" ptsTypes="AA">
                                      <p:cBhvr>
                                        <p:cTn id="75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795" y="5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3.88529E-7 L 0.14965 -0.03145 " pathEditMode="relative" rAng="0" ptsTypes="AA">
                                      <p:cBhvr>
                                        <p:cTn id="79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83" y="-15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639 0.0636 L 0.45902 0.16906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271" y="5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8 -0.10731 L 0.43038 -0.15981 " pathEditMode="relative" rAng="0" ptsTypes="AA">
                                      <p:cBhvr>
                                        <p:cTn id="87" dur="2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49" y="-26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59944E-6 L 0.37118 -0.04741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59" y="-23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9704E-6 L 0.63525 -0.29209 " pathEditMode="relative" rAng="0" ptsTypes="AA">
                                      <p:cBhvr>
                                        <p:cTn id="95" dur="2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753" y="-14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0.00925 L 0.59045 -0.15865 " pathEditMode="relative" rAng="0" ptsTypes="AA">
                                      <p:cBhvr>
                                        <p:cTn id="99" dur="2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771" y="-83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9 0.07192 L 0.6743 -0.30875 " pathEditMode="relative" rAng="0" ptsTypes="AA">
                                      <p:cBhvr>
                                        <p:cTn id="103" dur="20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156" y="-190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434 0.06291 L 0.77257 -0.32238 " pathEditMode="relative" rAng="0" ptsTypes="AA">
                                      <p:cBhvr>
                                        <p:cTn id="107" dur="20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337" y="-192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587 0.12581 L 0.73576 -0.41999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073" y="-272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37 0.12257 L 0.46216 -0.4963 " pathEditMode="relative" rAng="0" ptsTypes="AA">
                                      <p:cBhvr>
                                        <p:cTn id="115" dur="2000" fill="hold"/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31" y="-309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489 0.09805 L 0.46041 -0.51018 " pathEditMode="relative" rAng="0" ptsTypes="AA">
                                      <p:cBhvr>
                                        <p:cTn id="119" dur="2000" fill="hold"/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67" y="-304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540672"/>
          </a:xfrm>
        </p:spPr>
        <p:txBody>
          <a:bodyPr/>
          <a:lstStyle/>
          <a:p>
            <a:r>
              <a:rPr lang="cs-CZ" dirty="0" smtClean="0"/>
              <a:t>      Řecké písmo</a:t>
            </a:r>
            <a:endParaRPr lang="cs-CZ" dirty="0"/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0711181"/>
              </p:ext>
            </p:extLst>
          </p:nvPr>
        </p:nvGraphicFramePr>
        <p:xfrm>
          <a:off x="899592" y="1196757"/>
          <a:ext cx="7344816" cy="5472606"/>
        </p:xfrm>
        <a:graphic>
          <a:graphicData uri="http://schemas.openxmlformats.org/drawingml/2006/table">
            <a:tbl>
              <a:tblPr/>
              <a:tblGrid>
                <a:gridCol w="3672408"/>
                <a:gridCol w="3672408"/>
              </a:tblGrid>
              <a:tr h="321918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hlinkClick r:id="rId2" action="ppaction://hlinkfile" tooltip="Alfa"/>
                        </a:rPr>
                        <a:t>A   </a:t>
                      </a:r>
                      <a:r>
                        <a:rPr lang="el-GR" sz="1300" dirty="0" smtClean="0">
                          <a:hlinkClick r:id="rId2" action="ppaction://hlinkfile" tooltip="Alfa"/>
                        </a:rPr>
                        <a:t>α </a:t>
                      </a:r>
                      <a:r>
                        <a:rPr lang="cs-CZ" sz="1300" dirty="0">
                          <a:hlinkClick r:id="rId2" action="ppaction://hlinkfile" tooltip="Alfa"/>
                        </a:rPr>
                        <a:t>alfa</a:t>
                      </a:r>
                      <a:endParaRPr lang="cs-CZ" sz="1300" dirty="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l-GR" sz="1300">
                          <a:hlinkClick r:id="rId3" action="ppaction://hlinkfile" tooltip="Beta"/>
                        </a:rPr>
                        <a:t>Β β </a:t>
                      </a:r>
                      <a:r>
                        <a:rPr lang="cs-CZ" sz="1300">
                          <a:hlinkClick r:id="rId3" action="ppaction://hlinkfile" tooltip="Beta"/>
                        </a:rPr>
                        <a:t>beta</a:t>
                      </a:r>
                      <a:endParaRPr lang="cs-CZ" sz="130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1918">
                <a:tc>
                  <a:txBody>
                    <a:bodyPr/>
                    <a:lstStyle/>
                    <a:p>
                      <a:r>
                        <a:rPr lang="el-GR" sz="1300">
                          <a:hlinkClick r:id="rId4" action="ppaction://hlinkfile" tooltip="Gama"/>
                        </a:rPr>
                        <a:t>Γ γ </a:t>
                      </a:r>
                      <a:r>
                        <a:rPr lang="cs-CZ" sz="1300">
                          <a:hlinkClick r:id="rId4" action="ppaction://hlinkfile" tooltip="Gama"/>
                        </a:rPr>
                        <a:t>gama</a:t>
                      </a:r>
                      <a:endParaRPr lang="cs-CZ" sz="130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l-GR" sz="1300">
                          <a:hlinkClick r:id="rId5" action="ppaction://hlinkfile" tooltip="Delta (písmeno)"/>
                        </a:rPr>
                        <a:t>Δ δ </a:t>
                      </a:r>
                      <a:r>
                        <a:rPr lang="cs-CZ" sz="1300">
                          <a:hlinkClick r:id="rId5" action="ppaction://hlinkfile" tooltip="Delta (písmeno)"/>
                        </a:rPr>
                        <a:t>delta</a:t>
                      </a:r>
                      <a:endParaRPr lang="cs-CZ" sz="130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1918">
                <a:tc>
                  <a:txBody>
                    <a:bodyPr/>
                    <a:lstStyle/>
                    <a:p>
                      <a:r>
                        <a:rPr lang="el-GR" sz="1300">
                          <a:hlinkClick r:id="rId6" action="ppaction://hlinkfile" tooltip="Epsilon"/>
                        </a:rPr>
                        <a:t>Ε ε </a:t>
                      </a:r>
                      <a:r>
                        <a:rPr lang="cs-CZ" sz="1300">
                          <a:hlinkClick r:id="rId6" action="ppaction://hlinkfile" tooltip="Epsilon"/>
                        </a:rPr>
                        <a:t>epsilon</a:t>
                      </a:r>
                      <a:endParaRPr lang="cs-CZ" sz="130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l-GR" sz="1300">
                          <a:hlinkClick r:id="rId7" action="ppaction://hlinkfile" tooltip="Zéta"/>
                        </a:rPr>
                        <a:t>Ζ ζ </a:t>
                      </a:r>
                      <a:r>
                        <a:rPr lang="cs-CZ" sz="1300">
                          <a:hlinkClick r:id="rId7" action="ppaction://hlinkfile" tooltip="Zéta"/>
                        </a:rPr>
                        <a:t>zéta</a:t>
                      </a:r>
                      <a:endParaRPr lang="cs-CZ" sz="130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1918">
                <a:tc>
                  <a:txBody>
                    <a:bodyPr/>
                    <a:lstStyle/>
                    <a:p>
                      <a:r>
                        <a:rPr lang="el-GR" sz="1300">
                          <a:hlinkClick r:id="rId8" action="ppaction://hlinkfile" tooltip="Éta"/>
                        </a:rPr>
                        <a:t>Η η </a:t>
                      </a:r>
                      <a:r>
                        <a:rPr lang="cs-CZ" sz="1300">
                          <a:hlinkClick r:id="rId8" action="ppaction://hlinkfile" tooltip="Éta"/>
                        </a:rPr>
                        <a:t>éta</a:t>
                      </a:r>
                      <a:endParaRPr lang="cs-CZ" sz="130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l-GR" sz="1300" dirty="0">
                          <a:hlinkClick r:id="rId9" action="ppaction://hlinkfile" tooltip="Théta"/>
                        </a:rPr>
                        <a:t>Θ θ </a:t>
                      </a:r>
                      <a:r>
                        <a:rPr lang="cs-CZ" sz="1300" dirty="0">
                          <a:hlinkClick r:id="rId9" action="ppaction://hlinkfile" tooltip="Théta"/>
                        </a:rPr>
                        <a:t>théta</a:t>
                      </a:r>
                      <a:endParaRPr lang="cs-CZ" sz="1300" dirty="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1918">
                <a:tc>
                  <a:txBody>
                    <a:bodyPr/>
                    <a:lstStyle/>
                    <a:p>
                      <a:r>
                        <a:rPr lang="el-GR" sz="1300">
                          <a:hlinkClick r:id="rId10" action="ppaction://hlinkfile" tooltip="Ióta"/>
                        </a:rPr>
                        <a:t>Ι ι </a:t>
                      </a:r>
                      <a:r>
                        <a:rPr lang="cs-CZ" sz="1300">
                          <a:hlinkClick r:id="rId10" action="ppaction://hlinkfile" tooltip="Ióta"/>
                        </a:rPr>
                        <a:t>ióta</a:t>
                      </a:r>
                      <a:endParaRPr lang="cs-CZ" sz="130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l-GR" sz="1300">
                          <a:hlinkClick r:id="rId11" action="ppaction://hlinkfile" tooltip="Kappa"/>
                        </a:rPr>
                        <a:t>Κ κ </a:t>
                      </a:r>
                      <a:r>
                        <a:rPr lang="cs-CZ" sz="1300">
                          <a:hlinkClick r:id="rId11" action="ppaction://hlinkfile" tooltip="Kappa"/>
                        </a:rPr>
                        <a:t>kappa</a:t>
                      </a:r>
                      <a:endParaRPr lang="cs-CZ" sz="130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1918">
                <a:tc>
                  <a:txBody>
                    <a:bodyPr/>
                    <a:lstStyle/>
                    <a:p>
                      <a:r>
                        <a:rPr lang="el-GR" sz="1300">
                          <a:hlinkClick r:id="rId12" action="ppaction://hlinkfile" tooltip="Lambda"/>
                        </a:rPr>
                        <a:t>Λ λ </a:t>
                      </a:r>
                      <a:r>
                        <a:rPr lang="cs-CZ" sz="1300">
                          <a:hlinkClick r:id="rId12" action="ppaction://hlinkfile" tooltip="Lambda"/>
                        </a:rPr>
                        <a:t>lambda</a:t>
                      </a:r>
                      <a:endParaRPr lang="cs-CZ" sz="130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l-GR" sz="1300">
                          <a:hlinkClick r:id="rId13" action="ppaction://hlinkfile" tooltip="Mí"/>
                        </a:rPr>
                        <a:t>Μ μ </a:t>
                      </a:r>
                      <a:r>
                        <a:rPr lang="cs-CZ" sz="1300">
                          <a:hlinkClick r:id="rId13" action="ppaction://hlinkfile" tooltip="Mí"/>
                        </a:rPr>
                        <a:t>mí</a:t>
                      </a:r>
                      <a:endParaRPr lang="cs-CZ" sz="130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1918">
                <a:tc>
                  <a:txBody>
                    <a:bodyPr/>
                    <a:lstStyle/>
                    <a:p>
                      <a:r>
                        <a:rPr lang="el-GR" sz="1300">
                          <a:hlinkClick r:id="rId14" action="ppaction://hlinkfile" tooltip="Ný"/>
                        </a:rPr>
                        <a:t>Ν ν </a:t>
                      </a:r>
                      <a:r>
                        <a:rPr lang="cs-CZ" sz="1300">
                          <a:hlinkClick r:id="rId14" action="ppaction://hlinkfile" tooltip="Ný"/>
                        </a:rPr>
                        <a:t>ný</a:t>
                      </a:r>
                      <a:endParaRPr lang="cs-CZ" sz="130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l-GR" sz="1300">
                          <a:hlinkClick r:id="rId15" action="ppaction://hlinkfile" tooltip="Ksí"/>
                        </a:rPr>
                        <a:t>Ξ ξ </a:t>
                      </a:r>
                      <a:r>
                        <a:rPr lang="cs-CZ" sz="1300">
                          <a:hlinkClick r:id="rId15" action="ppaction://hlinkfile" tooltip="Ksí"/>
                        </a:rPr>
                        <a:t>ksí</a:t>
                      </a:r>
                      <a:endParaRPr lang="cs-CZ" sz="130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1918">
                <a:tc>
                  <a:txBody>
                    <a:bodyPr/>
                    <a:lstStyle/>
                    <a:p>
                      <a:r>
                        <a:rPr lang="el-GR" sz="1300">
                          <a:hlinkClick r:id="rId16" action="ppaction://hlinkfile" tooltip="Omikron"/>
                        </a:rPr>
                        <a:t>Ο ο </a:t>
                      </a:r>
                      <a:r>
                        <a:rPr lang="cs-CZ" sz="1300">
                          <a:hlinkClick r:id="rId16" action="ppaction://hlinkfile" tooltip="Omikron"/>
                        </a:rPr>
                        <a:t>omikrón</a:t>
                      </a:r>
                      <a:endParaRPr lang="cs-CZ" sz="130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l-GR" sz="1300">
                          <a:hlinkClick r:id="rId17" action="ppaction://hlinkfile" tooltip="Pí (písmeno)"/>
                        </a:rPr>
                        <a:t>Π π </a:t>
                      </a:r>
                      <a:r>
                        <a:rPr lang="cs-CZ" sz="1300">
                          <a:hlinkClick r:id="rId17" action="ppaction://hlinkfile" tooltip="Pí (písmeno)"/>
                        </a:rPr>
                        <a:t>pí</a:t>
                      </a:r>
                      <a:endParaRPr lang="cs-CZ" sz="130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1918">
                <a:tc>
                  <a:txBody>
                    <a:bodyPr/>
                    <a:lstStyle/>
                    <a:p>
                      <a:r>
                        <a:rPr lang="el-GR" sz="1300">
                          <a:hlinkClick r:id="rId18" action="ppaction://hlinkfile" tooltip="Ró"/>
                        </a:rPr>
                        <a:t>Ρ ρ </a:t>
                      </a:r>
                      <a:r>
                        <a:rPr lang="cs-CZ" sz="1300">
                          <a:hlinkClick r:id="rId18" action="ppaction://hlinkfile" tooltip="Ró"/>
                        </a:rPr>
                        <a:t>ró</a:t>
                      </a:r>
                      <a:endParaRPr lang="cs-CZ" sz="130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l-GR" sz="1300">
                          <a:hlinkClick r:id="rId19" action="ppaction://hlinkfile" tooltip="Sigma"/>
                        </a:rPr>
                        <a:t>Σ σ ς </a:t>
                      </a:r>
                      <a:r>
                        <a:rPr lang="cs-CZ" sz="1300">
                          <a:hlinkClick r:id="rId19" action="ppaction://hlinkfile" tooltip="Sigma"/>
                        </a:rPr>
                        <a:t>sigma</a:t>
                      </a:r>
                      <a:endParaRPr lang="cs-CZ" sz="130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1918">
                <a:tc>
                  <a:txBody>
                    <a:bodyPr/>
                    <a:lstStyle/>
                    <a:p>
                      <a:r>
                        <a:rPr lang="el-GR" sz="1300">
                          <a:hlinkClick r:id="rId20" action="ppaction://hlinkfile" tooltip="Tau (písmeno)"/>
                        </a:rPr>
                        <a:t>Τ τ </a:t>
                      </a:r>
                      <a:r>
                        <a:rPr lang="cs-CZ" sz="1300">
                          <a:hlinkClick r:id="rId20" action="ppaction://hlinkfile" tooltip="Tau (písmeno)"/>
                        </a:rPr>
                        <a:t>tau</a:t>
                      </a:r>
                      <a:endParaRPr lang="cs-CZ" sz="130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l-GR" sz="1300">
                          <a:hlinkClick r:id="rId21" action="ppaction://hlinkfile" tooltip="Ypsilon"/>
                        </a:rPr>
                        <a:t>Υ υ </a:t>
                      </a:r>
                      <a:r>
                        <a:rPr lang="cs-CZ" sz="1300">
                          <a:hlinkClick r:id="rId21" action="ppaction://hlinkfile" tooltip="Ypsilon"/>
                        </a:rPr>
                        <a:t>ypsilon</a:t>
                      </a:r>
                      <a:endParaRPr lang="cs-CZ" sz="130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1918">
                <a:tc>
                  <a:txBody>
                    <a:bodyPr/>
                    <a:lstStyle/>
                    <a:p>
                      <a:r>
                        <a:rPr lang="el-GR" sz="1300">
                          <a:hlinkClick r:id="rId22" action="ppaction://hlinkfile" tooltip="Fí"/>
                        </a:rPr>
                        <a:t>Φ φ </a:t>
                      </a:r>
                      <a:r>
                        <a:rPr lang="cs-CZ" sz="1300">
                          <a:hlinkClick r:id="rId22" action="ppaction://hlinkfile" tooltip="Fí"/>
                        </a:rPr>
                        <a:t>fí</a:t>
                      </a:r>
                      <a:endParaRPr lang="cs-CZ" sz="130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l-GR" sz="1300">
                          <a:hlinkClick r:id="rId23" action="ppaction://hlinkfile" tooltip="Chí"/>
                        </a:rPr>
                        <a:t>Χ χ </a:t>
                      </a:r>
                      <a:r>
                        <a:rPr lang="cs-CZ" sz="1300">
                          <a:hlinkClick r:id="rId23" action="ppaction://hlinkfile" tooltip="Chí"/>
                        </a:rPr>
                        <a:t>chí</a:t>
                      </a:r>
                      <a:endParaRPr lang="cs-CZ" sz="130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1918">
                <a:tc>
                  <a:txBody>
                    <a:bodyPr/>
                    <a:lstStyle/>
                    <a:p>
                      <a:r>
                        <a:rPr lang="el-GR" sz="1300">
                          <a:hlinkClick r:id="rId24" action="ppaction://hlinkfile" tooltip="Psí"/>
                        </a:rPr>
                        <a:t>Ψ ψ </a:t>
                      </a:r>
                      <a:r>
                        <a:rPr lang="cs-CZ" sz="1300">
                          <a:hlinkClick r:id="rId24" action="ppaction://hlinkfile" tooltip="Psí"/>
                        </a:rPr>
                        <a:t>psí</a:t>
                      </a:r>
                      <a:endParaRPr lang="cs-CZ" sz="130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l-GR" sz="1300">
                          <a:hlinkClick r:id="rId25" action="ppaction://hlinkfile" tooltip="Omega"/>
                        </a:rPr>
                        <a:t>Ω ω </a:t>
                      </a:r>
                      <a:r>
                        <a:rPr lang="cs-CZ" sz="1300">
                          <a:hlinkClick r:id="rId25" action="ppaction://hlinkfile" tooltip="Omega"/>
                        </a:rPr>
                        <a:t>ómega</a:t>
                      </a:r>
                      <a:endParaRPr lang="cs-CZ" sz="1300"/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1918">
                <a:tc gridSpan="2">
                  <a:txBody>
                    <a:bodyPr/>
                    <a:lstStyle/>
                    <a:p>
                      <a:pPr algn="ctr"/>
                      <a:r>
                        <a:rPr lang="cs-CZ" sz="1300"/>
                        <a:t>Stará písmena</a:t>
                      </a:r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1918">
                <a:tc>
                  <a:txBody>
                    <a:bodyPr/>
                    <a:lstStyle/>
                    <a:p>
                      <a:pPr algn="ctr"/>
                      <a:r>
                        <a:rPr lang="el-GR" sz="1300">
                          <a:effectLst/>
                          <a:latin typeface="Arial Unicode MS"/>
                          <a:hlinkClick r:id="rId26" action="ppaction://hlinkfile" tooltip="Digamma"/>
                        </a:rPr>
                        <a:t>Ϝ ϝ </a:t>
                      </a:r>
                      <a:r>
                        <a:rPr lang="cs-CZ" sz="1300" i="1">
                          <a:effectLst/>
                          <a:latin typeface="Arial Unicode MS"/>
                          <a:hlinkClick r:id="rId26" action="ppaction://hlinkfile" tooltip="Digamma"/>
                        </a:rPr>
                        <a:t>digamma</a:t>
                      </a:r>
                      <a:endParaRPr lang="cs-CZ" sz="1300">
                        <a:effectLst/>
                        <a:latin typeface="Arial Unicode MS"/>
                      </a:endParaRPr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l-GR" sz="1300">
                          <a:solidFill>
                            <a:srgbClr val="BA0000"/>
                          </a:solidFill>
                          <a:effectLst/>
                          <a:latin typeface="Arial Unicode MS"/>
                          <a:hlinkClick r:id="rId27" action="ppaction://hlinkfile" tooltip="San (řecké písmeno) (stránka neexistuje)"/>
                        </a:rPr>
                        <a:t>Ϻ ϻ </a:t>
                      </a:r>
                      <a:r>
                        <a:rPr lang="cs-CZ" sz="1300" i="1">
                          <a:solidFill>
                            <a:srgbClr val="BA0000"/>
                          </a:solidFill>
                          <a:effectLst/>
                          <a:latin typeface="Arial Unicode MS"/>
                          <a:hlinkClick r:id="rId27" action="ppaction://hlinkfile" tooltip="San (řecké písmeno) (stránka neexistuje)"/>
                        </a:rPr>
                        <a:t>san</a:t>
                      </a:r>
                      <a:endParaRPr lang="cs-CZ" sz="1300">
                        <a:effectLst/>
                        <a:latin typeface="Arial Unicode MS"/>
                      </a:endParaRPr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1918">
                <a:tc>
                  <a:txBody>
                    <a:bodyPr/>
                    <a:lstStyle/>
                    <a:p>
                      <a:r>
                        <a:rPr lang="el-GR" sz="1300">
                          <a:effectLst/>
                          <a:latin typeface="Arial Unicode MS"/>
                          <a:hlinkClick r:id="rId28" action="ppaction://hlinkfile" tooltip="Stigma (řecké písmeno)"/>
                        </a:rPr>
                        <a:t>Ϛ ϛ </a:t>
                      </a:r>
                      <a:r>
                        <a:rPr lang="cs-CZ" sz="1300" i="1">
                          <a:effectLst/>
                          <a:latin typeface="Arial Unicode MS"/>
                          <a:hlinkClick r:id="rId28" action="ppaction://hlinkfile" tooltip="Stigma (řecké písmeno)"/>
                        </a:rPr>
                        <a:t>stigma</a:t>
                      </a:r>
                      <a:endParaRPr lang="cs-CZ" sz="1300">
                        <a:effectLst/>
                        <a:latin typeface="Arial Unicode MS"/>
                      </a:endParaRPr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l-GR" sz="1300">
                          <a:effectLst/>
                          <a:latin typeface="Arial Unicode MS"/>
                          <a:hlinkClick r:id="rId29" action="ppaction://hlinkfile" tooltip="Šo"/>
                        </a:rPr>
                        <a:t>Ϸ ϸ </a:t>
                      </a:r>
                      <a:r>
                        <a:rPr lang="cs-CZ" sz="1300" i="1">
                          <a:effectLst/>
                          <a:latin typeface="Arial Unicode MS"/>
                          <a:hlinkClick r:id="rId29" action="ppaction://hlinkfile" tooltip="Šo"/>
                        </a:rPr>
                        <a:t>šo</a:t>
                      </a:r>
                      <a:endParaRPr lang="cs-CZ" sz="1300">
                        <a:effectLst/>
                        <a:latin typeface="Arial Unicode MS"/>
                      </a:endParaRPr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1918">
                <a:tc>
                  <a:txBody>
                    <a:bodyPr/>
                    <a:lstStyle/>
                    <a:p>
                      <a:r>
                        <a:rPr lang="el-GR" sz="1300">
                          <a:solidFill>
                            <a:srgbClr val="BA0000"/>
                          </a:solidFill>
                          <a:effectLst/>
                          <a:latin typeface="Arial Unicode MS"/>
                          <a:hlinkClick r:id="rId30" action="ppaction://hlinkfile" tooltip="Heta (stránka neexistuje)"/>
                        </a:rPr>
                        <a:t>Ͱ ͱ </a:t>
                      </a:r>
                      <a:r>
                        <a:rPr lang="cs-CZ" sz="1300" i="1">
                          <a:solidFill>
                            <a:srgbClr val="BA0000"/>
                          </a:solidFill>
                          <a:effectLst/>
                          <a:latin typeface="Arial Unicode MS"/>
                          <a:hlinkClick r:id="rId30" action="ppaction://hlinkfile" tooltip="Heta (stránka neexistuje)"/>
                        </a:rPr>
                        <a:t>heta</a:t>
                      </a:r>
                      <a:endParaRPr lang="cs-CZ" sz="1300">
                        <a:effectLst/>
                        <a:latin typeface="Arial Unicode MS"/>
                      </a:endParaRPr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l-GR" sz="1300">
                          <a:effectLst/>
                          <a:latin typeface="Arial Unicode MS"/>
                          <a:hlinkClick r:id="rId31" action="ppaction://hlinkfile" tooltip="Koppa"/>
                        </a:rPr>
                        <a:t>Ϙ ϙ </a:t>
                      </a:r>
                      <a:r>
                        <a:rPr lang="cs-CZ" sz="1300" i="1">
                          <a:effectLst/>
                          <a:latin typeface="Arial Unicode MS"/>
                          <a:hlinkClick r:id="rId31" action="ppaction://hlinkfile" tooltip="Koppa"/>
                        </a:rPr>
                        <a:t>koppa</a:t>
                      </a:r>
                      <a:endParaRPr lang="cs-CZ" sz="1300">
                        <a:effectLst/>
                        <a:latin typeface="Arial Unicode MS"/>
                      </a:endParaRPr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1918">
                <a:tc>
                  <a:txBody>
                    <a:bodyPr/>
                    <a:lstStyle/>
                    <a:p>
                      <a:endParaRPr lang="cs-CZ" sz="1300">
                        <a:effectLst/>
                        <a:latin typeface="Arial Unicode MS"/>
                      </a:endParaRPr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l-GR" sz="1300" dirty="0">
                          <a:effectLst/>
                          <a:latin typeface="Arial Unicode MS"/>
                          <a:hlinkClick r:id="rId32" action="ppaction://hlinkfile" tooltip="Sampí"/>
                        </a:rPr>
                        <a:t>Ͳ ͳ </a:t>
                      </a:r>
                      <a:r>
                        <a:rPr lang="cs-CZ" sz="1300" i="1" dirty="0" err="1">
                          <a:effectLst/>
                          <a:latin typeface="Arial Unicode MS"/>
                          <a:hlinkClick r:id="rId32" action="ppaction://hlinkfile" tooltip="Sampí"/>
                        </a:rPr>
                        <a:t>sampí</a:t>
                      </a:r>
                      <a:endParaRPr lang="cs-CZ" sz="1300" dirty="0">
                        <a:effectLst/>
                        <a:latin typeface="Arial Unicode MS"/>
                      </a:endParaRPr>
                    </a:p>
                  </a:txBody>
                  <a:tcPr marL="67235" marR="67235" marT="33618" marB="33618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4906888" cy="1836816"/>
          </a:xfrm>
        </p:spPr>
        <p:txBody>
          <a:bodyPr/>
          <a:lstStyle/>
          <a:p>
            <a:pPr algn="ctr"/>
            <a:r>
              <a:rPr lang="cs-CZ" dirty="0" smtClean="0"/>
              <a:t>Čínské písmo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64344" y="3068960"/>
            <a:ext cx="4038600" cy="3227504"/>
          </a:xfrm>
        </p:spPr>
        <p:txBody>
          <a:bodyPr/>
          <a:lstStyle/>
          <a:p>
            <a:r>
              <a:rPr lang="cs-CZ" dirty="0" smtClean="0"/>
              <a:t>Tradiční styl psaní byl ve sloupcích</a:t>
            </a:r>
          </a:p>
          <a:p>
            <a:r>
              <a:rPr lang="cs-CZ" dirty="0" smtClean="0"/>
              <a:t>Dnes se píše v řádcích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8685" y="-27716"/>
            <a:ext cx="3787144" cy="688571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Hebrejské písmo</a:t>
            </a:r>
            <a:endParaRPr lang="cs-CZ" dirty="0"/>
          </a:p>
        </p:txBody>
      </p:sp>
      <p:pic>
        <p:nvPicPr>
          <p:cNvPr id="5122" name="Picture 2" descr="C:\Users\vlastnik\Pictures\Masoret2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323528" y="1772816"/>
            <a:ext cx="8496944" cy="1729466"/>
          </a:xfrm>
          <a:prstGeom prst="rect">
            <a:avLst/>
          </a:prstGeom>
          <a:noFill/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4149080"/>
            <a:ext cx="8370416" cy="2147384"/>
          </a:xfrm>
        </p:spPr>
        <p:txBody>
          <a:bodyPr>
            <a:normAutofit lnSpcReduction="10000"/>
          </a:bodyPr>
          <a:lstStyle/>
          <a:p>
            <a:r>
              <a:rPr lang="cs-CZ" sz="6000" dirty="0" smtClean="0"/>
              <a:t>Azbuka</a:t>
            </a:r>
          </a:p>
          <a:p>
            <a:r>
              <a:rPr lang="ru-RU" sz="3600" dirty="0" smtClean="0"/>
              <a:t>А Б В Г Д Е Ё Ж З И Й К Л М Н О П Р С Т У Ф Х Ц Ч Ш Щ Ъ Ы Ь Э Ю Я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b="1" dirty="0" smtClean="0"/>
              <a:t>Families </a:t>
            </a:r>
            <a:r>
              <a:rPr lang="en-US" b="1" dirty="0"/>
              <a:t>Map. In: Wikipedia: the free encyclopedia [online]. San Francisco (CA): Wikimedia Foundation, 2005-11-01 [cit. 2012-01-10]. </a:t>
            </a:r>
            <a:r>
              <a:rPr lang="en-US" b="1" dirty="0" err="1"/>
              <a:t>Dostupné</a:t>
            </a:r>
            <a:r>
              <a:rPr lang="en-US" b="1" dirty="0"/>
              <a:t> z: http://cs.wikipedia.org/wiki/Soubor:Human_Language_Families_Map_(Wikipedia_CS).PNG </a:t>
            </a:r>
            <a:endParaRPr lang="cs-CZ" b="1" dirty="0" smtClean="0"/>
          </a:p>
          <a:p>
            <a:r>
              <a:rPr lang="en-US" b="1" dirty="0">
                <a:hlinkClick r:id="rId2"/>
              </a:rPr>
              <a:t>http://</a:t>
            </a:r>
            <a:r>
              <a:rPr lang="en-US" b="1" dirty="0" smtClean="0">
                <a:hlinkClick r:id="rId2"/>
              </a:rPr>
              <a:t>cs.wikipedia.org/wiki/Soubor:Cuneiform_script.jpg</a:t>
            </a:r>
            <a:endParaRPr lang="cs-CZ" b="1" dirty="0" smtClean="0"/>
          </a:p>
          <a:p>
            <a:r>
              <a:rPr lang="en-US" b="1" dirty="0">
                <a:hlinkClick r:id="rId3"/>
              </a:rPr>
              <a:t>http://</a:t>
            </a:r>
            <a:r>
              <a:rPr lang="en-US" b="1" dirty="0" smtClean="0">
                <a:hlinkClick r:id="rId3"/>
              </a:rPr>
              <a:t>cs.wikipedia.org/wiki/Soubor:Liang%27s_calligraphy.jpg</a:t>
            </a:r>
            <a:endParaRPr lang="cs-CZ" b="1" dirty="0" smtClean="0"/>
          </a:p>
          <a:p>
            <a:r>
              <a:rPr lang="cs-CZ" dirty="0"/>
              <a:t>Masoret2.jpg.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2006-07-25 [cit. 2012-02-08]. Dostupné z: http://cs.wikipedia.org/wiki/Soubor:Masoret2.jpg </a:t>
            </a:r>
          </a:p>
          <a:p>
            <a:pPr marL="68580" indent="0">
              <a:buNone/>
            </a:pPr>
            <a:endParaRPr lang="en-US" b="1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 smtClean="0"/>
              <a:t>  9. </a:t>
            </a:r>
            <a:r>
              <a:rPr lang="cs-CZ" dirty="0" smtClean="0"/>
              <a:t>ročník.</a:t>
            </a:r>
          </a:p>
          <a:p>
            <a:r>
              <a:rPr lang="cs-CZ" dirty="0" smtClean="0"/>
              <a:t>Materiál slouží k doplnění výkladu o </a:t>
            </a:r>
            <a:r>
              <a:rPr lang="cs-CZ" dirty="0" smtClean="0"/>
              <a:t>lidech na Zemi </a:t>
            </a:r>
            <a:r>
              <a:rPr lang="cs-CZ" smtClean="0"/>
              <a:t>– kultura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</a:t>
            </a:r>
            <a:r>
              <a:rPr lang="cs-CZ" dirty="0" smtClean="0"/>
              <a:t>II. </a:t>
            </a:r>
            <a:r>
              <a:rPr lang="cs-CZ" dirty="0" smtClean="0"/>
              <a:t>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8919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331</TotalTime>
  <Words>444</Words>
  <Application>Microsoft Office PowerPoint</Application>
  <PresentationFormat>Předvádění na obrazovce (4:3)</PresentationFormat>
  <Paragraphs>87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Metro</vt:lpstr>
      <vt:lpstr>     </vt:lpstr>
      <vt:lpstr>Písmo ve světě</vt:lpstr>
      <vt:lpstr>           Historie písma</vt:lpstr>
      <vt:lpstr>     Dělení písma</vt:lpstr>
      <vt:lpstr>Prezentace aplikace PowerPoint</vt:lpstr>
      <vt:lpstr>      Řecké písmo</vt:lpstr>
      <vt:lpstr>Čínské písmo</vt:lpstr>
      <vt:lpstr>     Hebrejské písmo</vt:lpstr>
      <vt:lpstr>Odkazy: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Písmo ve světě</dc:title>
  <dc:creator>vlastnik</dc:creator>
  <cp:lastModifiedBy>Zdeněk Hanuš</cp:lastModifiedBy>
  <cp:revision>17</cp:revision>
  <dcterms:created xsi:type="dcterms:W3CDTF">2011-02-10T09:02:22Z</dcterms:created>
  <dcterms:modified xsi:type="dcterms:W3CDTF">2012-02-22T14:19:16Z</dcterms:modified>
</cp:coreProperties>
</file>