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92" r:id="rId2"/>
    <p:sldId id="303" r:id="rId3"/>
    <p:sldId id="256" r:id="rId4"/>
    <p:sldId id="279" r:id="rId5"/>
    <p:sldId id="275" r:id="rId6"/>
    <p:sldId id="294" r:id="rId7"/>
    <p:sldId id="276" r:id="rId8"/>
    <p:sldId id="277" r:id="rId9"/>
    <p:sldId id="295" r:id="rId10"/>
    <p:sldId id="296" r:id="rId11"/>
    <p:sldId id="257" r:id="rId12"/>
    <p:sldId id="258" r:id="rId13"/>
    <p:sldId id="259" r:id="rId14"/>
    <p:sldId id="274" r:id="rId15"/>
    <p:sldId id="289" r:id="rId16"/>
    <p:sldId id="283" r:id="rId17"/>
    <p:sldId id="290" r:id="rId18"/>
    <p:sldId id="288" r:id="rId19"/>
    <p:sldId id="269" r:id="rId20"/>
    <p:sldId id="287" r:id="rId21"/>
    <p:sldId id="284" r:id="rId22"/>
    <p:sldId id="297" r:id="rId23"/>
    <p:sldId id="285" r:id="rId24"/>
    <p:sldId id="286" r:id="rId25"/>
    <p:sldId id="271" r:id="rId26"/>
    <p:sldId id="265" r:id="rId27"/>
    <p:sldId id="280" r:id="rId28"/>
    <p:sldId id="266" r:id="rId29"/>
    <p:sldId id="281" r:id="rId30"/>
    <p:sldId id="267" r:id="rId31"/>
    <p:sldId id="268" r:id="rId32"/>
    <p:sldId id="282" r:id="rId33"/>
    <p:sldId id="272" r:id="rId34"/>
    <p:sldId id="298" r:id="rId35"/>
    <p:sldId id="300" r:id="rId36"/>
    <p:sldId id="301" r:id="rId37"/>
    <p:sldId id="299" r:id="rId38"/>
    <p:sldId id="302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6</a:t>
          </a:r>
          <a:r>
            <a:rPr lang="cs-CZ" sz="2000" b="0" dirty="0" smtClean="0">
              <a:solidFill>
                <a:schemeClr val="tx1"/>
              </a:solidFill>
            </a:rPr>
            <a:t>. A </a:t>
          </a:r>
          <a:r>
            <a:rPr lang="cs-CZ" sz="2000" b="0" dirty="0" smtClean="0">
              <a:solidFill>
                <a:schemeClr val="tx1"/>
              </a:solidFill>
            </a:rPr>
            <a:t>– Vnitřek skříně 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87EAE0-4C75-4CCB-BD81-9E169E7B75A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BB04BC-C874-4864-9710-169202F85F4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36E3C6-DCE9-40FC-8EEF-BA0FE35D9FDD}" type="presOf" srcId="{4C35D32F-0EAB-4CD7-82EE-45574DC2A586}" destId="{8BEBB6EC-1DAA-4CAC-8A25-BC0FCBD5DBD5}" srcOrd="0" destOrd="0" presId="urn:microsoft.com/office/officeart/2005/8/layout/target3"/>
    <dgm:cxn modelId="{E78C2E57-ADD1-467E-BB7A-EE451568154E}" type="presOf" srcId="{757F3AB3-0718-4624-B441-E567A8F0AB56}" destId="{333A1088-737F-45CB-B68E-254E46348037}" srcOrd="0" destOrd="0" presId="urn:microsoft.com/office/officeart/2005/8/layout/target3"/>
    <dgm:cxn modelId="{F04DEFF0-AF80-4E9E-B338-D4D07195348E}" type="presOf" srcId="{D1D4F407-5343-4D3F-B5B9-D407B03CAEB4}" destId="{AED2198E-93D5-4001-81B4-73124B309672}" srcOrd="1" destOrd="0" presId="urn:microsoft.com/office/officeart/2005/8/layout/target3"/>
    <dgm:cxn modelId="{94B8C838-DFA0-4B74-8ADE-8CC1B1A12244}" type="presOf" srcId="{B651F6E3-6281-48DB-9319-2AEAFDAE7572}" destId="{6BB5E863-4638-4E1D-BFDE-399D028AC4ED}" srcOrd="1" destOrd="0" presId="urn:microsoft.com/office/officeart/2005/8/layout/target3"/>
    <dgm:cxn modelId="{53AF207A-3357-4DB6-8395-898F4C867C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C6D1E2C-8561-4BEE-931E-030C660711CF}" type="presOf" srcId="{D1D4F407-5343-4D3F-B5B9-D407B03CAEB4}" destId="{D005CE8C-CC26-4C3E-AC11-E15060ECD759}" srcOrd="0" destOrd="0" presId="urn:microsoft.com/office/officeart/2005/8/layout/target3"/>
    <dgm:cxn modelId="{5D325678-67A4-4A84-910E-B1DB0499A915}" type="presOf" srcId="{D8197B8C-B260-4A16-BDF4-0947B075E274}" destId="{5A5FFA88-C948-4069-8E93-59FA12366E83}" srcOrd="1" destOrd="0" presId="urn:microsoft.com/office/officeart/2005/8/layout/target3"/>
    <dgm:cxn modelId="{DF383D35-F2B6-411D-AAF2-B237F993DE48}" type="presOf" srcId="{D1B46980-6531-4606-95E6-44980827E919}" destId="{2BE915AB-18AA-4053-B92C-3BFC9ED204BB}" srcOrd="1" destOrd="0" presId="urn:microsoft.com/office/officeart/2005/8/layout/target3"/>
    <dgm:cxn modelId="{4FCBCDDB-A991-4113-997D-79F8EAE8BAB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863790-FA78-4D6E-8AA4-CCC627B53C47}" type="presParOf" srcId="{333A1088-737F-45CB-B68E-254E46348037}" destId="{F5ABB229-8D3B-4694-996A-96F23CF14429}" srcOrd="0" destOrd="0" presId="urn:microsoft.com/office/officeart/2005/8/layout/target3"/>
    <dgm:cxn modelId="{93A179A9-2DCB-4405-9AE6-E218DF795F3D}" type="presParOf" srcId="{333A1088-737F-45CB-B68E-254E46348037}" destId="{F41139FD-01EE-4571-8B17-4FB00FC51163}" srcOrd="1" destOrd="0" presId="urn:microsoft.com/office/officeart/2005/8/layout/target3"/>
    <dgm:cxn modelId="{11C4BC73-DD4D-48A8-B545-58834D5E1116}" type="presParOf" srcId="{333A1088-737F-45CB-B68E-254E46348037}" destId="{D005CE8C-CC26-4C3E-AC11-E15060ECD759}" srcOrd="2" destOrd="0" presId="urn:microsoft.com/office/officeart/2005/8/layout/target3"/>
    <dgm:cxn modelId="{06094311-5528-4FA6-9377-95F2658DF260}" type="presParOf" srcId="{333A1088-737F-45CB-B68E-254E46348037}" destId="{2C702D82-9B77-49B7-9568-BB8EB47C3372}" srcOrd="3" destOrd="0" presId="urn:microsoft.com/office/officeart/2005/8/layout/target3"/>
    <dgm:cxn modelId="{5DE1CB56-78D3-4662-9870-3AB38B4CF54B}" type="presParOf" srcId="{333A1088-737F-45CB-B68E-254E46348037}" destId="{A52A0455-90FF-4808-ABD0-F02540D31D5A}" srcOrd="4" destOrd="0" presId="urn:microsoft.com/office/officeart/2005/8/layout/target3"/>
    <dgm:cxn modelId="{120F432E-755F-4D58-A94D-3DEBC7EA1BE2}" type="presParOf" srcId="{333A1088-737F-45CB-B68E-254E46348037}" destId="{6140AFEC-043D-4C43-A2F9-D0F5331DF3A3}" srcOrd="5" destOrd="0" presId="urn:microsoft.com/office/officeart/2005/8/layout/target3"/>
    <dgm:cxn modelId="{B17BB06C-1247-4683-A3E8-168AD0AB3E3C}" type="presParOf" srcId="{333A1088-737F-45CB-B68E-254E46348037}" destId="{9358AC05-5D7D-4327-9F80-1AD486AEA664}" srcOrd="6" destOrd="0" presId="urn:microsoft.com/office/officeart/2005/8/layout/target3"/>
    <dgm:cxn modelId="{958515C4-9C4D-4A91-B01D-F0286D13B9B8}" type="presParOf" srcId="{333A1088-737F-45CB-B68E-254E46348037}" destId="{313FC574-E1CD-4FB4-B054-0B805CE0447D}" srcOrd="7" destOrd="0" presId="urn:microsoft.com/office/officeart/2005/8/layout/target3"/>
    <dgm:cxn modelId="{67602D2A-3D68-4F88-8066-802E629A92CA}" type="presParOf" srcId="{333A1088-737F-45CB-B68E-254E46348037}" destId="{619D679B-A015-4ECF-8348-D1034C574F40}" srcOrd="8" destOrd="0" presId="urn:microsoft.com/office/officeart/2005/8/layout/target3"/>
    <dgm:cxn modelId="{534BD5A5-9174-4958-BF4E-2C80807E4374}" type="presParOf" srcId="{333A1088-737F-45CB-B68E-254E46348037}" destId="{322283A8-4A27-4CDA-BAE3-F381106A9174}" srcOrd="9" destOrd="0" presId="urn:microsoft.com/office/officeart/2005/8/layout/target3"/>
    <dgm:cxn modelId="{52290E29-D978-4F51-8645-E7F7CB17EA03}" type="presParOf" srcId="{333A1088-737F-45CB-B68E-254E46348037}" destId="{FFC9F71D-1B4F-4AD9-A4A6-86ADEFC8AF5C}" srcOrd="10" destOrd="0" presId="urn:microsoft.com/office/officeart/2005/8/layout/target3"/>
    <dgm:cxn modelId="{42DDFD7A-A8FD-4FDE-9C12-2C0175F2F54C}" type="presParOf" srcId="{333A1088-737F-45CB-B68E-254E46348037}" destId="{25B08C86-7E15-44DC-BE7F-FFB55DD49D12}" srcOrd="11" destOrd="0" presId="urn:microsoft.com/office/officeart/2005/8/layout/target3"/>
    <dgm:cxn modelId="{D24D25BA-54CB-4354-B48F-AF4252BC050D}" type="presParOf" srcId="{333A1088-737F-45CB-B68E-254E46348037}" destId="{76644BE8-9D7C-4C09-B250-3D10AF48CBB7}" srcOrd="12" destOrd="0" presId="urn:microsoft.com/office/officeart/2005/8/layout/target3"/>
    <dgm:cxn modelId="{E78DEBD7-38CA-4035-AF3B-012AC107E62B}" type="presParOf" srcId="{333A1088-737F-45CB-B68E-254E46348037}" destId="{EE85B701-7295-41C0-BA7A-34D3756A2AE6}" srcOrd="13" destOrd="0" presId="urn:microsoft.com/office/officeart/2005/8/layout/target3"/>
    <dgm:cxn modelId="{5629C0D0-EA9E-45F9-B06D-27D130EFE965}" type="presParOf" srcId="{333A1088-737F-45CB-B68E-254E46348037}" destId="{8BEBB6EC-1DAA-4CAC-8A25-BC0FCBD5DBD5}" srcOrd="14" destOrd="0" presId="urn:microsoft.com/office/officeart/2005/8/layout/target3"/>
    <dgm:cxn modelId="{5CA01FDD-6396-4CB9-B1C0-9883BF7CD34E}" type="presParOf" srcId="{333A1088-737F-45CB-B68E-254E46348037}" destId="{AED2198E-93D5-4001-81B4-73124B309672}" srcOrd="15" destOrd="0" presId="urn:microsoft.com/office/officeart/2005/8/layout/target3"/>
    <dgm:cxn modelId="{ED279D9E-5636-4660-A615-D5DCE29D203B}" type="presParOf" srcId="{333A1088-737F-45CB-B68E-254E46348037}" destId="{2BE915AB-18AA-4053-B92C-3BFC9ED204BB}" srcOrd="16" destOrd="0" presId="urn:microsoft.com/office/officeart/2005/8/layout/target3"/>
    <dgm:cxn modelId="{B90CEEEF-1CD8-4471-BBD2-616FF46A03B6}" type="presParOf" srcId="{333A1088-737F-45CB-B68E-254E46348037}" destId="{6BB5E863-4638-4E1D-BFDE-399D028AC4ED}" srcOrd="17" destOrd="0" presId="urn:microsoft.com/office/officeart/2005/8/layout/target3"/>
    <dgm:cxn modelId="{2BE0FE92-B486-4610-B364-AF05CDE49AF2}" type="presParOf" srcId="{333A1088-737F-45CB-B68E-254E46348037}" destId="{5A5FFA88-C948-4069-8E93-59FA12366E83}" srcOrd="18" destOrd="0" presId="urn:microsoft.com/office/officeart/2005/8/layout/target3"/>
    <dgm:cxn modelId="{BCBFF9A5-5B94-4788-906C-6E380C8ACD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VY_32_INOVACE_10_INF_01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0" kern="1200" dirty="0" err="1" smtClean="0">
              <a:solidFill>
                <a:schemeClr val="tx1"/>
              </a:solidFill>
            </a:rPr>
            <a:t>Inf</a:t>
          </a:r>
          <a:r>
            <a:rPr lang="cs-CZ" sz="2000" b="0" kern="1200" dirty="0" smtClean="0">
              <a:solidFill>
                <a:schemeClr val="tx1"/>
              </a:solidFill>
            </a:rPr>
            <a:t> – 6</a:t>
          </a:r>
          <a:r>
            <a:rPr lang="cs-CZ" sz="2000" b="0" kern="1200" dirty="0" smtClean="0">
              <a:solidFill>
                <a:schemeClr val="tx1"/>
              </a:solidFill>
            </a:rPr>
            <a:t>. A </a:t>
          </a:r>
          <a:r>
            <a:rPr lang="cs-CZ" sz="2000" b="0" kern="1200" dirty="0" smtClean="0">
              <a:solidFill>
                <a:schemeClr val="tx1"/>
              </a:solidFill>
            </a:rPr>
            <a:t>– Vnitřek skříně 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ADFA81-002F-4A03-9926-9AECD7B831B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8F92E-DE52-4507-9F07-56FD1791DE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22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1BEDCD8-9F42-47D2-BB8B-788433FBD15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Mac_G5_Rev._A_front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paradoxoff.com/files/2010/04/creative-pc-case-3.jpg" TargetMode="External"/><Relationship Id="rId3" Type="http://schemas.openxmlformats.org/officeDocument/2006/relationships/hyperlink" Target="http://www.dansdata.com/images/llpcs80/insideoff1280.jpg" TargetMode="External"/><Relationship Id="rId7" Type="http://schemas.openxmlformats.org/officeDocument/2006/relationships/hyperlink" Target="http://www.psdeluxe.com/wp-content/uploads/2010/07/creative_pc/pc_design_computer_treasure.jpg" TargetMode="External"/><Relationship Id="rId12" Type="http://schemas.openxmlformats.org/officeDocument/2006/relationships/hyperlink" Target="http://commons.wikimedia.org/wiki/File:AMD_64X2_Dual-Core.jpg" TargetMode="External"/><Relationship Id="rId2" Type="http://schemas.openxmlformats.org/officeDocument/2006/relationships/hyperlink" Target="http://www.abload.de/img/ocs18jm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134.imageshack.us/img134/1092/bild1cr7.jpg" TargetMode="External"/><Relationship Id="rId11" Type="http://schemas.openxmlformats.org/officeDocument/2006/relationships/hyperlink" Target="http://prohardver.hu/dl/cnt/2009-06/47342/corei7900.jpg" TargetMode="External"/><Relationship Id="rId5" Type="http://schemas.openxmlformats.org/officeDocument/2006/relationships/hyperlink" Target="http://forum.computerbild.de/attachments/pc-hardware/pc-gehaeuse-atx-vielen-lueftern-8176d1229421973-gamer.jpg" TargetMode="External"/><Relationship Id="rId10" Type="http://schemas.openxmlformats.org/officeDocument/2006/relationships/hyperlink" Target="http://img.tomshardware.com/us/2007/02/27/dual_core_notebook_cpus_explored/intel-platform.jpg" TargetMode="External"/><Relationship Id="rId4" Type="http://schemas.openxmlformats.org/officeDocument/2006/relationships/hyperlink" Target="http://tips4pc.com/wp-content/uploads/2010/05/open-computer-cases.jpg" TargetMode="External"/><Relationship Id="rId9" Type="http://schemas.openxmlformats.org/officeDocument/2006/relationships/hyperlink" Target="http://commons.wikimedia.org/wiki/File:PC_Netzteil_FSP350-60MDN_Rev._A_Ansicht_1.jpg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9/Disassembled_HDD_and_SSD.JPG" TargetMode="External"/><Relationship Id="rId13" Type="http://schemas.openxmlformats.org/officeDocument/2006/relationships/hyperlink" Target="http://upload.wikimedia.org/wikipedia/commons/8/82/NIC-FA312.jpg" TargetMode="External"/><Relationship Id="rId3" Type="http://schemas.openxmlformats.org/officeDocument/2006/relationships/hyperlink" Target="http://www.hardwaresphere.com/wp-content/uploads/2009/07/a-data-4gb-ddr3-memory-modules.jpg" TargetMode="External"/><Relationship Id="rId7" Type="http://schemas.openxmlformats.org/officeDocument/2006/relationships/hyperlink" Target="http://upload.wikimedia.org/wikipedia/commons/b/b0/Hdd.jpg" TargetMode="External"/><Relationship Id="rId12" Type="http://schemas.openxmlformats.org/officeDocument/2006/relationships/hyperlink" Target="http://sale.images.woot.com/Razer_Barracuda_AC-1_Gaming_Sound_Cardci4Detail.jpg" TargetMode="External"/><Relationship Id="rId2" Type="http://schemas.openxmlformats.org/officeDocument/2006/relationships/hyperlink" Target="http://www.product-reviews.net/wp-content/userimages/2007/08/ocz-ddr-gold-gammer-du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MIBIOS_ROM-Chip_1992.JPG" TargetMode="External"/><Relationship Id="rId11" Type="http://schemas.openxmlformats.org/officeDocument/2006/relationships/hyperlink" Target="http://upload.wikimedia.org/wikipedia/commons/thumb/d/d0/Sound_Blaster_Live!_5.1.jpg/705px-Sound_Blaster_Live!_5.1.jpg" TargetMode="External"/><Relationship Id="rId5" Type="http://schemas.openxmlformats.org/officeDocument/2006/relationships/hyperlink" Target="http://hothardware.com/newsimages/Item15382/vengeance-ram.jpg" TargetMode="External"/><Relationship Id="rId10" Type="http://schemas.openxmlformats.org/officeDocument/2006/relationships/hyperlink" Target="http://yoaanfebriani.files.wordpress.com/2011/01/ati_series_vga_card_video_card_graphic_card1.jpg" TargetMode="External"/><Relationship Id="rId4" Type="http://schemas.openxmlformats.org/officeDocument/2006/relationships/hyperlink" Target="http://images.highspeedbackbone.net/skuimages/large/C13-8220-Main-JH.jpg" TargetMode="External"/><Relationship Id="rId9" Type="http://schemas.openxmlformats.org/officeDocument/2006/relationships/hyperlink" Target="http://upload.wikimedia.org/wikipedia/commons/thumb/0/0b/PowerColor_Radeon_X850XT_PE.jpg/800px-PowerColor_Radeon_X850XT_PE.jpg" TargetMode="External"/><Relationship Id="rId14" Type="http://schemas.openxmlformats.org/officeDocument/2006/relationships/hyperlink" Target="http://upload.wikimedia.org/wikipedia/commons/thumb/b/b8/Ati-twin-wonder-tv-tuner.jpg/800px-Ati-twin-wonder-tv-tun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80257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výkladová část prezentace je zaměřena na seznámení žáků s částmi a prvky, které se nachází v počítačové skříni, jejich funkcí, vlastnostmi, s pojmy  - zdroj, základní deska, procesor, </a:t>
            </a:r>
            <a:r>
              <a:rPr lang="cs-CZ" dirty="0" smtClean="0"/>
              <a:t>paměti, </a:t>
            </a:r>
            <a:r>
              <a:rPr lang="cs-CZ" dirty="0" smtClean="0"/>
              <a:t>pevný disk a karty</a:t>
            </a:r>
          </a:p>
          <a:p>
            <a:r>
              <a:rPr lang="cs-CZ" dirty="0" smtClean="0"/>
              <a:t>cvičení je zaměřeno na procvičení získaných vědomostí a pojmů</a:t>
            </a:r>
          </a:p>
          <a:p>
            <a:r>
              <a:rPr lang="cs-CZ" dirty="0" smtClean="0"/>
              <a:t>možno využít  při výkladu nového učiva,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Vnitřek skříně 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lum bright="20000"/>
          </a:blip>
          <a:srcRect/>
          <a:stretch>
            <a:fillRect/>
          </a:stretch>
        </p:blipFill>
        <p:spPr bwMode="auto">
          <a:xfrm>
            <a:off x="1500166" y="214290"/>
            <a:ext cx="6572296" cy="6119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0"/>
            <a:ext cx="7215206" cy="6711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5786454"/>
            <a:ext cx="2857520" cy="715089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šachty, otvory pro uložení  vnitřních částí</a:t>
            </a:r>
            <a:r>
              <a:rPr lang="cs-CZ" dirty="0" smtClean="0"/>
              <a:t>, dílů </a:t>
            </a:r>
            <a:r>
              <a:rPr lang="cs-CZ" dirty="0" smtClean="0"/>
              <a:t>PC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3071802" y="5000636"/>
            <a:ext cx="1500198" cy="9286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3071802" y="5357826"/>
            <a:ext cx="1928826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1678761" y="3750471"/>
            <a:ext cx="3571900" cy="7858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V="1">
            <a:off x="1857356" y="4643446"/>
            <a:ext cx="1857388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6663" y="853392"/>
            <a:ext cx="6247171" cy="5647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571500"/>
            <a:ext cx="6429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138238"/>
            <a:ext cx="6715125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785794"/>
            <a:ext cx="5738836" cy="5669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857364"/>
            <a:ext cx="5891210" cy="4076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785926"/>
            <a:ext cx="4596856" cy="378621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 co je tedy ve skříni?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zdroj</a:t>
            </a:r>
          </a:p>
          <a:p>
            <a:r>
              <a:rPr lang="cs-CZ" dirty="0">
                <a:solidFill>
                  <a:srgbClr val="FF0000"/>
                </a:solidFill>
              </a:rPr>
              <a:t>základní deska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procesor s ventilátorem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paměti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karty 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grafická,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síťová,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zvuková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...)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pevný disk, harddisk</a:t>
            </a:r>
          </a:p>
          <a:p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0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9" name="Picture 69" descr="im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70612" y="0"/>
            <a:ext cx="2973388" cy="2005013"/>
          </a:xfrm>
          <a:prstGeom prst="rect">
            <a:avLst/>
          </a:prstGeom>
          <a:noFill/>
        </p:spPr>
      </p:pic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Zdroj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6725" y="1285861"/>
            <a:ext cx="8291513" cy="485778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napájí všechny části, komponenty počítače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obsahuje ventilátor, který odvádí teplo ze zdroje i ze skříně počítače – důležitá je jeho hlučnost (nebo spíše nehlučnost)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zdroj obsahuje pojistku, která jej při zkratu uvnitř počítače odpojí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důležitý parametr je max. výkon uváděný ve </a:t>
            </a:r>
            <a:r>
              <a:rPr lang="cs-CZ" dirty="0" err="1" smtClean="0"/>
              <a:t>Watech</a:t>
            </a:r>
            <a:r>
              <a:rPr lang="cs-CZ" dirty="0" smtClean="0"/>
              <a:t> (200 – 1000W)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  <a:buClr>
                <a:schemeClr val="tx2"/>
              </a:buClr>
              <a:buSzPct val="70000"/>
            </a:pPr>
            <a:endParaRPr lang="cs-CZ" sz="2800" dirty="0" smtClean="0"/>
          </a:p>
          <a:p>
            <a:pPr>
              <a:lnSpc>
                <a:spcPct val="80000"/>
              </a:lnSpc>
              <a:buClr>
                <a:schemeClr val="tx2"/>
              </a:buClr>
              <a:buSzPct val="70000"/>
            </a:pP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Základní deska (motherboard)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dirty="0"/>
              <a:t>základ počítače, do kterého jsou zasazeny nebo připojeny další součástky a díly (procesor, paměti, disky, rozšiřující karty)</a:t>
            </a:r>
          </a:p>
          <a:p>
            <a:r>
              <a:rPr lang="cs-CZ" dirty="0" smtClean="0"/>
              <a:t>součástky </a:t>
            </a:r>
            <a:r>
              <a:rPr lang="cs-CZ" dirty="0"/>
              <a:t>jsou spojeny vodiči </a:t>
            </a:r>
            <a:r>
              <a:rPr lang="cs-CZ" dirty="0" smtClean="0"/>
              <a:t>,tzv</a:t>
            </a:r>
            <a:r>
              <a:rPr lang="cs-CZ" dirty="0"/>
              <a:t>. </a:t>
            </a:r>
            <a:r>
              <a:rPr lang="cs-CZ" dirty="0" smtClean="0"/>
              <a:t>sběrnicí</a:t>
            </a:r>
            <a:endParaRPr lang="cs-CZ" dirty="0"/>
          </a:p>
          <a:p>
            <a:r>
              <a:rPr lang="cs-CZ" dirty="0"/>
              <a:t>procesor a paměti jsou zasazeny do tzv. </a:t>
            </a:r>
            <a:r>
              <a:rPr lang="cs-CZ" dirty="0" smtClean="0"/>
              <a:t>patic, konektorů</a:t>
            </a:r>
            <a:endParaRPr lang="cs-CZ" dirty="0"/>
          </a:p>
          <a:p>
            <a:r>
              <a:rPr lang="cs-CZ" dirty="0"/>
              <a:t>přídavné karty jsou zasazeny do tzv. slotů</a:t>
            </a:r>
          </a:p>
          <a:p>
            <a:r>
              <a:rPr lang="cs-CZ" dirty="0"/>
              <a:t>disky, zdroj apod. jsou připojeny do </a:t>
            </a:r>
            <a:r>
              <a:rPr lang="cs-CZ" dirty="0" smtClean="0"/>
              <a:t>odpovídajících </a:t>
            </a:r>
            <a:r>
              <a:rPr lang="cs-CZ" dirty="0"/>
              <a:t>konektorů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9185" y="1144347"/>
            <a:ext cx="780894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4" name="Přímá spojovací šipka 3"/>
          <p:cNvCxnSpPr/>
          <p:nvPr/>
        </p:nvCxnSpPr>
        <p:spPr>
          <a:xfrm rot="16200000" flipH="1">
            <a:off x="2356628" y="1500968"/>
            <a:ext cx="1216034" cy="7858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V="1">
            <a:off x="5786446" y="2428868"/>
            <a:ext cx="2142346" cy="157243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1858150" y="4572802"/>
            <a:ext cx="1712924" cy="7143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282" y="5929330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konektor, patice pro připojení procesoru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785794"/>
            <a:ext cx="5715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konektor, patice pro připojení pamětí RAM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29224" y="4500570"/>
            <a:ext cx="3214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sloty pro připojení karet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10800000">
            <a:off x="5143504" y="2571744"/>
            <a:ext cx="2500330" cy="17145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57" name="Picture 13" descr="im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16507" y="4185497"/>
            <a:ext cx="4027493" cy="2672503"/>
          </a:xfrm>
          <a:prstGeom prst="rect">
            <a:avLst/>
          </a:prstGeom>
          <a:noFill/>
        </p:spPr>
      </p:pic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Procesor, čip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6725" y="1412875"/>
            <a:ext cx="8229600" cy="4411663"/>
          </a:xfrm>
        </p:spPr>
        <p:txBody>
          <a:bodyPr/>
          <a:lstStyle/>
          <a:p>
            <a:r>
              <a:rPr lang="cs-CZ" dirty="0"/>
              <a:t>mozek počítače, zpracovává </a:t>
            </a:r>
            <a:r>
              <a:rPr lang="cs-CZ" dirty="0" smtClean="0"/>
              <a:t>data a informace</a:t>
            </a:r>
            <a:endParaRPr lang="cs-CZ" dirty="0"/>
          </a:p>
          <a:p>
            <a:r>
              <a:rPr lang="cs-CZ" dirty="0"/>
              <a:t>jeho kvalita ovlivňuje rychlost počítače</a:t>
            </a:r>
          </a:p>
          <a:p>
            <a:r>
              <a:rPr lang="cs-CZ" dirty="0" smtClean="0"/>
              <a:t>umístněn v patici na </a:t>
            </a:r>
            <a:r>
              <a:rPr lang="cs-CZ" dirty="0"/>
              <a:t>základní </a:t>
            </a:r>
            <a:r>
              <a:rPr lang="cs-CZ" dirty="0" smtClean="0"/>
              <a:t>desce</a:t>
            </a:r>
          </a:p>
          <a:p>
            <a:r>
              <a:rPr lang="cs-CZ" dirty="0" smtClean="0"/>
              <a:t>podle označení procesoru se značí celé PC</a:t>
            </a:r>
            <a:endParaRPr lang="cs-CZ" dirty="0"/>
          </a:p>
          <a:p>
            <a:r>
              <a:rPr lang="cs-CZ" dirty="0"/>
              <a:t>hlavní výrobci: </a:t>
            </a:r>
            <a:r>
              <a:rPr lang="cs-CZ" b="1" dirty="0">
                <a:solidFill>
                  <a:srgbClr val="0070C0"/>
                </a:solidFill>
              </a:rPr>
              <a:t>Intel, </a:t>
            </a:r>
            <a:r>
              <a:rPr lang="cs-CZ" b="1" dirty="0" smtClean="0">
                <a:solidFill>
                  <a:srgbClr val="0070C0"/>
                </a:solidFill>
              </a:rPr>
              <a:t>AMD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572008"/>
            <a:ext cx="3086790" cy="20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214678" y="6550223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6550223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000240"/>
            <a:ext cx="5975182" cy="3871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729666" cy="1857388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/>
              <a:t>čtyřjádrovým</a:t>
            </a:r>
            <a:r>
              <a:rPr lang="cs-CZ" sz="4000" dirty="0" smtClean="0"/>
              <a:t> procesor Intel </a:t>
            </a:r>
            <a:r>
              <a:rPr lang="cs-CZ" sz="4000" dirty="0" err="1" smtClean="0"/>
              <a:t>Core</a:t>
            </a:r>
            <a:r>
              <a:rPr lang="cs-CZ" sz="4000" dirty="0" smtClean="0"/>
              <a:t> i7-2630QM (2 GHz, </a:t>
            </a:r>
            <a:r>
              <a:rPr lang="cs-CZ" sz="4000" dirty="0" smtClean="0"/>
              <a:t>2,9 GHz </a:t>
            </a:r>
            <a:r>
              <a:rPr lang="cs-CZ" sz="4000" dirty="0" smtClean="0"/>
              <a:t>v režimu turbo)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57422" y="214290"/>
            <a:ext cx="5029731" cy="3259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4357694"/>
            <a:ext cx="8229600" cy="185738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Intel   </a:t>
            </a:r>
            <a:r>
              <a:rPr lang="cs-CZ" sz="4000" dirty="0" err="1" smtClean="0"/>
              <a:t>Core</a:t>
            </a:r>
            <a:r>
              <a:rPr lang="cs-CZ" sz="4000" dirty="0" smtClean="0"/>
              <a:t> i7  -   </a:t>
            </a:r>
            <a:r>
              <a:rPr lang="cs-CZ" sz="4000" dirty="0" smtClean="0"/>
              <a:t>2,9 GHz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43108" y="4572008"/>
            <a:ext cx="1214446" cy="7143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00430" y="4572008"/>
            <a:ext cx="1571636" cy="7143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43570" y="4572008"/>
            <a:ext cx="1643074" cy="7143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1357290" y="5286388"/>
            <a:ext cx="785818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214812" y="5572140"/>
            <a:ext cx="571502" cy="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21" idx="0"/>
          </p:cNvCxnSpPr>
          <p:nvPr/>
        </p:nvCxnSpPr>
        <p:spPr>
          <a:xfrm rot="16200000" flipV="1">
            <a:off x="7554537" y="4947057"/>
            <a:ext cx="357190" cy="8929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28926" y="5857892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název, typ procesoru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58082" y="5572140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rychlost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596" y="5786454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firma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20" grpId="0"/>
      <p:bldP spid="21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Paměti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472518" cy="27574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dirty="0" smtClean="0"/>
              <a:t>Typy: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RAM </a:t>
            </a:r>
            <a:r>
              <a:rPr lang="cs-CZ" dirty="0" smtClean="0"/>
              <a:t>= operační, přístupná, při práci s PC se do ní ukládají data, po vypnutí PC se vymažou, důležitá vlastnost = kapacita (v GB)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3786190"/>
            <a:ext cx="3857632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357298"/>
            <a:ext cx="5643602" cy="5035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RAM DDR3 4GB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Corsair</a:t>
            </a:r>
            <a:r>
              <a:rPr lang="cs-CZ" dirty="0" smtClean="0"/>
              <a:t> XMS3 </a:t>
            </a:r>
            <a:r>
              <a:rPr lang="cs-CZ" dirty="0" smtClean="0"/>
              <a:t>4 GB  </a:t>
            </a:r>
            <a:r>
              <a:rPr lang="cs-CZ" dirty="0" smtClean="0"/>
              <a:t>-  </a:t>
            </a:r>
            <a:r>
              <a:rPr lang="cs-CZ" b="1" dirty="0" smtClean="0"/>
              <a:t>DDR3 RAM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071536"/>
            <a:ext cx="5643602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Corsair Launches Vengeance High-Performance </a:t>
            </a:r>
            <a:r>
              <a:rPr lang="en-US" sz="3200" b="1" dirty="0" smtClean="0"/>
              <a:t>DDR3 Memory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785926"/>
            <a:ext cx="5453084" cy="478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229600" cy="2928958"/>
          </a:xfrm>
        </p:spPr>
        <p:txBody>
          <a:bodyPr>
            <a:normAutofit/>
          </a:bodyPr>
          <a:lstStyle/>
          <a:p>
            <a:pPr marL="914400" indent="-914400">
              <a:buFont typeface="Arial" pitchFamily="34" charset="0"/>
              <a:buAutoNum type="arabicPeriod" startAt="2"/>
              <a:defRPr/>
            </a:pPr>
            <a:r>
              <a:rPr lang="cs-CZ" dirty="0" smtClean="0">
                <a:solidFill>
                  <a:srgbClr val="0070C0"/>
                </a:solidFill>
              </a:rPr>
              <a:t>ROM</a:t>
            </a:r>
            <a:r>
              <a:rPr lang="cs-CZ" dirty="0" smtClean="0"/>
              <a:t> = na základní desce, nepřístupná, jen pro čtení dat při startu PC, v současnosti je ROM paměť nahrazována modernější </a:t>
            </a:r>
            <a:r>
              <a:rPr lang="cs-CZ" dirty="0" err="1" smtClean="0"/>
              <a:t>flash</a:t>
            </a:r>
            <a:r>
              <a:rPr lang="cs-CZ" dirty="0" smtClean="0"/>
              <a:t> pamětí</a:t>
            </a:r>
          </a:p>
          <a:p>
            <a:pPr marL="914400" indent="-914400">
              <a:buNone/>
              <a:defRPr/>
            </a:pPr>
            <a:endParaRPr lang="cs-CZ" sz="6700" dirty="0" smtClean="0"/>
          </a:p>
          <a:p>
            <a:pPr>
              <a:defRPr/>
            </a:pPr>
            <a:endParaRPr lang="cs-CZ" sz="3800" dirty="0" smtClean="0"/>
          </a:p>
          <a:p>
            <a:endParaRPr lang="cs-CZ" dirty="0"/>
          </a:p>
        </p:txBody>
      </p:sp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4857752" y="3571876"/>
            <a:ext cx="3643318" cy="2357454"/>
            <a:chOff x="952500" y="4950023"/>
            <a:chExt cx="2857500" cy="1603177"/>
          </a:xfrm>
        </p:grpSpPr>
        <p:pic>
          <p:nvPicPr>
            <p:cNvPr id="5" name="Obrázek 5" descr="bios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52500" y="4953000"/>
              <a:ext cx="2857500" cy="1600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ovéPole 8">
              <a:hlinkClick r:id="rId3"/>
            </p:cNvPr>
            <p:cNvSpPr txBox="1">
              <a:spLocks noChangeArrowheads="1"/>
            </p:cNvSpPr>
            <p:nvPr/>
          </p:nvSpPr>
          <p:spPr bwMode="auto">
            <a:xfrm>
              <a:off x="2438400" y="4950023"/>
              <a:ext cx="385042" cy="3077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400">
                  <a:latin typeface="Calibri" pitchFamily="34" charset="0"/>
                </a:rPr>
                <a:t>[</a:t>
              </a:r>
              <a:r>
                <a:rPr lang="cs-CZ" sz="1400">
                  <a:latin typeface="Calibri" pitchFamily="34" charset="0"/>
                </a:rPr>
                <a:t>8</a:t>
              </a:r>
              <a:r>
                <a:rPr lang="en-US" sz="1400">
                  <a:latin typeface="Calibri" pitchFamily="34" charset="0"/>
                </a:rPr>
                <a:t>]</a:t>
              </a:r>
              <a:endParaRPr lang="cs-CZ" sz="1400">
                <a:latin typeface="Calibri" pitchFamily="34" charset="0"/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stredn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78675" y="428604"/>
            <a:ext cx="1965325" cy="1914525"/>
          </a:xfrm>
          <a:prstGeom prst="rect">
            <a:avLst/>
          </a:prstGeom>
          <a:noFill/>
        </p:spPr>
      </p:pic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Pevný </a:t>
            </a:r>
            <a:r>
              <a:rPr lang="cs-CZ" dirty="0" smtClean="0">
                <a:solidFill>
                  <a:srgbClr val="FF0000"/>
                </a:solidFill>
              </a:rPr>
              <a:t>disk, harddisk, HDD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1482" y="1428736"/>
            <a:ext cx="8472518" cy="507209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slouží k  trvalému ukládání </a:t>
            </a:r>
            <a:r>
              <a:rPr lang="cs-CZ" dirty="0"/>
              <a:t>dat</a:t>
            </a:r>
          </a:p>
          <a:p>
            <a:r>
              <a:rPr lang="cs-CZ" dirty="0" smtClean="0"/>
              <a:t>jsou </a:t>
            </a:r>
            <a:r>
              <a:rPr lang="cs-CZ" dirty="0"/>
              <a:t>zde většinou uloženy soubory operačního systému (Windows, Linux,...), </a:t>
            </a:r>
            <a:r>
              <a:rPr lang="cs-CZ" dirty="0" smtClean="0"/>
              <a:t>programy, soubory, které vytváříme</a:t>
            </a:r>
          </a:p>
          <a:p>
            <a:r>
              <a:rPr lang="cs-CZ" dirty="0" smtClean="0"/>
              <a:t>označen písmeny  C:/, E:/, ….</a:t>
            </a:r>
            <a:endParaRPr lang="cs-CZ" dirty="0"/>
          </a:p>
          <a:p>
            <a:r>
              <a:rPr lang="cs-CZ" dirty="0" smtClean="0"/>
              <a:t>důležité vlastnosti:</a:t>
            </a:r>
          </a:p>
          <a:p>
            <a:pPr lvl="1"/>
            <a:r>
              <a:rPr lang="cs-CZ" sz="3200" dirty="0" smtClean="0"/>
              <a:t>rychlost otáčení (</a:t>
            </a:r>
            <a:r>
              <a:rPr lang="cs-CZ" sz="3200" dirty="0" err="1" smtClean="0"/>
              <a:t>rpm</a:t>
            </a:r>
            <a:r>
              <a:rPr lang="cs-CZ" sz="3200" dirty="0" smtClean="0"/>
              <a:t> = počet otáček za minutu)</a:t>
            </a:r>
          </a:p>
          <a:p>
            <a:pPr lvl="1"/>
            <a:r>
              <a:rPr lang="cs-CZ" sz="3200" dirty="0" smtClean="0"/>
              <a:t>kapacita  = velikost = množství dat, informací, které můžu na disk uložit(GB, TB)</a:t>
            </a:r>
          </a:p>
          <a:p>
            <a:r>
              <a:rPr lang="cs-CZ" sz="3600" dirty="0" smtClean="0"/>
              <a:t>disku může uškodit magnetické pole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5367246" cy="359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SAMSUNG HDD Seagate </a:t>
            </a:r>
            <a:r>
              <a:rPr lang="cs-CZ" sz="3600" dirty="0" err="1" smtClean="0"/>
              <a:t>Momentus</a:t>
            </a:r>
            <a:r>
              <a:rPr lang="cs-CZ" sz="3600" dirty="0" smtClean="0"/>
              <a:t> </a:t>
            </a:r>
            <a:r>
              <a:rPr lang="cs-CZ" sz="3600" dirty="0" smtClean="0"/>
              <a:t>7200 </a:t>
            </a:r>
            <a:r>
              <a:rPr lang="cs-CZ" sz="3600" dirty="0" err="1" smtClean="0"/>
              <a:t>rpm</a:t>
            </a:r>
            <a:r>
              <a:rPr lang="cs-CZ" sz="3600" dirty="0" smtClean="0"/>
              <a:t>, </a:t>
            </a:r>
            <a:r>
              <a:rPr lang="cs-CZ" sz="3600" dirty="0" smtClean="0"/>
              <a:t>500 GB </a:t>
            </a:r>
            <a:r>
              <a:rPr lang="cs-CZ" sz="3600" dirty="0" smtClean="0"/>
              <a:t>HDD, 2.5''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643182"/>
            <a:ext cx="379095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SSD disky nahrazují HDD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16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Solid-</a:t>
            </a:r>
            <a:r>
              <a:rPr lang="cs-CZ" dirty="0" err="1" smtClean="0"/>
              <a:t>state</a:t>
            </a:r>
            <a:r>
              <a:rPr lang="cs-CZ" dirty="0" smtClean="0"/>
              <a:t> drive (zkratka SSD) - na rozdíl od klasických pevných disků neobsahuje pohyblivé mechanické části a má mnohem nižší spotřebu elektrické energie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643314"/>
            <a:ext cx="8279442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Karty - Karta grafická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685924"/>
          </a:xfrm>
        </p:spPr>
        <p:txBody>
          <a:bodyPr>
            <a:normAutofit/>
          </a:bodyPr>
          <a:lstStyle/>
          <a:p>
            <a:r>
              <a:rPr lang="cs-CZ" dirty="0" smtClean="0"/>
              <a:t>Grafická karta nebo také </a:t>
            </a:r>
            <a:r>
              <a:rPr lang="cs-CZ" dirty="0" err="1" smtClean="0"/>
              <a:t>videoadaptér</a:t>
            </a:r>
            <a:r>
              <a:rPr lang="cs-CZ" dirty="0" smtClean="0"/>
              <a:t> - stará se o zobrazení obrazu na monitoru, grafické výpočty.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3101611"/>
            <a:ext cx="5857916" cy="3756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500030"/>
            <a:ext cx="7000924" cy="5250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652750"/>
            <a:ext cx="7286676" cy="42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Zvuková karta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400171"/>
          </a:xfrm>
        </p:spPr>
        <p:txBody>
          <a:bodyPr>
            <a:normAutofit/>
          </a:bodyPr>
          <a:lstStyle/>
          <a:p>
            <a:r>
              <a:rPr lang="cs-CZ" dirty="0"/>
              <a:t>R</a:t>
            </a:r>
            <a:r>
              <a:rPr lang="cs-CZ" dirty="0" smtClean="0"/>
              <a:t>ozšiřující </a:t>
            </a:r>
            <a:r>
              <a:rPr lang="cs-CZ" dirty="0" smtClean="0"/>
              <a:t>karta počítače pro vstup a výstup zvukového signálu.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762000"/>
            <a:ext cx="57150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Síťová karta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14420"/>
          </a:xfrm>
        </p:spPr>
        <p:txBody>
          <a:bodyPr>
            <a:normAutofit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louží </a:t>
            </a:r>
            <a:r>
              <a:rPr lang="cs-CZ" dirty="0" smtClean="0"/>
              <a:t>ke vzájemné komunikaci počítačů v počítačové síti.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786058"/>
            <a:ext cx="5929329" cy="3826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Tv</a:t>
            </a:r>
            <a:r>
              <a:rPr lang="cs-CZ" dirty="0" smtClean="0">
                <a:solidFill>
                  <a:srgbClr val="FF0000"/>
                </a:solidFill>
              </a:rPr>
              <a:t> karta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257295"/>
          </a:xfrm>
        </p:spPr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ařízení </a:t>
            </a:r>
            <a:r>
              <a:rPr lang="cs-CZ" dirty="0" smtClean="0"/>
              <a:t>umožňující sledování televizního signálu na monitoru počítače.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928934"/>
            <a:ext cx="6524644" cy="3596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nemá vypadat vnitřek skříně!!!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14422"/>
            <a:ext cx="6572271" cy="4929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Cv</a:t>
            </a:r>
            <a:r>
              <a:rPr lang="cs-CZ" dirty="0" smtClean="0"/>
              <a:t>. 1</a:t>
            </a:r>
            <a:r>
              <a:rPr lang="cs-CZ" dirty="0" smtClean="0"/>
              <a:t>. - Co najdeš uvnitř skříně PC?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 l="20270" t="32432" b="18919"/>
          <a:stretch>
            <a:fillRect/>
          </a:stretch>
        </p:blipFill>
        <p:spPr bwMode="auto">
          <a:xfrm>
            <a:off x="928662" y="2786058"/>
            <a:ext cx="7180801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flipV="1">
            <a:off x="1071538" y="4643446"/>
            <a:ext cx="1357322" cy="7143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5394331" y="5964255"/>
            <a:ext cx="642942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214678" y="5072074"/>
            <a:ext cx="1071570" cy="857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5857884" y="3286124"/>
            <a:ext cx="1714512" cy="4286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7036611" y="2536025"/>
            <a:ext cx="2214578" cy="12858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7465239" y="5322107"/>
            <a:ext cx="642942" cy="2857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4179091" y="2536025"/>
            <a:ext cx="1571636" cy="10715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928794" y="1928802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282" y="5357826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71670" y="5929330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/>
              <a:t>g)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2066" y="6286520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57950" y="5786454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29190" y="2285992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57950" y="1714488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72396" y="6500834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najdeš uvnitř skříně PC?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 l="20270" t="32432" b="18919"/>
          <a:stretch>
            <a:fillRect/>
          </a:stretch>
        </p:blipFill>
        <p:spPr bwMode="auto">
          <a:xfrm>
            <a:off x="928662" y="2786058"/>
            <a:ext cx="7180801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flipV="1">
            <a:off x="1071538" y="4643446"/>
            <a:ext cx="1357322" cy="7143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5394331" y="5964255"/>
            <a:ext cx="642942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214678" y="5072074"/>
            <a:ext cx="1071570" cy="857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5857884" y="3286124"/>
            <a:ext cx="1714512" cy="4286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7036611" y="2536025"/>
            <a:ext cx="2214578" cy="12858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7465239" y="5322107"/>
            <a:ext cx="642942" cy="2857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4179091" y="2536025"/>
            <a:ext cx="1571636" cy="10715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928794" y="1928802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b)DVD  mechanika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282" y="5357826"/>
            <a:ext cx="292895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a)pevný disk, harddisk, HDD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71670" y="5929330"/>
            <a:ext cx="292895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g)procesor, čip s ventilátorem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2066" y="6286520"/>
            <a:ext cx="257176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f)základní deska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29454" y="5786454"/>
            <a:ext cx="1643074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e)síťová karta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57818" y="2285992"/>
            <a:ext cx="1928826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c)grafická karta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72330" y="1714488"/>
            <a:ext cx="1857388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d)zvuková karta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Cv</a:t>
            </a:r>
            <a:r>
              <a:rPr lang="cs-CZ" sz="3600" dirty="0" smtClean="0"/>
              <a:t>. 2</a:t>
            </a:r>
            <a:r>
              <a:rPr lang="cs-CZ" sz="3600" dirty="0" smtClean="0"/>
              <a:t>. - Co vidíš ve skříni PC?</a:t>
            </a:r>
            <a:br>
              <a:rPr lang="cs-CZ" sz="3600" dirty="0" smtClean="0"/>
            </a:br>
            <a:r>
              <a:rPr lang="cs-CZ" sz="3600" dirty="0" smtClean="0"/>
              <a:t>Jak se nazývají části, díly, součástky uloženy ve skříni?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791778"/>
            <a:ext cx="6143668" cy="5066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7288" y="428604"/>
            <a:ext cx="6969424" cy="5740383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8229600" cy="1143000"/>
          </a:xfrm>
        </p:spPr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928646"/>
            <a:ext cx="8229600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100" dirty="0" smtClean="0"/>
              <a:t>obr.1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abload.de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img</a:t>
            </a:r>
            <a:r>
              <a:rPr lang="cs-CZ" sz="1100" dirty="0" smtClean="0">
                <a:hlinkClick r:id="rId2"/>
              </a:rPr>
              <a:t>/ocs18jm7.jpg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dansdata.com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images</a:t>
            </a:r>
            <a:r>
              <a:rPr lang="cs-CZ" sz="1100" dirty="0" smtClean="0">
                <a:hlinkClick r:id="rId3"/>
              </a:rPr>
              <a:t>/llpcs80/insideoff1280.jpg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obr.3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4"/>
              </a:rPr>
              <a:t>http://tips4pc.com/</a:t>
            </a:r>
            <a:r>
              <a:rPr lang="cs-CZ" sz="1100" dirty="0" err="1" smtClean="0">
                <a:hlinkClick r:id="rId4"/>
              </a:rPr>
              <a:t>wp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content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uploads</a:t>
            </a:r>
            <a:r>
              <a:rPr lang="cs-CZ" sz="1100" dirty="0" smtClean="0">
                <a:hlinkClick r:id="rId4"/>
              </a:rPr>
              <a:t>/2010/05/open-</a:t>
            </a:r>
            <a:r>
              <a:rPr lang="cs-CZ" sz="1100" dirty="0" err="1" smtClean="0">
                <a:hlinkClick r:id="rId4"/>
              </a:rPr>
              <a:t>computer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cases.jpg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obr.4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5"/>
              </a:rPr>
              <a:t>http://forum.computerbild.de/attachments/pc-hardware/pc-gehaeuse-atx-vielen-lueftern-8176d1229421973-gamer.jpg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obr.5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6"/>
              </a:rPr>
              <a:t>http://img134.imageshack.us/img134/1092/bild1cr7.jpg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obr.6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7"/>
              </a:rPr>
              <a:t>http://www.</a:t>
            </a:r>
            <a:r>
              <a:rPr lang="cs-CZ" sz="1100" dirty="0" err="1" smtClean="0">
                <a:hlinkClick r:id="rId7"/>
              </a:rPr>
              <a:t>psdeluxe.com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wp</a:t>
            </a:r>
            <a:r>
              <a:rPr lang="cs-CZ" sz="1100" dirty="0" smtClean="0">
                <a:hlinkClick r:id="rId7"/>
              </a:rPr>
              <a:t>-</a:t>
            </a:r>
            <a:r>
              <a:rPr lang="cs-CZ" sz="1100" dirty="0" err="1" smtClean="0">
                <a:hlinkClick r:id="rId7"/>
              </a:rPr>
              <a:t>content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uploads</a:t>
            </a:r>
            <a:r>
              <a:rPr lang="cs-CZ" sz="1100" dirty="0" smtClean="0">
                <a:hlinkClick r:id="rId7"/>
              </a:rPr>
              <a:t>/2010/07/</a:t>
            </a:r>
            <a:r>
              <a:rPr lang="cs-CZ" sz="1100" dirty="0" err="1" smtClean="0">
                <a:hlinkClick r:id="rId7"/>
              </a:rPr>
              <a:t>creative</a:t>
            </a:r>
            <a:r>
              <a:rPr lang="cs-CZ" sz="1100" dirty="0" smtClean="0">
                <a:hlinkClick r:id="rId7"/>
              </a:rPr>
              <a:t>_</a:t>
            </a:r>
            <a:r>
              <a:rPr lang="cs-CZ" sz="1100" dirty="0" err="1" smtClean="0">
                <a:hlinkClick r:id="rId7"/>
              </a:rPr>
              <a:t>pc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pc</a:t>
            </a:r>
            <a:r>
              <a:rPr lang="cs-CZ" sz="1100" dirty="0" smtClean="0">
                <a:hlinkClick r:id="rId7"/>
              </a:rPr>
              <a:t>_design_</a:t>
            </a:r>
            <a:r>
              <a:rPr lang="cs-CZ" sz="1100" dirty="0" err="1" smtClean="0">
                <a:hlinkClick r:id="rId7"/>
              </a:rPr>
              <a:t>computer</a:t>
            </a:r>
            <a:r>
              <a:rPr lang="cs-CZ" sz="1100" dirty="0" smtClean="0">
                <a:hlinkClick r:id="rId7"/>
              </a:rPr>
              <a:t>_</a:t>
            </a:r>
            <a:r>
              <a:rPr lang="cs-CZ" sz="1100" dirty="0" err="1" smtClean="0">
                <a:hlinkClick r:id="rId7"/>
              </a:rPr>
              <a:t>treasure.jpg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obr.7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8"/>
              </a:rPr>
              <a:t>http://paradoxoff.com/files/2010/04/creative-pc-case-3.jpg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obr.8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archiv autor</a:t>
            </a:r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obr.9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9"/>
              </a:rPr>
              <a:t>http://commons.wikimedia.org/wiki/File:PC_Netzteil_FSP350-60MDN_Rev._A_Ansicht_1.jpg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obr.10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10"/>
              </a:rPr>
              <a:t>http://img.tomshardware.com/us/2007/02/27/dual_core_notebook_cpus_explored/intel-platform.jpg</a:t>
            </a:r>
            <a:endParaRPr lang="cs-CZ" sz="1100" dirty="0" smtClean="0"/>
          </a:p>
          <a:p>
            <a:pPr>
              <a:buNone/>
            </a:pPr>
            <a:r>
              <a:rPr lang="en-US" sz="800" dirty="0" smtClean="0"/>
              <a:t>[</a:t>
            </a:r>
            <a:r>
              <a:rPr lang="cs-CZ" sz="1100" dirty="0" smtClean="0"/>
              <a:t>obr.11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cs-CZ" sz="1100" dirty="0" smtClean="0">
                <a:hlinkClick r:id="rId11"/>
              </a:rPr>
              <a:t>http://prohardver.hu/dl/cnt/2009-06/47342/corei7900.jpg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2012-01-16]. Dostupný  na WWW:</a:t>
            </a:r>
          </a:p>
          <a:p>
            <a:pPr>
              <a:buNone/>
            </a:pPr>
            <a:r>
              <a:rPr lang="en-US" sz="1100" dirty="0" smtClean="0">
                <a:cs typeface="Lucida Sans Unicode" pitchFamily="34" charset="0"/>
                <a:hlinkClick r:id="rId12"/>
              </a:rPr>
              <a:t>http://commons.wikimedia.org/wiki/File:AMD_64X2_Dual-Core.jpg</a:t>
            </a: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obr.13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product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reviews.net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wp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content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userimages</a:t>
            </a:r>
            <a:r>
              <a:rPr lang="cs-CZ" sz="2800" dirty="0" smtClean="0">
                <a:hlinkClick r:id="rId2"/>
              </a:rPr>
              <a:t>/2007/08/</a:t>
            </a:r>
            <a:r>
              <a:rPr lang="cs-CZ" sz="2800" dirty="0" err="1" smtClean="0">
                <a:hlinkClick r:id="rId2"/>
              </a:rPr>
              <a:t>ocz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ddr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gold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gammer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dual.jpg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obr.14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hardwaresphere.com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wp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content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uploads</a:t>
            </a:r>
            <a:r>
              <a:rPr lang="cs-CZ" sz="2800" dirty="0" smtClean="0">
                <a:hlinkClick r:id="rId3"/>
              </a:rPr>
              <a:t>/2009/07/a-data-4gb-ddr3-</a:t>
            </a:r>
            <a:r>
              <a:rPr lang="cs-CZ" sz="2800" dirty="0" err="1" smtClean="0">
                <a:hlinkClick r:id="rId3"/>
              </a:rPr>
              <a:t>memory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modules.jpg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obr.15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4"/>
              </a:rPr>
              <a:t>http://images.highspeedbackbone.net/skuimages/large/C13-8220-Main-JH.jpg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obr.16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5"/>
              </a:rPr>
              <a:t>http://hothardware.com/newsimages/Item15382/vengeance-ram.jpg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obr.17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6"/>
              </a:rPr>
              <a:t>http://commons.wikimedia.org/wiki/File:AMIBIOS_ROM-Chip_1992.JPG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 </a:t>
            </a:r>
            <a:r>
              <a:rPr lang="cs-CZ" sz="3000" dirty="0" smtClean="0"/>
              <a:t>obr.18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7"/>
              </a:rPr>
              <a:t>http://upload.wikimedia.org/wikipedia/commons/b/b0/Hdd.jpg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obr.19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8"/>
              </a:rPr>
              <a:t>http://upload.wikimedia.org/wikipedia/commons/3/39/Disassembled_HDD_and_SSD.JPG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obr.20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9"/>
              </a:rPr>
              <a:t>http://upload.wikimedia.org/wikipedia/commons/thumb/0/0b/PowerColor_Radeon_X850XT_PE.jpg/800px-PowerColor_Radeon_X850XT_PE.jpg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obr.21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10"/>
              </a:rPr>
              <a:t>http://yoaanfebriani.files.wordpress.com/2011/01/ati_series_vga_card_video_card_graphic_card1.jpg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obr.22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11"/>
              </a:rPr>
              <a:t>http://upload.wikimedia.org/wikipedia/commons/thumb/d/d0/Sound_Blaster_Live%21_5.1.jpg/705px-Sound_Blaster_Live%21_5.1.jpg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obr.23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12"/>
              </a:rPr>
              <a:t>http://sale.images.woot.com/Razer_Barracuda_AC-1_Gaming_Sound_Cardci4Detail.jpg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obr.24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13"/>
              </a:rPr>
              <a:t>http://upload.wikimedia.org/wikipedia/commons/8/82/NIC-FA312.jpg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obr.25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Dostupný  na WWW:</a:t>
            </a:r>
          </a:p>
          <a:p>
            <a:pPr>
              <a:buNone/>
            </a:pPr>
            <a:r>
              <a:rPr lang="cs-CZ" sz="2800" dirty="0" smtClean="0">
                <a:hlinkClick r:id="rId14"/>
              </a:rPr>
              <a:t>http://upload.wikimedia.org/wikipedia/commons/thumb/b/b8/Ati-twin-wonder-tv-tuner.jpg/800px-Ati-twin-wonder-tv-tuner.jpg</a:t>
            </a:r>
            <a:endParaRPr lang="cs-CZ" sz="2800" dirty="0" smtClean="0"/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obr.26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archiv autora</a:t>
            </a:r>
          </a:p>
          <a:p>
            <a:pPr>
              <a:buNone/>
            </a:pPr>
            <a:r>
              <a:rPr lang="en-US" sz="3000" dirty="0" smtClean="0"/>
              <a:t>[</a:t>
            </a:r>
            <a:r>
              <a:rPr lang="cs-CZ" sz="3000" dirty="0" smtClean="0"/>
              <a:t>obr.27</a:t>
            </a:r>
            <a:r>
              <a:rPr lang="en-US" sz="3000" dirty="0" smtClean="0"/>
              <a:t>] </a:t>
            </a:r>
            <a:r>
              <a:rPr lang="cs-CZ" sz="3000" dirty="0" smtClean="0"/>
              <a:t>[cit. 2012-01-16]. archiv autora</a:t>
            </a:r>
            <a:endParaRPr lang="cs-CZ" sz="28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v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1036</TotalTime>
  <Words>1077</Words>
  <Application>Microsoft Office PowerPoint</Application>
  <PresentationFormat>Předvádění na obrazovce (4:3)</PresentationFormat>
  <Paragraphs>186</Paragraphs>
  <Slides>38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Prezentace aplikace PowerPoint</vt:lpstr>
      <vt:lpstr>Anotace</vt:lpstr>
      <vt:lpstr>Informatika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 co je tedy ve skříni?</vt:lpstr>
      <vt:lpstr>Zdroj</vt:lpstr>
      <vt:lpstr>Základní deska (motherboard)</vt:lpstr>
      <vt:lpstr>Prezentace aplikace PowerPoint</vt:lpstr>
      <vt:lpstr>Procesor, čip</vt:lpstr>
      <vt:lpstr>čtyřjádrovým procesor Intel Core i7-2630QM (2 GHz, 2,9 GHz v režimu turbo) </vt:lpstr>
      <vt:lpstr>Intel   Core i7  -   2,9 GHz  </vt:lpstr>
      <vt:lpstr>Paměti </vt:lpstr>
      <vt:lpstr> RAM DDR3 4GB </vt:lpstr>
      <vt:lpstr>Corsair XMS3 4 GB  -  DDR3 RAM </vt:lpstr>
      <vt:lpstr>Corsair Launches Vengeance High-Performance DDR3 Memory</vt:lpstr>
      <vt:lpstr>Prezentace aplikace PowerPoint</vt:lpstr>
      <vt:lpstr>Pevný disk, harddisk, HDD</vt:lpstr>
      <vt:lpstr>SAMSUNG HDD Seagate Momentus 7200 rpm, 500 GB HDD, 2.5''</vt:lpstr>
      <vt:lpstr>SSD disky nahrazují HDD</vt:lpstr>
      <vt:lpstr>Karty - Karta grafická</vt:lpstr>
      <vt:lpstr>Prezentace aplikace PowerPoint</vt:lpstr>
      <vt:lpstr>Zvuková karta</vt:lpstr>
      <vt:lpstr>Prezentace aplikace PowerPoint</vt:lpstr>
      <vt:lpstr>Síťová karta</vt:lpstr>
      <vt:lpstr>Tv karta</vt:lpstr>
      <vt:lpstr>Jak nemá vypadat vnitřek skříně!!!</vt:lpstr>
      <vt:lpstr>Cv. 1. - Co najdeš uvnitř skříně PC?</vt:lpstr>
      <vt:lpstr>Co najdeš uvnitř skříně PC?</vt:lpstr>
      <vt:lpstr>Cv. 2. - Co vidíš ve skříni PC? Jak se nazývají části, díly, součástky uloženy ve skříni? </vt:lpstr>
      <vt:lpstr>Prezentace aplikace PowerPoint</vt:lpstr>
      <vt:lpstr>Zdroje,citace</vt:lpstr>
      <vt:lpstr>Zdroje,citace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Martin Králík</cp:lastModifiedBy>
  <cp:revision>104</cp:revision>
  <dcterms:modified xsi:type="dcterms:W3CDTF">2012-03-13T19:05:14Z</dcterms:modified>
</cp:coreProperties>
</file>