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78" r:id="rId2"/>
    <p:sldId id="256" r:id="rId3"/>
    <p:sldId id="267" r:id="rId4"/>
    <p:sldId id="268" r:id="rId5"/>
    <p:sldId id="263" r:id="rId6"/>
    <p:sldId id="258" r:id="rId7"/>
    <p:sldId id="265" r:id="rId8"/>
    <p:sldId id="257" r:id="rId9"/>
    <p:sldId id="262" r:id="rId10"/>
    <p:sldId id="259" r:id="rId11"/>
    <p:sldId id="260" r:id="rId12"/>
    <p:sldId id="269" r:id="rId13"/>
    <p:sldId id="271" r:id="rId14"/>
    <p:sldId id="264" r:id="rId15"/>
    <p:sldId id="270" r:id="rId16"/>
    <p:sldId id="272" r:id="rId17"/>
    <p:sldId id="261" r:id="rId18"/>
    <p:sldId id="273" r:id="rId19"/>
    <p:sldId id="275" r:id="rId20"/>
    <p:sldId id="276" r:id="rId21"/>
    <p:sldId id="274" r:id="rId22"/>
    <p:sldId id="266" r:id="rId23"/>
    <p:sldId id="277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5D133"/>
    <a:srgbClr val="FFFF66"/>
    <a:srgbClr val="E4E165"/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34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85BA95-E4D4-43B7-84F2-9BAFA212FE00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B1D886-F9A0-4374-A5A8-9020507C3D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4213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B31E20-DAB3-4E68-B1DC-F99E50AE070F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5D7AB96E-080E-4434-A834-AC91F3C35DD8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63BA7C8-9AA9-4F2B-A5BC-7C9126C9AE8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7AB96E-080E-4434-A834-AC91F3C35DD8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63BA7C8-9AA9-4F2B-A5BC-7C9126C9A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5D7AB96E-080E-4434-A834-AC91F3C35DD8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63BA7C8-9AA9-4F2B-A5BC-7C9126C9AE8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7AB96E-080E-4434-A834-AC91F3C35DD8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63BA7C8-9AA9-4F2B-A5BC-7C9126C9AE8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7AB96E-080E-4434-A834-AC91F3C35DD8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63BA7C8-9AA9-4F2B-A5BC-7C9126C9A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7AB96E-080E-4434-A834-AC91F3C35DD8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63BA7C8-9AA9-4F2B-A5BC-7C9126C9AE8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7AB96E-080E-4434-A834-AC91F3C35DD8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63BA7C8-9AA9-4F2B-A5BC-7C9126C9A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5D7AB96E-080E-4434-A834-AC91F3C35DD8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63BA7C8-9AA9-4F2B-A5BC-7C9126C9AE8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5D7AB96E-080E-4434-A834-AC91F3C35DD8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63BA7C8-9AA9-4F2B-A5BC-7C9126C9AE8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7AB96E-080E-4434-A834-AC91F3C35DD8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63BA7C8-9AA9-4F2B-A5BC-7C9126C9A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7AB96E-080E-4434-A834-AC91F3C35DD8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63BA7C8-9AA9-4F2B-A5BC-7C9126C9A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5D7AB96E-080E-4434-A834-AC91F3C35DD8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263BA7C8-9AA9-4F2B-A5BC-7C9126C9AE8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81000" y="5877272"/>
            <a:ext cx="7647384" cy="198514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15616" y="1916832"/>
            <a:ext cx="6400800" cy="3696816"/>
          </a:xfrm>
        </p:spPr>
        <p:txBody>
          <a:bodyPr/>
          <a:lstStyle/>
          <a:p>
            <a:endParaRPr lang="cs-CZ" b="1" dirty="0" smtClean="0"/>
          </a:p>
          <a:p>
            <a:endParaRPr lang="cs-CZ" b="1" dirty="0"/>
          </a:p>
        </p:txBody>
      </p:sp>
      <p:pic>
        <p:nvPicPr>
          <p:cNvPr id="1026" name="obrázek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692696"/>
            <a:ext cx="8280920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1909866"/>
              </p:ext>
            </p:extLst>
          </p:nvPr>
        </p:nvGraphicFramePr>
        <p:xfrm>
          <a:off x="683568" y="2780928"/>
          <a:ext cx="7776864" cy="37339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76864"/>
              </a:tblGrid>
              <a:tr h="1008114">
                <a:tc>
                  <a:txBody>
                    <a:bodyPr/>
                    <a:lstStyle/>
                    <a:p>
                      <a:pPr algn="l"/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39964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Autor: Mgr.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Aranka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Kopišová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Datum: 17.4.2013</a:t>
                      </a:r>
                    </a:p>
                  </a:txBody>
                  <a:tcPr/>
                </a:tc>
              </a:tr>
              <a:tr h="539964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Název: VY_32_INOVACE_02_PŘÍRODOPIS</a:t>
                      </a:r>
                      <a:endParaRPr lang="cs-CZ" sz="2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39964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Téma: </a:t>
                      </a:r>
                      <a:r>
                        <a:rPr lang="cs-CZ" sz="2400" b="0" smtClean="0">
                          <a:latin typeface="Times New Roman" pitchFamily="18" charset="0"/>
                          <a:cs typeface="Times New Roman" pitchFamily="18" charset="0"/>
                        </a:rPr>
                        <a:t>Semenné rostliny- Miříkovité</a:t>
                      </a:r>
                      <a:endParaRPr lang="cs-CZ" sz="2400" b="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 7.</a:t>
                      </a:r>
                      <a:endParaRPr lang="cs-CZ" sz="2400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39964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CZ.1.07/1.4.00/21.2979</a:t>
                      </a:r>
                      <a:endParaRPr lang="cs-CZ" sz="2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lipsa 5"/>
          <p:cNvSpPr/>
          <p:nvPr/>
        </p:nvSpPr>
        <p:spPr>
          <a:xfrm>
            <a:off x="827584" y="2924944"/>
            <a:ext cx="7200800" cy="230425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600" b="1" dirty="0" err="1" smtClean="0">
                <a:solidFill>
                  <a:srgbClr val="55D133"/>
                </a:solidFill>
              </a:rPr>
              <a:t>Miříkovité</a:t>
            </a:r>
            <a:endParaRPr lang="cs-CZ" sz="6600" b="1" dirty="0">
              <a:solidFill>
                <a:srgbClr val="55D133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2780928"/>
            <a:ext cx="8154282" cy="2952328"/>
          </a:xfrm>
        </p:spPr>
        <p:txBody>
          <a:bodyPr/>
          <a:lstStyle/>
          <a:p>
            <a:pPr algn="ctr"/>
            <a:endParaRPr lang="cs-CZ" dirty="0" smtClean="0"/>
          </a:p>
          <a:p>
            <a:pPr algn="ctr"/>
            <a:r>
              <a:rPr lang="cs-CZ" dirty="0" smtClean="0"/>
              <a:t>Přečti si následující prezentaci,</a:t>
            </a:r>
          </a:p>
          <a:p>
            <a:pPr algn="ctr"/>
            <a:r>
              <a:rPr lang="cs-CZ" dirty="0" smtClean="0"/>
              <a:t>prohlédni si obrázky</a:t>
            </a:r>
          </a:p>
          <a:p>
            <a:pPr algn="ctr"/>
            <a:r>
              <a:rPr lang="cs-CZ" dirty="0" smtClean="0"/>
              <a:t>a zopakuj si již známé termíny.</a:t>
            </a:r>
          </a:p>
          <a:p>
            <a:pPr algn="l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FFFF00"/>
                </a:solidFill>
              </a:rPr>
              <a:t>Zopakuj si: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Co je lodyha?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FFFF00"/>
                </a:solidFill>
              </a:rPr>
              <a:t>Zopakuj si: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Co je lodyha?</a:t>
            </a:r>
          </a:p>
          <a:p>
            <a:r>
              <a:rPr lang="cs-CZ" dirty="0" smtClean="0"/>
              <a:t>      Lodyha je dužnatý stonek bylin,</a:t>
            </a:r>
          </a:p>
          <a:p>
            <a:r>
              <a:rPr lang="cs-CZ" dirty="0" smtClean="0"/>
              <a:t>      který nese listy.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55D133"/>
                </a:solidFill>
              </a:rPr>
              <a:t>Zápis</a:t>
            </a:r>
            <a:endParaRPr lang="cs-CZ" dirty="0">
              <a:solidFill>
                <a:srgbClr val="55D133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- na světě až 2 850 druhů</a:t>
            </a:r>
          </a:p>
          <a:p>
            <a:endParaRPr lang="cs-CZ" dirty="0" smtClean="0"/>
          </a:p>
          <a:p>
            <a:r>
              <a:rPr lang="cs-CZ" dirty="0" smtClean="0"/>
              <a:t>- </a:t>
            </a:r>
            <a:r>
              <a:rPr lang="cs-CZ" dirty="0" smtClean="0">
                <a:solidFill>
                  <a:srgbClr val="FF66FF"/>
                </a:solidFill>
              </a:rPr>
              <a:t>některé prudce jedovaté</a:t>
            </a:r>
            <a:endParaRPr lang="cs-CZ" dirty="0">
              <a:solidFill>
                <a:srgbClr val="FF66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55D133"/>
                </a:solidFill>
              </a:rPr>
              <a:t>Zápis</a:t>
            </a:r>
            <a:endParaRPr lang="cs-CZ" dirty="0">
              <a:solidFill>
                <a:srgbClr val="55D133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Květ: pětičetný</a:t>
            </a:r>
          </a:p>
          <a:p>
            <a:r>
              <a:rPr lang="cs-CZ" dirty="0" smtClean="0"/>
              <a:t>         barva: většinou bílá</a:t>
            </a:r>
          </a:p>
          <a:p>
            <a:endParaRPr lang="cs-CZ" dirty="0" smtClean="0"/>
          </a:p>
          <a:p>
            <a:r>
              <a:rPr lang="cs-CZ" dirty="0" smtClean="0"/>
              <a:t>         tvoří květenství – jednoduchý okolík</a:t>
            </a:r>
          </a:p>
          <a:p>
            <a:r>
              <a:rPr lang="cs-CZ" dirty="0" smtClean="0"/>
              <a:t>                                     složený okolík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55D133"/>
                </a:solidFill>
              </a:rPr>
              <a:t>Zápis</a:t>
            </a:r>
            <a:endParaRPr lang="cs-CZ" dirty="0">
              <a:solidFill>
                <a:srgbClr val="55D133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jednoduchý okolík         složený okolík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                         1.                                   2.</a:t>
            </a:r>
            <a:endParaRPr lang="cs-CZ" dirty="0"/>
          </a:p>
        </p:txBody>
      </p:sp>
      <p:pic>
        <p:nvPicPr>
          <p:cNvPr id="1026" name="Picture 2" descr="Soubor:Scher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4853" y="2276872"/>
            <a:ext cx="2504952" cy="3421398"/>
          </a:xfrm>
          <a:prstGeom prst="rect">
            <a:avLst/>
          </a:prstGeom>
          <a:noFill/>
        </p:spPr>
      </p:pic>
      <p:pic>
        <p:nvPicPr>
          <p:cNvPr id="1028" name="Picture 4" descr="Soubor:Samengesteld scher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8313" y="2276872"/>
            <a:ext cx="3003749" cy="34012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55D133"/>
                </a:solidFill>
              </a:rPr>
              <a:t>Zápis</a:t>
            </a:r>
            <a:endParaRPr lang="cs-CZ" dirty="0">
              <a:solidFill>
                <a:srgbClr val="55D133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Stonek: dutá, článkovaná lodyha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55D133"/>
                </a:solidFill>
              </a:rPr>
              <a:t>Zápis</a:t>
            </a:r>
            <a:endParaRPr lang="cs-CZ" dirty="0">
              <a:solidFill>
                <a:srgbClr val="55D133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List: zpeřený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                                                      3.</a:t>
            </a:r>
            <a:endParaRPr lang="cs-CZ" dirty="0"/>
          </a:p>
        </p:txBody>
      </p:sp>
      <p:pic>
        <p:nvPicPr>
          <p:cNvPr id="4098" name="Picture 2" descr="http://botany.cz/foto/mrkev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2420888"/>
            <a:ext cx="2714625" cy="3619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55D133"/>
                </a:solidFill>
              </a:rPr>
              <a:t>Zápis</a:t>
            </a:r>
            <a:endParaRPr lang="cs-CZ" dirty="0">
              <a:solidFill>
                <a:srgbClr val="55D133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Plod: většinou dvounažka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                               4.                              5.</a:t>
            </a:r>
            <a:endParaRPr lang="cs-CZ" dirty="0"/>
          </a:p>
        </p:txBody>
      </p:sp>
      <p:pic>
        <p:nvPicPr>
          <p:cNvPr id="7170" name="Picture 2" descr="Soubor:Anethum graveolens seed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708920"/>
            <a:ext cx="3923589" cy="2808312"/>
          </a:xfrm>
          <a:prstGeom prst="rect">
            <a:avLst/>
          </a:prstGeom>
          <a:noFill/>
        </p:spPr>
      </p:pic>
      <p:pic>
        <p:nvPicPr>
          <p:cNvPr id="7172" name="Picture 4" descr="Soubor:Samara mapl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1" y="2708921"/>
            <a:ext cx="3600400" cy="288031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55D133"/>
                </a:solidFill>
              </a:rPr>
              <a:t>Zápis</a:t>
            </a:r>
            <a:endParaRPr lang="cs-CZ" dirty="0">
              <a:solidFill>
                <a:srgbClr val="55D133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FFFF00"/>
                </a:solidFill>
              </a:rPr>
              <a:t>Pěstované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Miřík celer</a:t>
            </a:r>
          </a:p>
          <a:p>
            <a:pPr algn="ctr"/>
            <a:r>
              <a:rPr lang="cs-CZ" dirty="0" smtClean="0"/>
              <a:t>Petržel zahradní</a:t>
            </a:r>
          </a:p>
          <a:p>
            <a:pPr algn="ctr"/>
            <a:r>
              <a:rPr lang="cs-CZ" dirty="0" smtClean="0"/>
              <a:t>Petržel kadeřavá</a:t>
            </a:r>
          </a:p>
          <a:p>
            <a:pPr algn="ctr"/>
            <a:r>
              <a:rPr lang="cs-CZ" dirty="0" smtClean="0"/>
              <a:t>Pastinák setý</a:t>
            </a:r>
          </a:p>
          <a:p>
            <a:pPr algn="ctr"/>
            <a:r>
              <a:rPr lang="cs-CZ" dirty="0" smtClean="0"/>
              <a:t>Mrkev obecná</a:t>
            </a:r>
          </a:p>
          <a:p>
            <a:pPr algn="ctr"/>
            <a:r>
              <a:rPr lang="cs-CZ" dirty="0" smtClean="0"/>
              <a:t>Kopr vonný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rgbClr val="FFFF00"/>
                </a:solidFill>
              </a:rPr>
              <a:t>Toto je běžná kořenová zelenina. Která?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                                               6.</a:t>
            </a:r>
            <a:endParaRPr lang="cs-CZ" dirty="0"/>
          </a:p>
        </p:txBody>
      </p:sp>
      <p:pic>
        <p:nvPicPr>
          <p:cNvPr id="24578" name="Picture 2" descr="http://www.floradecanarias.com/imagenes/daucus_carot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1844824"/>
            <a:ext cx="3150195" cy="42119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FFFF00"/>
                </a:solidFill>
              </a:rPr>
              <a:t>Odpověď: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FF66"/>
                </a:solidFill>
              </a:rPr>
              <a:t>mrkev</a:t>
            </a:r>
            <a:r>
              <a:rPr lang="cs-CZ" dirty="0" smtClean="0">
                <a:solidFill>
                  <a:srgbClr val="E4E165"/>
                </a:solidFill>
              </a:rPr>
              <a:t> </a:t>
            </a:r>
            <a:r>
              <a:rPr lang="cs-CZ" dirty="0" smtClean="0">
                <a:solidFill>
                  <a:srgbClr val="FFFF66"/>
                </a:solidFill>
              </a:rPr>
              <a:t>obecná</a:t>
            </a:r>
            <a:endParaRPr lang="cs-CZ" dirty="0">
              <a:solidFill>
                <a:srgbClr val="FFFF6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                                                  7.</a:t>
            </a:r>
            <a:endParaRPr lang="cs-CZ" dirty="0"/>
          </a:p>
        </p:txBody>
      </p:sp>
      <p:pic>
        <p:nvPicPr>
          <p:cNvPr id="29698" name="Picture 2" descr="Svazek mrkv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2132856"/>
            <a:ext cx="3751684" cy="38998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FFFF00"/>
                </a:solidFill>
              </a:rPr>
              <a:t>A tato?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                                                     8.</a:t>
            </a:r>
            <a:endParaRPr lang="cs-CZ" dirty="0"/>
          </a:p>
        </p:txBody>
      </p:sp>
      <p:pic>
        <p:nvPicPr>
          <p:cNvPr id="2050" name="Picture 2" descr="http://i.idnes.cz/08/073/gal/LUD24ba21_mirikcel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2060848"/>
            <a:ext cx="4766659" cy="356463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FFFF00"/>
                </a:solidFill>
              </a:rPr>
              <a:t>Odpověď: </a:t>
            </a:r>
            <a:r>
              <a:rPr lang="cs-CZ" dirty="0" smtClean="0">
                <a:solidFill>
                  <a:srgbClr val="FFFF66"/>
                </a:solidFill>
              </a:rPr>
              <a:t>miřík</a:t>
            </a:r>
            <a:r>
              <a:rPr lang="cs-CZ" dirty="0" smtClean="0">
                <a:solidFill>
                  <a:srgbClr val="E4E165"/>
                </a:solidFill>
              </a:rPr>
              <a:t> </a:t>
            </a:r>
            <a:r>
              <a:rPr lang="cs-CZ" dirty="0" smtClean="0">
                <a:solidFill>
                  <a:srgbClr val="FFFF66"/>
                </a:solidFill>
              </a:rPr>
              <a:t>celer </a:t>
            </a:r>
            <a:endParaRPr lang="cs-CZ" dirty="0">
              <a:solidFill>
                <a:srgbClr val="FFFF6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                                                   9.</a:t>
            </a:r>
            <a:endParaRPr lang="cs-CZ" dirty="0"/>
          </a:p>
        </p:txBody>
      </p:sp>
      <p:pic>
        <p:nvPicPr>
          <p:cNvPr id="28676" name="Picture 4" descr="Miřík cel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2450742"/>
            <a:ext cx="4086572" cy="30649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FFFF66"/>
                </a:solidFill>
              </a:rPr>
              <a:t>Kopr vonný</a:t>
            </a:r>
            <a:endParaRPr lang="cs-CZ" dirty="0">
              <a:solidFill>
                <a:srgbClr val="FFFF6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                                                           10.</a:t>
            </a:r>
            <a:endParaRPr lang="cs-CZ" dirty="0"/>
          </a:p>
        </p:txBody>
      </p:sp>
      <p:pic>
        <p:nvPicPr>
          <p:cNvPr id="30722" name="Picture 2" descr="Kopr vonný (Anethum graveolens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801435"/>
            <a:ext cx="5675784" cy="42568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55D133"/>
                </a:solidFill>
              </a:rPr>
              <a:t>Zápis </a:t>
            </a:r>
            <a:endParaRPr lang="cs-CZ" dirty="0">
              <a:solidFill>
                <a:srgbClr val="55D133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FFFF00"/>
                </a:solidFill>
              </a:rPr>
              <a:t>Planě rostoucí</a:t>
            </a:r>
          </a:p>
          <a:p>
            <a:pPr algn="ctr"/>
            <a:endParaRPr lang="cs-CZ" dirty="0" smtClean="0">
              <a:solidFill>
                <a:srgbClr val="FFFF00"/>
              </a:solidFill>
            </a:endParaRPr>
          </a:p>
          <a:p>
            <a:pPr algn="ctr"/>
            <a:r>
              <a:rPr lang="cs-CZ" dirty="0" smtClean="0"/>
              <a:t>Kerblík lesní</a:t>
            </a:r>
          </a:p>
          <a:p>
            <a:pPr algn="ctr"/>
            <a:r>
              <a:rPr lang="cs-CZ" dirty="0" smtClean="0"/>
              <a:t>Kmín kořenný</a:t>
            </a:r>
          </a:p>
          <a:p>
            <a:pPr algn="ctr"/>
            <a:r>
              <a:rPr lang="cs-CZ" dirty="0" err="1" smtClean="0"/>
              <a:t>Krabilice</a:t>
            </a:r>
            <a:r>
              <a:rPr lang="cs-CZ" dirty="0" smtClean="0"/>
              <a:t> chlupatá</a:t>
            </a:r>
          </a:p>
          <a:p>
            <a:pPr algn="ctr"/>
            <a:r>
              <a:rPr lang="cs-CZ" dirty="0" smtClean="0"/>
              <a:t>Bolševník obecný</a:t>
            </a:r>
          </a:p>
          <a:p>
            <a:pPr algn="ctr"/>
            <a:r>
              <a:rPr lang="cs-CZ" dirty="0" smtClean="0"/>
              <a:t>Bedrník obecný</a:t>
            </a:r>
          </a:p>
          <a:p>
            <a:pPr algn="ctr"/>
            <a:endParaRPr lang="cs-CZ" dirty="0" smtClean="0">
              <a:solidFill>
                <a:srgbClr val="FFFF00"/>
              </a:solidFill>
            </a:endParaRPr>
          </a:p>
          <a:p>
            <a:pPr algn="ctr"/>
            <a:endParaRPr lang="cs-CZ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FFFF66"/>
                </a:solidFill>
              </a:rPr>
              <a:t>Kerblík lesní</a:t>
            </a:r>
            <a:endParaRPr lang="cs-CZ" dirty="0">
              <a:solidFill>
                <a:srgbClr val="FFFF6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                                                    11.</a:t>
            </a:r>
            <a:endParaRPr lang="cs-CZ" dirty="0"/>
          </a:p>
        </p:txBody>
      </p:sp>
      <p:pic>
        <p:nvPicPr>
          <p:cNvPr id="31746" name="Picture 2" descr="http://web2.mendelu.cz/af_211_multitext/systematika/ucebni_text/system/krytosemenne/dvoudelozne/mirikovite/fotky/Anthriscus_sylvestris_F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1760427"/>
            <a:ext cx="3946798" cy="42438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FFFF66"/>
                </a:solidFill>
              </a:rPr>
              <a:t>Bolševník velkolepý</a:t>
            </a:r>
            <a:endParaRPr lang="cs-CZ" dirty="0">
              <a:solidFill>
                <a:srgbClr val="FFFF6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                                              12.</a:t>
            </a:r>
            <a:endParaRPr lang="cs-CZ" dirty="0"/>
          </a:p>
        </p:txBody>
      </p:sp>
      <p:pic>
        <p:nvPicPr>
          <p:cNvPr id="32770" name="Picture 2" descr="http://upload.wikimedia.org/wikipedia/commons/d/d4/Velky_bolsevn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1720121"/>
            <a:ext cx="2966811" cy="43746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827584" y="5013176"/>
            <a:ext cx="7560840" cy="720080"/>
          </a:xfrm>
          <a:prstGeom prst="round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683568" y="1772816"/>
            <a:ext cx="7560840" cy="3096344"/>
          </a:xfrm>
          <a:prstGeom prst="roundRect">
            <a:avLst/>
          </a:prstGeom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noFill/>
          </a:ln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dirty="0" smtClean="0"/>
              <a:t>Bolševník velkolepý je bylina, dorůstající až do výšky </a:t>
            </a:r>
            <a:r>
              <a:rPr lang="cs-CZ" b="1" i="1" dirty="0" smtClean="0">
                <a:solidFill>
                  <a:srgbClr val="FF0000"/>
                </a:solidFill>
              </a:rPr>
              <a:t>5m</a:t>
            </a:r>
            <a:r>
              <a:rPr lang="cs-CZ" b="1" i="1" dirty="0" smtClean="0"/>
              <a:t>. </a:t>
            </a:r>
          </a:p>
          <a:p>
            <a:r>
              <a:rPr lang="cs-CZ" dirty="0" smtClean="0"/>
              <a:t>Je</a:t>
            </a:r>
            <a:r>
              <a:rPr lang="cs-CZ" b="1" dirty="0" smtClean="0"/>
              <a:t> </a:t>
            </a:r>
            <a:r>
              <a:rPr lang="cs-CZ" b="1" i="1" dirty="0" smtClean="0">
                <a:solidFill>
                  <a:srgbClr val="FF0000"/>
                </a:solidFill>
              </a:rPr>
              <a:t>prudce</a:t>
            </a:r>
            <a:r>
              <a:rPr lang="cs-CZ" b="1" i="1" dirty="0" smtClean="0"/>
              <a:t> </a:t>
            </a:r>
            <a:r>
              <a:rPr lang="cs-CZ" b="1" i="1" dirty="0" smtClean="0">
                <a:solidFill>
                  <a:srgbClr val="FF0000"/>
                </a:solidFill>
              </a:rPr>
              <a:t>jedovatý</a:t>
            </a:r>
            <a:r>
              <a:rPr lang="cs-CZ" b="1" i="1" dirty="0" smtClean="0"/>
              <a:t>.</a:t>
            </a:r>
          </a:p>
          <a:p>
            <a:r>
              <a:rPr lang="cs-CZ" dirty="0" smtClean="0"/>
              <a:t>Jeho květenství (složený okolík) může</a:t>
            </a:r>
          </a:p>
          <a:p>
            <a:r>
              <a:rPr lang="cs-CZ" dirty="0" smtClean="0"/>
              <a:t>dosahovat průměru až </a:t>
            </a:r>
            <a:r>
              <a:rPr lang="cs-CZ" b="1" i="1" dirty="0" smtClean="0"/>
              <a:t>půl metru.</a:t>
            </a:r>
          </a:p>
          <a:p>
            <a:endParaRPr lang="cs-CZ" b="1" i="1" dirty="0" smtClean="0"/>
          </a:p>
          <a:p>
            <a:r>
              <a:rPr lang="cs-CZ" dirty="0" smtClean="0"/>
              <a:t> Dříve se tato čeleď nazývala ‘</a:t>
            </a:r>
            <a:r>
              <a:rPr lang="cs-CZ" dirty="0" smtClean="0">
                <a:solidFill>
                  <a:srgbClr val="7030A0"/>
                </a:solidFill>
              </a:rPr>
              <a:t>okoličnaté</a:t>
            </a:r>
            <a:r>
              <a:rPr lang="cs-CZ" dirty="0" smtClean="0"/>
              <a:t>‘.</a:t>
            </a:r>
            <a:endParaRPr lang="cs-CZ" b="1" i="1" dirty="0" smtClean="0"/>
          </a:p>
          <a:p>
            <a:r>
              <a:rPr lang="cs-CZ" b="1" i="1" dirty="0" smtClean="0"/>
              <a:t>  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55D133"/>
                </a:solidFill>
              </a:rPr>
              <a:t>Zajímavosti </a:t>
            </a:r>
            <a:endParaRPr lang="cs-CZ" dirty="0">
              <a:solidFill>
                <a:srgbClr val="55D1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55D133"/>
                </a:solidFill>
              </a:rPr>
              <a:t>Úkoly</a:t>
            </a:r>
            <a:endParaRPr lang="cs-CZ" dirty="0">
              <a:solidFill>
                <a:srgbClr val="55D133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1. Zapiš si do sešitu nadpis</a:t>
            </a:r>
          </a:p>
          <a:p>
            <a:r>
              <a:rPr lang="cs-CZ" dirty="0" smtClean="0"/>
              <a:t>    </a:t>
            </a:r>
            <a:r>
              <a:rPr lang="cs-CZ" i="1" dirty="0" smtClean="0">
                <a:solidFill>
                  <a:srgbClr val="1FE124"/>
                </a:solidFill>
              </a:rPr>
              <a:t>čeleď : </a:t>
            </a:r>
            <a:r>
              <a:rPr lang="cs-CZ" i="1" dirty="0" err="1" smtClean="0">
                <a:solidFill>
                  <a:srgbClr val="1FE124"/>
                </a:solidFill>
              </a:rPr>
              <a:t>Miříkovité</a:t>
            </a:r>
            <a:endParaRPr lang="cs-CZ" i="1" dirty="0" smtClean="0">
              <a:solidFill>
                <a:srgbClr val="1FE124"/>
              </a:solidFill>
            </a:endParaRPr>
          </a:p>
          <a:p>
            <a:r>
              <a:rPr lang="cs-CZ" i="1" dirty="0" smtClean="0">
                <a:solidFill>
                  <a:srgbClr val="1FE124"/>
                </a:solidFill>
              </a:rPr>
              <a:t>    </a:t>
            </a:r>
            <a:r>
              <a:rPr lang="cs-CZ" dirty="0" smtClean="0"/>
              <a:t>a opiš si informace v oknech </a:t>
            </a:r>
          </a:p>
          <a:p>
            <a:r>
              <a:rPr lang="cs-CZ" dirty="0" smtClean="0"/>
              <a:t>    nadepsaných </a:t>
            </a:r>
            <a:r>
              <a:rPr lang="cs-CZ" i="1" dirty="0" smtClean="0"/>
              <a:t>Zápis </a:t>
            </a:r>
            <a:r>
              <a:rPr lang="cs-CZ" dirty="0" smtClean="0"/>
              <a:t>a</a:t>
            </a:r>
            <a:r>
              <a:rPr lang="cs-CZ" i="1" dirty="0" smtClean="0"/>
              <a:t> Zajímavosti.</a:t>
            </a:r>
          </a:p>
          <a:p>
            <a:endParaRPr lang="cs-CZ" i="1" dirty="0" smtClean="0"/>
          </a:p>
          <a:p>
            <a:r>
              <a:rPr lang="cs-CZ" dirty="0" smtClean="0"/>
              <a:t>2. Napiš do sešitu podle čeho se dle tvého </a:t>
            </a:r>
          </a:p>
          <a:p>
            <a:r>
              <a:rPr lang="cs-CZ" dirty="0" smtClean="0"/>
              <a:t>    mínění dříve těmto rostlinám říkalo </a:t>
            </a:r>
          </a:p>
          <a:p>
            <a:r>
              <a:rPr lang="cs-CZ" dirty="0" smtClean="0"/>
              <a:t>    okoličnaté.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 Zdroje a 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cs-CZ" sz="4400" dirty="0" smtClean="0"/>
              <a:t>Vlastní tvorba</a:t>
            </a:r>
          </a:p>
          <a:p>
            <a:endParaRPr lang="cs-CZ" sz="4400" dirty="0" smtClean="0"/>
          </a:p>
          <a:p>
            <a:r>
              <a:rPr lang="cs-CZ" sz="4400" dirty="0" smtClean="0"/>
              <a:t>Obrázky</a:t>
            </a:r>
          </a:p>
          <a:p>
            <a:r>
              <a:rPr lang="cs-CZ" sz="4400" dirty="0" smtClean="0"/>
              <a:t>1. UMBEL. </a:t>
            </a:r>
            <a:r>
              <a:rPr lang="cs-CZ" sz="4400" i="1" dirty="0" err="1" smtClean="0"/>
              <a:t>Wikipedia.cz</a:t>
            </a:r>
            <a:r>
              <a:rPr lang="cs-CZ" sz="4400" dirty="0" smtClean="0"/>
              <a:t> [online]. [cit. 12.4.2013]. Dostupný na WWW: http://cs.wikipedia.org/wiki/Soubor:Scherm.jpg</a:t>
            </a:r>
          </a:p>
          <a:p>
            <a:endParaRPr lang="cs-CZ" sz="4400" dirty="0" smtClean="0"/>
          </a:p>
          <a:p>
            <a:r>
              <a:rPr lang="cs-CZ" sz="4400" dirty="0" smtClean="0"/>
              <a:t>2. UMBEL. </a:t>
            </a:r>
            <a:r>
              <a:rPr lang="cs-CZ" sz="4400" i="1" dirty="0" err="1" smtClean="0"/>
              <a:t>Wikipedia.cz</a:t>
            </a:r>
            <a:r>
              <a:rPr lang="cs-CZ" sz="4400" dirty="0" smtClean="0"/>
              <a:t> [online]. [cit. 12.4.2013]. Dostupný na WWW: http://cs.wikipedia.org/wiki/Soubor:Samengesteld_scherm.jpg</a:t>
            </a:r>
          </a:p>
          <a:p>
            <a:endParaRPr lang="cs-CZ" sz="4400" dirty="0" smtClean="0"/>
          </a:p>
          <a:p>
            <a:r>
              <a:rPr lang="cs-CZ" sz="4400" dirty="0" smtClean="0"/>
              <a:t>3. CIBULKA, Radim. </a:t>
            </a:r>
            <a:r>
              <a:rPr lang="cs-CZ" sz="4400" i="1" dirty="0" err="1" smtClean="0"/>
              <a:t>Botany.cz</a:t>
            </a:r>
            <a:r>
              <a:rPr lang="cs-CZ" sz="4400" dirty="0" smtClean="0"/>
              <a:t> [online]. [cit. 12.4.2013]. Dostupný na WWW: http://botany.cz/cs/daucus-carota/</a:t>
            </a:r>
          </a:p>
          <a:p>
            <a:endParaRPr lang="cs-CZ" sz="4400" dirty="0" smtClean="0"/>
          </a:p>
          <a:p>
            <a:r>
              <a:rPr lang="cs-CZ" sz="4400" dirty="0" smtClean="0"/>
              <a:t>4. REAPERMAN. </a:t>
            </a:r>
            <a:r>
              <a:rPr lang="cs-CZ" sz="4400" i="1" dirty="0" err="1" smtClean="0"/>
              <a:t>Wikipedia.cz</a:t>
            </a:r>
            <a:r>
              <a:rPr lang="cs-CZ" sz="4400" dirty="0" smtClean="0"/>
              <a:t> [online]. [cit. 12.4.2013]. Dostupný na WWW: http://cs.wikipedia.org/wiki/Soubor:Anethum_graveolens_seeds.JPG</a:t>
            </a:r>
          </a:p>
          <a:p>
            <a:endParaRPr lang="cs-CZ" sz="4400" dirty="0" smtClean="0"/>
          </a:p>
          <a:p>
            <a:r>
              <a:rPr lang="cs-CZ" sz="4400" dirty="0" smtClean="0"/>
              <a:t>5. </a:t>
            </a:r>
            <a:r>
              <a:rPr lang="pt-BR" sz="4400" dirty="0" smtClean="0"/>
              <a:t>GUINTHER, Eric. </a:t>
            </a:r>
            <a:r>
              <a:rPr lang="pt-BR" sz="4400" i="1" dirty="0" smtClean="0"/>
              <a:t>Wikipedia.cz</a:t>
            </a:r>
            <a:r>
              <a:rPr lang="pt-BR" sz="4400" dirty="0" smtClean="0"/>
              <a:t> [online]. [cit. </a:t>
            </a:r>
            <a:r>
              <a:rPr lang="cs-CZ" sz="4400" dirty="0" smtClean="0"/>
              <a:t>11</a:t>
            </a:r>
            <a:r>
              <a:rPr lang="pt-BR" sz="4400" dirty="0" smtClean="0"/>
              <a:t>.4.2013]. Dostupný na WWW: http://cs.wikipedia.org/wiki/Soubor:Samara_maple.jpg</a:t>
            </a:r>
          </a:p>
          <a:p>
            <a:endParaRPr lang="cs-CZ" sz="4400" dirty="0" smtClean="0"/>
          </a:p>
          <a:p>
            <a:r>
              <a:rPr lang="cs-CZ" sz="4400" dirty="0" smtClean="0"/>
              <a:t>6. AUTOR NEUVEDEN. </a:t>
            </a:r>
            <a:r>
              <a:rPr lang="cs-CZ" sz="4400" i="1" dirty="0" smtClean="0"/>
              <a:t>Slované.</a:t>
            </a:r>
            <a:r>
              <a:rPr lang="cs-CZ" sz="4400" i="1" dirty="0" err="1" smtClean="0"/>
              <a:t>cz</a:t>
            </a:r>
            <a:r>
              <a:rPr lang="cs-CZ" sz="4400" dirty="0" smtClean="0"/>
              <a:t> [online]. [cit. 12.4.2013]. Dostupný na WWW: http://www.</a:t>
            </a:r>
            <a:r>
              <a:rPr lang="cs-CZ" sz="4400" dirty="0" err="1" smtClean="0"/>
              <a:t>floradecanarias.com</a:t>
            </a:r>
            <a:r>
              <a:rPr lang="cs-CZ" sz="4400" dirty="0" smtClean="0"/>
              <a:t>/</a:t>
            </a:r>
            <a:r>
              <a:rPr lang="cs-CZ" sz="4400" dirty="0" err="1" smtClean="0"/>
              <a:t>imagenes</a:t>
            </a:r>
            <a:r>
              <a:rPr lang="cs-CZ" sz="4400" dirty="0" smtClean="0"/>
              <a:t>/</a:t>
            </a:r>
            <a:r>
              <a:rPr lang="cs-CZ" sz="4400" dirty="0" err="1" smtClean="0"/>
              <a:t>daucus</a:t>
            </a:r>
            <a:r>
              <a:rPr lang="cs-CZ" sz="4400" dirty="0" smtClean="0"/>
              <a:t>_</a:t>
            </a:r>
            <a:r>
              <a:rPr lang="cs-CZ" sz="4400" dirty="0" err="1" smtClean="0"/>
              <a:t>carota.jpg</a:t>
            </a:r>
            <a:r>
              <a:rPr lang="cs-CZ" sz="4400" dirty="0" smtClean="0"/>
              <a:t> </a:t>
            </a:r>
            <a:r>
              <a:rPr lang="pt-BR" sz="4400" dirty="0" smtClean="0"/>
              <a:t/>
            </a:r>
            <a:br>
              <a:rPr lang="pt-BR" sz="4400" dirty="0" smtClean="0"/>
            </a:br>
            <a:endParaRPr lang="cs-CZ" sz="4400" dirty="0" smtClean="0"/>
          </a:p>
          <a:p>
            <a:r>
              <a:rPr lang="cs-CZ" sz="4400" dirty="0" smtClean="0"/>
              <a:t>7.  AUTOR NEUVEDEN. </a:t>
            </a:r>
            <a:r>
              <a:rPr lang="cs-CZ" sz="4400" i="1" dirty="0" smtClean="0"/>
              <a:t>kuchyně.</a:t>
            </a:r>
            <a:r>
              <a:rPr lang="cs-CZ" sz="4400" i="1" dirty="0" err="1" smtClean="0"/>
              <a:t>cz</a:t>
            </a:r>
            <a:r>
              <a:rPr lang="cs-CZ" sz="4400" dirty="0" smtClean="0"/>
              <a:t> [online]. [cit. 12.4.2013]. Dostupný na WWW: http://kuchyne.dumazahrada.cz/clanky/vareni-a-stolovani/mrkev-neni-fuj-zkuste-treba-mrkvovou-polevku-20538.aspx</a:t>
            </a:r>
          </a:p>
          <a:p>
            <a:r>
              <a:rPr lang="pt-BR" sz="4400" dirty="0" smtClean="0"/>
              <a:t> </a:t>
            </a:r>
            <a:endParaRPr lang="cs-CZ" sz="4400" dirty="0" smtClean="0"/>
          </a:p>
          <a:p>
            <a:r>
              <a:rPr lang="cs-CZ" sz="4400" dirty="0" smtClean="0"/>
              <a:t>8., 9.  </a:t>
            </a:r>
            <a:r>
              <a:rPr lang="pt-BR" sz="4400" dirty="0" smtClean="0"/>
              <a:t>UTOR NEUVEDEN. </a:t>
            </a:r>
            <a:r>
              <a:rPr lang="pt-BR" sz="4400" i="1" dirty="0" smtClean="0"/>
              <a:t>hobby.cz</a:t>
            </a:r>
            <a:r>
              <a:rPr lang="pt-BR" sz="4400" dirty="0" smtClean="0"/>
              <a:t> [online]. [cit. </a:t>
            </a:r>
            <a:r>
              <a:rPr lang="cs-CZ" sz="4400" dirty="0" smtClean="0"/>
              <a:t>11</a:t>
            </a:r>
            <a:r>
              <a:rPr lang="pt-BR" sz="4400" dirty="0" smtClean="0"/>
              <a:t>.4.2013]. Dostupný na WWW: http://hobby.idnes.cz/mirik-celer-apium-graveolens-dio-/herbar.aspx?c=A080716_174333_herbar_lud</a:t>
            </a:r>
            <a:r>
              <a:rPr lang="cs-CZ" sz="4400" dirty="0" smtClean="0"/>
              <a:t/>
            </a:r>
            <a:br>
              <a:rPr lang="cs-CZ" sz="4400" dirty="0" smtClean="0"/>
            </a:br>
            <a:endParaRPr lang="cs-CZ" sz="4400" dirty="0" smtClean="0"/>
          </a:p>
          <a:p>
            <a:r>
              <a:rPr lang="cs-CZ" sz="4400" dirty="0" smtClean="0"/>
              <a:t>10. FÁROVÁ, Marie. </a:t>
            </a:r>
            <a:r>
              <a:rPr lang="cs-CZ" sz="4400" i="1" dirty="0" err="1" smtClean="0"/>
              <a:t>garten.cz</a:t>
            </a:r>
            <a:r>
              <a:rPr lang="cs-CZ" sz="4400" dirty="0" smtClean="0"/>
              <a:t> [online]. [cit. 11.4.2013]. Dostupný na WWW: http://www.</a:t>
            </a:r>
            <a:r>
              <a:rPr lang="cs-CZ" sz="4400" dirty="0" err="1" smtClean="0"/>
              <a:t>garten.cz</a:t>
            </a:r>
            <a:r>
              <a:rPr lang="cs-CZ" sz="4400" dirty="0" smtClean="0"/>
              <a:t>/foto/</a:t>
            </a:r>
            <a:r>
              <a:rPr lang="cs-CZ" sz="4400" dirty="0" err="1" smtClean="0"/>
              <a:t>cz</a:t>
            </a:r>
            <a:r>
              <a:rPr lang="cs-CZ" sz="4400" dirty="0" smtClean="0"/>
              <a:t>/15426/</a:t>
            </a:r>
          </a:p>
          <a:p>
            <a:endParaRPr lang="cs-CZ" sz="4400" dirty="0" smtClean="0"/>
          </a:p>
          <a:p>
            <a:r>
              <a:rPr lang="cs-CZ" sz="4400" dirty="0" smtClean="0"/>
              <a:t>11. AUTOR NEUVEDEN. </a:t>
            </a:r>
            <a:r>
              <a:rPr lang="cs-CZ" sz="4400" i="1" dirty="0" smtClean="0"/>
              <a:t>web2.mendelu.cz</a:t>
            </a:r>
            <a:r>
              <a:rPr lang="cs-CZ" sz="4400" dirty="0" smtClean="0"/>
              <a:t> [online]. [cit. 12.4.2013]. Dostupný na WWW: http://web2.mendelu.cz/</a:t>
            </a:r>
            <a:r>
              <a:rPr lang="cs-CZ" sz="4400" dirty="0" err="1" smtClean="0"/>
              <a:t>af</a:t>
            </a:r>
            <a:r>
              <a:rPr lang="cs-CZ" sz="4400" dirty="0" smtClean="0"/>
              <a:t>_211_</a:t>
            </a:r>
            <a:r>
              <a:rPr lang="cs-CZ" sz="4400" dirty="0" err="1" smtClean="0"/>
              <a:t>multitext</a:t>
            </a:r>
            <a:r>
              <a:rPr lang="cs-CZ" sz="4400" dirty="0" smtClean="0"/>
              <a:t>/systematika/</a:t>
            </a:r>
            <a:r>
              <a:rPr lang="cs-CZ" sz="4400" dirty="0" err="1" smtClean="0"/>
              <a:t>ucebni</a:t>
            </a:r>
            <a:r>
              <a:rPr lang="cs-CZ" sz="4400" dirty="0" smtClean="0"/>
              <a:t>_text/</a:t>
            </a:r>
            <a:r>
              <a:rPr lang="cs-CZ" sz="4400" dirty="0" err="1" smtClean="0"/>
              <a:t>system</a:t>
            </a:r>
            <a:r>
              <a:rPr lang="cs-CZ" sz="4400" dirty="0" smtClean="0"/>
              <a:t>/</a:t>
            </a:r>
            <a:r>
              <a:rPr lang="cs-CZ" sz="4400" dirty="0" err="1" smtClean="0"/>
              <a:t>krytosemenne</a:t>
            </a:r>
            <a:r>
              <a:rPr lang="cs-CZ" sz="4400" dirty="0" smtClean="0"/>
              <a:t>/</a:t>
            </a:r>
            <a:r>
              <a:rPr lang="cs-CZ" sz="4400" dirty="0" err="1" smtClean="0"/>
              <a:t>dvoudelozne</a:t>
            </a:r>
            <a:r>
              <a:rPr lang="cs-CZ" sz="4400" dirty="0" smtClean="0"/>
              <a:t>/</a:t>
            </a:r>
            <a:r>
              <a:rPr lang="cs-CZ" sz="4400" dirty="0" err="1" smtClean="0"/>
              <a:t>mirikovite</a:t>
            </a:r>
            <a:r>
              <a:rPr lang="cs-CZ" sz="4400" dirty="0" smtClean="0"/>
              <a:t>/fotky/</a:t>
            </a:r>
            <a:r>
              <a:rPr lang="cs-CZ" sz="4400" dirty="0" err="1" smtClean="0"/>
              <a:t>Anthriscus</a:t>
            </a:r>
            <a:r>
              <a:rPr lang="cs-CZ" sz="4400" dirty="0" smtClean="0"/>
              <a:t>_</a:t>
            </a:r>
            <a:r>
              <a:rPr lang="cs-CZ" sz="4400" dirty="0" err="1" smtClean="0"/>
              <a:t>sylvestris</a:t>
            </a:r>
            <a:r>
              <a:rPr lang="cs-CZ" sz="4400" dirty="0" smtClean="0"/>
              <a:t>_</a:t>
            </a:r>
            <a:r>
              <a:rPr lang="cs-CZ" sz="4400" dirty="0" err="1" smtClean="0"/>
              <a:t>FL.jpg</a:t>
            </a:r>
            <a:endParaRPr lang="cs-CZ" sz="4400" dirty="0" smtClean="0"/>
          </a:p>
          <a:p>
            <a:endParaRPr lang="cs-CZ" sz="4400" dirty="0" smtClean="0"/>
          </a:p>
          <a:p>
            <a:r>
              <a:rPr lang="cs-CZ" sz="4400" dirty="0" smtClean="0"/>
              <a:t>12. PILSAK,, Walter J.. </a:t>
            </a:r>
            <a:r>
              <a:rPr lang="cs-CZ" sz="4400" i="1" dirty="0" err="1" smtClean="0"/>
              <a:t>Wikipedia.cz</a:t>
            </a:r>
            <a:r>
              <a:rPr lang="cs-CZ" sz="4400" dirty="0" smtClean="0"/>
              <a:t> [online]. [cit. 12.4.2013]. Dostupný na WWW: http://upload.wikimedia.org/wikipedia/commons/d/d4/Velky_bolsevnik.jpg</a:t>
            </a:r>
          </a:p>
          <a:p>
            <a:r>
              <a:rPr lang="cs-CZ" sz="4000" dirty="0" smtClean="0"/>
              <a:t/>
            </a:r>
            <a:br>
              <a:rPr lang="cs-CZ" sz="4000" dirty="0" smtClean="0"/>
            </a:br>
            <a:endParaRPr lang="pt-BR" sz="4000" dirty="0" smtClean="0"/>
          </a:p>
          <a:p>
            <a:r>
              <a:rPr lang="pt-BR" dirty="0" smtClean="0"/>
              <a:t/>
            </a:r>
            <a:br>
              <a:rPr lang="pt-BR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 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 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je určena žákům 7. ročníku ZŠ. Prostřednictvím ní mohou získat </a:t>
            </a:r>
          </a:p>
          <a:p>
            <a:r>
              <a:rPr lang="cs-CZ" dirty="0" smtClean="0"/>
              <a:t>některé poznatky o rostlinách čeledi</a:t>
            </a:r>
          </a:p>
          <a:p>
            <a:r>
              <a:rPr lang="cs-CZ" dirty="0" err="1" smtClean="0"/>
              <a:t>miříkovitých</a:t>
            </a:r>
            <a:r>
              <a:rPr lang="cs-CZ" dirty="0" smtClean="0"/>
              <a:t>. Slouží také jako zápis</a:t>
            </a:r>
          </a:p>
          <a:p>
            <a:r>
              <a:rPr lang="cs-CZ" dirty="0" smtClean="0"/>
              <a:t>a jako prvotní příprava pro poznávací test</a:t>
            </a:r>
          </a:p>
          <a:p>
            <a:r>
              <a:rPr lang="cs-CZ" dirty="0" smtClean="0"/>
              <a:t>rostlin.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571</TotalTime>
  <Words>352</Words>
  <Application>Microsoft Office PowerPoint</Application>
  <PresentationFormat>Předvádění na obrazovce (4:3)</PresentationFormat>
  <Paragraphs>197</Paragraphs>
  <Slides>23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4" baseType="lpstr">
      <vt:lpstr>Lití písma</vt:lpstr>
      <vt:lpstr>Prezentace aplikace PowerPoint</vt:lpstr>
      <vt:lpstr>Miříkovité</vt:lpstr>
      <vt:lpstr>Zopakuj si:</vt:lpstr>
      <vt:lpstr>Zopakuj si:</vt:lpstr>
      <vt:lpstr>Zápis</vt:lpstr>
      <vt:lpstr>Zápis</vt:lpstr>
      <vt:lpstr>Zápis</vt:lpstr>
      <vt:lpstr>Zápis</vt:lpstr>
      <vt:lpstr>Zápis</vt:lpstr>
      <vt:lpstr>Zápis</vt:lpstr>
      <vt:lpstr>Zápis</vt:lpstr>
      <vt:lpstr>Toto je běžná kořenová zelenina. Která?</vt:lpstr>
      <vt:lpstr>Odpověď: mrkev obecná</vt:lpstr>
      <vt:lpstr>A tato?</vt:lpstr>
      <vt:lpstr>Odpověď: miřík celer </vt:lpstr>
      <vt:lpstr>Kopr vonný</vt:lpstr>
      <vt:lpstr>Zápis </vt:lpstr>
      <vt:lpstr>Kerblík lesní</vt:lpstr>
      <vt:lpstr>Bolševník velkolepý</vt:lpstr>
      <vt:lpstr>Zajímavosti </vt:lpstr>
      <vt:lpstr>Úkoly</vt:lpstr>
      <vt:lpstr> Zdroje a citace</vt:lpstr>
      <vt:lpstr> Anotace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Miříkovité</dc:title>
  <dc:creator>OEM</dc:creator>
  <cp:lastModifiedBy>Vesna202261</cp:lastModifiedBy>
  <cp:revision>56</cp:revision>
  <dcterms:created xsi:type="dcterms:W3CDTF">2013-04-15T17:33:02Z</dcterms:created>
  <dcterms:modified xsi:type="dcterms:W3CDTF">2013-04-25T11:37:37Z</dcterms:modified>
</cp:coreProperties>
</file>