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8" d="100"/>
          <a:sy n="88" d="100"/>
        </p:scale>
        <p:origin x="-654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18D5CB-455F-4CA6-87D6-963DC0B1444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1F3FDC-D121-45EC-AE82-6AD0F14CDF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538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základě příběhu z učebnice DIDAKTIS str. 68 vytvoří osnovu.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F3FDC-D121-45EC-AE82-6AD0F14CDF6C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Řadí věty podle smyslu.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F3FDC-D121-45EC-AE82-6AD0F14CDF6C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Řadí věty podle smyslu.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F3FDC-D121-45EC-AE82-6AD0F14CDF6C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Vytvoří osnovu nového příběhu.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F3FDC-D121-45EC-AE82-6AD0F14CDF6C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Vyberou nebo vytvoří nadpis.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F3FDC-D121-45EC-AE82-6AD0F14CDF6C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606242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Jana Šváchová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duben 2013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VY_32_INOVACE_15_Vypravování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Český jazyk a literatura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Osnova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74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1142984"/>
            <a:ext cx="7441781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dirty="0" smtClean="0"/>
              <a:t>Anotace</a:t>
            </a:r>
          </a:p>
          <a:p>
            <a:pPr algn="ctr"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Žáci 4. ročníku se seznámí s osnovou vypravování.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Společně sestaví osnovu příběhu o </a:t>
            </a:r>
            <a:r>
              <a:rPr lang="cs-CZ" sz="2000" dirty="0" smtClean="0"/>
              <a:t>Odysseovi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(z učebnice </a:t>
            </a:r>
            <a:r>
              <a:rPr lang="cs-CZ" sz="2000" dirty="0" smtClean="0"/>
              <a:t>DIDAKTIS str</a:t>
            </a:r>
            <a:r>
              <a:rPr lang="cs-CZ" sz="2000" dirty="0" smtClean="0"/>
              <a:t>. 68).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Seřadí věty jiného vypravování podle smyslu a sestaví jeho osnovu.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Vyberou nebo vytvoří nadpis k vypravování.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Osnova</a:t>
            </a:r>
            <a:br>
              <a:rPr lang="cs-CZ" sz="2800" dirty="0" smtClean="0"/>
            </a:br>
            <a:r>
              <a:rPr lang="cs-CZ" sz="2800" dirty="0" smtClean="0"/>
              <a:t>příběhu o </a:t>
            </a:r>
            <a:r>
              <a:rPr lang="cs-CZ" sz="2800" dirty="0" err="1" smtClean="0"/>
              <a:t>Odysseovi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Úvod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Zápletka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Vyvrcholení děje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Rozuzlení děje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</a:t>
            </a:r>
          </a:p>
          <a:p>
            <a:pPr>
              <a:lnSpc>
                <a:spcPct val="210000"/>
              </a:lnSpc>
              <a:buNone/>
            </a:pPr>
            <a:r>
              <a:rPr lang="cs-CZ" dirty="0" smtClean="0"/>
              <a:t>_____________________</a:t>
            </a:r>
          </a:p>
          <a:p>
            <a:pPr>
              <a:lnSpc>
                <a:spcPct val="210000"/>
              </a:lnSpc>
              <a:buNone/>
            </a:pPr>
            <a:r>
              <a:rPr lang="cs-CZ" dirty="0" smtClean="0"/>
              <a:t>_____________________</a:t>
            </a:r>
          </a:p>
          <a:p>
            <a:pPr>
              <a:lnSpc>
                <a:spcPct val="210000"/>
              </a:lnSpc>
              <a:buNone/>
            </a:pPr>
            <a:r>
              <a:rPr lang="cs-CZ" dirty="0" smtClean="0"/>
              <a:t>_____________________</a:t>
            </a:r>
          </a:p>
          <a:p>
            <a:pPr>
              <a:lnSpc>
                <a:spcPct val="210000"/>
              </a:lnSpc>
              <a:buNone/>
            </a:pPr>
            <a:r>
              <a:rPr lang="cs-CZ" dirty="0" smtClean="0"/>
              <a:t>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803777" y="1344366"/>
            <a:ext cx="5536445" cy="714380"/>
            <a:chOff x="2107388" y="1142984"/>
            <a:chExt cx="5536445" cy="714380"/>
          </a:xfrm>
          <a:solidFill>
            <a:schemeClr val="bg2">
              <a:lumMod val="75000"/>
            </a:schemeClr>
          </a:solidFill>
        </p:grpSpPr>
        <p:sp>
          <p:nvSpPr>
            <p:cNvPr id="7" name="Zaoblený obdélník 6"/>
            <p:cNvSpPr/>
            <p:nvPr/>
          </p:nvSpPr>
          <p:spPr>
            <a:xfrm>
              <a:off x="2107388" y="1142984"/>
              <a:ext cx="5536445" cy="714380"/>
            </a:xfrm>
            <a:prstGeom prst="roundRect">
              <a:avLst/>
            </a:prstGeom>
            <a:grpFill/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2389800" y="1357298"/>
              <a:ext cx="515025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Museli jsme přejít po úzké lávce na druhou stranu.</a:t>
              </a: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964513" y="3143248"/>
            <a:ext cx="5214974" cy="714380"/>
            <a:chOff x="1964513" y="4143380"/>
            <a:chExt cx="5214974" cy="714380"/>
          </a:xfrm>
          <a:solidFill>
            <a:schemeClr val="bg2">
              <a:lumMod val="75000"/>
            </a:schemeClr>
          </a:solidFill>
        </p:grpSpPr>
        <p:sp>
          <p:nvSpPr>
            <p:cNvPr id="13" name="Zaoblený obdélník 12"/>
            <p:cNvSpPr/>
            <p:nvPr/>
          </p:nvSpPr>
          <p:spPr>
            <a:xfrm>
              <a:off x="1964513" y="4143380"/>
              <a:ext cx="5214974" cy="714380"/>
            </a:xfrm>
            <a:prstGeom prst="roundRect">
              <a:avLst/>
            </a:prstGeom>
            <a:grpFill/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322057" y="4286256"/>
              <a:ext cx="449988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Na výpravu za pokladem vyrazil celý náš oddíl.</a:t>
              </a:r>
              <a:endParaRPr lang="cs-CZ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785786" y="5429264"/>
            <a:ext cx="7393833" cy="714380"/>
            <a:chOff x="1142976" y="4857760"/>
            <a:chExt cx="6929486" cy="714380"/>
          </a:xfrm>
          <a:solidFill>
            <a:schemeClr val="bg2">
              <a:lumMod val="75000"/>
            </a:schemeClr>
          </a:solidFill>
        </p:grpSpPr>
        <p:sp>
          <p:nvSpPr>
            <p:cNvPr id="15" name="Zaoblený obdélník 14"/>
            <p:cNvSpPr/>
            <p:nvPr/>
          </p:nvSpPr>
          <p:spPr>
            <a:xfrm>
              <a:off x="1142976" y="4857760"/>
              <a:ext cx="6929486" cy="714380"/>
            </a:xfrm>
            <a:prstGeom prst="roundRect">
              <a:avLst/>
            </a:prstGeom>
            <a:grpFill/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43831" y="5000636"/>
              <a:ext cx="6695156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Teď byla řada na mně, měl jsem hrozný strach, který mi svazoval nohy.</a:t>
              </a: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57158" y="4214818"/>
            <a:ext cx="8197511" cy="714380"/>
            <a:chOff x="750067" y="5214950"/>
            <a:chExt cx="7643866" cy="714380"/>
          </a:xfrm>
          <a:solidFill>
            <a:schemeClr val="bg2">
              <a:lumMod val="75000"/>
            </a:schemeClr>
          </a:solidFill>
        </p:grpSpPr>
        <p:sp>
          <p:nvSpPr>
            <p:cNvPr id="18" name="Zaoblený obdélník 17"/>
            <p:cNvSpPr/>
            <p:nvPr/>
          </p:nvSpPr>
          <p:spPr>
            <a:xfrm>
              <a:off x="750067" y="5214950"/>
              <a:ext cx="7643866" cy="714380"/>
            </a:xfrm>
            <a:prstGeom prst="roundRect">
              <a:avLst/>
            </a:prstGeom>
            <a:grpFill/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016520" y="5429264"/>
              <a:ext cx="7370607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Šli jsme podle mapy, všechno probíhalo hladce, ale pak jsme se dostali k řece.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627784" y="2216670"/>
            <a:ext cx="3000396" cy="714380"/>
            <a:chOff x="3071802" y="2143116"/>
            <a:chExt cx="3000396" cy="714380"/>
          </a:xfrm>
          <a:solidFill>
            <a:schemeClr val="bg2">
              <a:lumMod val="75000"/>
            </a:schemeClr>
          </a:solidFill>
        </p:grpSpPr>
        <p:sp>
          <p:nvSpPr>
            <p:cNvPr id="21" name="Zaoblený obdélník 20"/>
            <p:cNvSpPr/>
            <p:nvPr/>
          </p:nvSpPr>
          <p:spPr>
            <a:xfrm>
              <a:off x="3071802" y="2143116"/>
              <a:ext cx="3000396" cy="714380"/>
            </a:xfrm>
            <a:prstGeom prst="roundRect">
              <a:avLst/>
            </a:prstGeom>
            <a:grpFill/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390202" y="2357430"/>
              <a:ext cx="236359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Všem se to už podařilo.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2589594" y="3786190"/>
            <a:ext cx="4286280" cy="714380"/>
            <a:chOff x="2428860" y="1857364"/>
            <a:chExt cx="4286280" cy="714380"/>
          </a:xfrm>
          <a:solidFill>
            <a:schemeClr val="bg2">
              <a:lumMod val="75000"/>
            </a:schemeClr>
          </a:solidFill>
        </p:grpSpPr>
        <p:sp>
          <p:nvSpPr>
            <p:cNvPr id="3" name="Zaoblený obdélník 2"/>
            <p:cNvSpPr/>
            <p:nvPr/>
          </p:nvSpPr>
          <p:spPr>
            <a:xfrm>
              <a:off x="2428860" y="1857364"/>
              <a:ext cx="4286280" cy="714380"/>
            </a:xfrm>
            <a:prstGeom prst="roundRect">
              <a:avLst/>
            </a:prstGeom>
            <a:grpFill/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2672217" y="2071678"/>
              <a:ext cx="379956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Aá</a:t>
              </a:r>
              <a:r>
                <a:rPr lang="cs-CZ" dirty="0" smtClean="0"/>
                <a:t>, už se nakláním, už jsem skoro tam!</a:t>
              </a:r>
              <a:endParaRPr lang="cs-CZ" dirty="0"/>
            </a:p>
          </p:txBody>
        </p:sp>
      </p:grpSp>
      <p:sp>
        <p:nvSpPr>
          <p:cNvPr id="18" name="Zaoblený obdélník 17"/>
          <p:cNvSpPr/>
          <p:nvPr/>
        </p:nvSpPr>
        <p:spPr>
          <a:xfrm>
            <a:off x="1785918" y="1571612"/>
            <a:ext cx="5857916" cy="714380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997225" y="1785926"/>
            <a:ext cx="5466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Najednou Tom křikl: „Drž se!“ a rychle mi podal ruku.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3339693" y="2643182"/>
            <a:ext cx="2786082" cy="714380"/>
            <a:chOff x="1357290" y="3000372"/>
            <a:chExt cx="2786082" cy="714380"/>
          </a:xfrm>
          <a:solidFill>
            <a:schemeClr val="bg2">
              <a:lumMod val="75000"/>
            </a:schemeClr>
          </a:solidFill>
        </p:grpSpPr>
        <p:sp>
          <p:nvSpPr>
            <p:cNvPr id="21" name="Zaoblený obdélník 20"/>
            <p:cNvSpPr/>
            <p:nvPr/>
          </p:nvSpPr>
          <p:spPr>
            <a:xfrm>
              <a:off x="1357290" y="3000372"/>
              <a:ext cx="2786082" cy="714380"/>
            </a:xfrm>
            <a:prstGeom prst="roundRect">
              <a:avLst/>
            </a:prstGeom>
            <a:grpFill/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714480" y="3214686"/>
              <a:ext cx="196566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Uff</a:t>
              </a:r>
              <a:r>
                <a:rPr lang="cs-CZ" dirty="0" smtClean="0"/>
                <a:t>! Zvládl jsem to!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Osnova </a:t>
            </a:r>
            <a:br>
              <a:rPr lang="cs-CZ" sz="2800" dirty="0" smtClean="0"/>
            </a:br>
            <a:r>
              <a:rPr lang="cs-CZ" sz="2800" dirty="0" smtClean="0"/>
              <a:t>příběhu o výpravě za pokladem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Úvod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Zápletka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Vyvrcholení děje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Rozuzlení děje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</a:t>
            </a:r>
          </a:p>
          <a:p>
            <a:pPr>
              <a:lnSpc>
                <a:spcPct val="210000"/>
              </a:lnSpc>
              <a:buNone/>
            </a:pPr>
            <a:r>
              <a:rPr lang="cs-CZ" dirty="0" smtClean="0"/>
              <a:t>_____________________</a:t>
            </a:r>
          </a:p>
          <a:p>
            <a:pPr>
              <a:lnSpc>
                <a:spcPct val="210000"/>
              </a:lnSpc>
              <a:buNone/>
            </a:pPr>
            <a:r>
              <a:rPr lang="cs-CZ" dirty="0" smtClean="0"/>
              <a:t>_____________________</a:t>
            </a:r>
          </a:p>
          <a:p>
            <a:pPr>
              <a:lnSpc>
                <a:spcPct val="210000"/>
              </a:lnSpc>
              <a:buNone/>
            </a:pPr>
            <a:r>
              <a:rPr lang="cs-CZ" dirty="0" smtClean="0"/>
              <a:t>_____________________</a:t>
            </a:r>
          </a:p>
          <a:p>
            <a:pPr>
              <a:lnSpc>
                <a:spcPct val="210000"/>
              </a:lnSpc>
              <a:buNone/>
            </a:pPr>
            <a:r>
              <a:rPr lang="cs-CZ" dirty="0" smtClean="0"/>
              <a:t>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77164" y="1214422"/>
            <a:ext cx="5589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Vyber nebo vytvoř vlastní nadpis k příběhu.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2285992"/>
            <a:ext cx="25094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Cesta za pokladem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2928934"/>
            <a:ext cx="2442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Nebezpečná cesta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8662" y="3643314"/>
            <a:ext cx="14882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Úzká lávka</a:t>
            </a:r>
            <a:endParaRPr lang="cs-CZ" sz="24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000100" y="4857760"/>
            <a:ext cx="707236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000100" y="5572140"/>
            <a:ext cx="707236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1500174"/>
            <a:ext cx="7140353" cy="2169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Zdroje</a:t>
            </a:r>
          </a:p>
          <a:p>
            <a:endParaRPr lang="cs-CZ" dirty="0" smtClean="0"/>
          </a:p>
          <a:p>
            <a:r>
              <a:rPr lang="cs-CZ" dirty="0" smtClean="0"/>
              <a:t>Text: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GRÜNHUTOVÁ, Petra, </a:t>
            </a:r>
            <a:r>
              <a:rPr lang="cs-CZ" dirty="0" err="1" smtClean="0"/>
              <a:t>Petra</a:t>
            </a:r>
            <a:r>
              <a:rPr lang="cs-CZ" dirty="0" smtClean="0"/>
              <a:t> HUMPOLÍKOVÁ, Lenka HUBEŇÁKOVÁ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 Vladimír VOLF. </a:t>
            </a:r>
            <a:r>
              <a:rPr lang="cs-CZ" i="1" dirty="0" smtClean="0"/>
              <a:t>Český jazyk: pro 4. ročník základní školy</a:t>
            </a:r>
            <a:r>
              <a:rPr lang="cs-CZ" dirty="0" smtClean="0"/>
              <a:t>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Brno: DIDAKTIS spol. s r. o., 2005. ISBN 80-7358-039-X.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112</TotalTime>
  <Words>267</Words>
  <Application>Microsoft Office PowerPoint</Application>
  <PresentationFormat>Předvádění na obrazovce (4:3)</PresentationFormat>
  <Paragraphs>76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Osnova příběhu o Odysseovi </vt:lpstr>
      <vt:lpstr>Prezentace aplikace PowerPoint</vt:lpstr>
      <vt:lpstr>Prezentace aplikace PowerPoint</vt:lpstr>
      <vt:lpstr>Osnova  příběhu o výpravě za pokladem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sb</cp:lastModifiedBy>
  <cp:revision>13</cp:revision>
  <dcterms:created xsi:type="dcterms:W3CDTF">2013-04-18T19:08:24Z</dcterms:created>
  <dcterms:modified xsi:type="dcterms:W3CDTF">2013-04-25T07:18:44Z</dcterms:modified>
</cp:coreProperties>
</file>