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8" r:id="rId2"/>
    <p:sldId id="289" r:id="rId3"/>
    <p:sldId id="256" r:id="rId4"/>
    <p:sldId id="278" r:id="rId5"/>
    <p:sldId id="279" r:id="rId6"/>
    <p:sldId id="286" r:id="rId7"/>
    <p:sldId id="257" r:id="rId8"/>
    <p:sldId id="258" r:id="rId9"/>
    <p:sldId id="263" r:id="rId10"/>
    <p:sldId id="259" r:id="rId11"/>
    <p:sldId id="260" r:id="rId12"/>
    <p:sldId id="283" r:id="rId13"/>
    <p:sldId id="261" r:id="rId14"/>
    <p:sldId id="284" r:id="rId15"/>
    <p:sldId id="265" r:id="rId16"/>
    <p:sldId id="266" r:id="rId17"/>
    <p:sldId id="268" r:id="rId18"/>
    <p:sldId id="282" r:id="rId19"/>
    <p:sldId id="272" r:id="rId20"/>
    <p:sldId id="287" r:id="rId21"/>
    <p:sldId id="290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VY_32_INOVACE_10_INF_02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0" dirty="0" err="1" smtClean="0">
              <a:solidFill>
                <a:schemeClr val="tx1"/>
              </a:solidFill>
            </a:rPr>
            <a:t>Inf</a:t>
          </a:r>
          <a:r>
            <a:rPr lang="cs-CZ" sz="2000" b="0" dirty="0" smtClean="0">
              <a:solidFill>
                <a:schemeClr val="tx1"/>
              </a:solidFill>
            </a:rPr>
            <a:t> – 5</a:t>
          </a:r>
          <a:r>
            <a:rPr lang="cs-CZ" sz="2000" b="0" dirty="0" smtClean="0">
              <a:solidFill>
                <a:schemeClr val="tx1"/>
              </a:solidFill>
            </a:rPr>
            <a:t>. A </a:t>
          </a:r>
          <a:r>
            <a:rPr lang="cs-CZ" sz="2000" b="0" dirty="0" smtClean="0">
              <a:solidFill>
                <a:schemeClr val="tx1"/>
              </a:solidFill>
            </a:rPr>
            <a:t>– Co je uvnitř skříně PC?</a:t>
          </a:r>
          <a:endParaRPr lang="cs-CZ" sz="2000" b="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782E25-831B-4AAD-9D02-9869C7F6A91D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770D6B5-C516-4BEA-BAA9-C1EAC0E1D55B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8E8769F-D8F0-4856-9748-AAD1DA38C544}" type="presOf" srcId="{D8197B8C-B260-4A16-BDF4-0947B075E274}" destId="{25B08C86-7E15-44DC-BE7F-FFB55DD49D12}" srcOrd="0" destOrd="0" presId="urn:microsoft.com/office/officeart/2005/8/layout/target3"/>
    <dgm:cxn modelId="{4B086BFC-7F4E-4059-9ADD-76D6A3DA4B89}" type="presOf" srcId="{D1B46980-6531-4606-95E6-44980827E919}" destId="{2BE915AB-18AA-4053-B92C-3BFC9ED204BB}" srcOrd="1" destOrd="0" presId="urn:microsoft.com/office/officeart/2005/8/layout/target3"/>
    <dgm:cxn modelId="{73A021A6-A297-48CA-8EC9-D23AADF6F672}" type="presOf" srcId="{4C35D32F-0EAB-4CD7-82EE-45574DC2A586}" destId="{890E4F0B-2866-4A3F-A3C7-2A14B1797930}" srcOrd="1" destOrd="0" presId="urn:microsoft.com/office/officeart/2005/8/layout/target3"/>
    <dgm:cxn modelId="{4D9D803E-FE4C-478A-BA98-D010749A696C}" type="presOf" srcId="{D1D4F407-5343-4D3F-B5B9-D407B03CAEB4}" destId="{D005CE8C-CC26-4C3E-AC11-E15060ECD759}" srcOrd="0" destOrd="0" presId="urn:microsoft.com/office/officeart/2005/8/layout/target3"/>
    <dgm:cxn modelId="{694C48F4-40AB-44F8-A5E5-2879E1905007}" type="presOf" srcId="{D8197B8C-B260-4A16-BDF4-0947B075E274}" destId="{5A5FFA88-C948-4069-8E93-59FA12366E83}" srcOrd="1" destOrd="0" presId="urn:microsoft.com/office/officeart/2005/8/layout/target3"/>
    <dgm:cxn modelId="{352A2E31-2E02-418F-B52B-A6122F2B5227}" type="presOf" srcId="{D1B46980-6531-4606-95E6-44980827E919}" destId="{6140AFEC-043D-4C43-A2F9-D0F5331DF3A3}" srcOrd="0" destOrd="0" presId="urn:microsoft.com/office/officeart/2005/8/layout/target3"/>
    <dgm:cxn modelId="{9042F1DE-1D34-4C06-AC16-F1C44F8C260F}" type="presOf" srcId="{B651F6E3-6281-48DB-9319-2AEAFDAE7572}" destId="{619D679B-A015-4ECF-8348-D1034C574F40}" srcOrd="0" destOrd="0" presId="urn:microsoft.com/office/officeart/2005/8/layout/target3"/>
    <dgm:cxn modelId="{18D38E45-8F1B-45B3-884F-4026709DE154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ECDE0D4-FCF2-458A-8CA6-0C759B862A73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4CB6B42-5CB7-4BC4-A976-0F1C13FA9D0A}" type="presParOf" srcId="{333A1088-737F-45CB-B68E-254E46348037}" destId="{F5ABB229-8D3B-4694-996A-96F23CF14429}" srcOrd="0" destOrd="0" presId="urn:microsoft.com/office/officeart/2005/8/layout/target3"/>
    <dgm:cxn modelId="{1CE061E5-BD1B-4BDA-A6DC-D98BDBC885B8}" type="presParOf" srcId="{333A1088-737F-45CB-B68E-254E46348037}" destId="{F41139FD-01EE-4571-8B17-4FB00FC51163}" srcOrd="1" destOrd="0" presId="urn:microsoft.com/office/officeart/2005/8/layout/target3"/>
    <dgm:cxn modelId="{33D6DBCB-D6B3-437C-960A-D1D2154EABD2}" type="presParOf" srcId="{333A1088-737F-45CB-B68E-254E46348037}" destId="{D005CE8C-CC26-4C3E-AC11-E15060ECD759}" srcOrd="2" destOrd="0" presId="urn:microsoft.com/office/officeart/2005/8/layout/target3"/>
    <dgm:cxn modelId="{5DCEFD4F-0334-4FC9-ACFE-6BAF1BED2201}" type="presParOf" srcId="{333A1088-737F-45CB-B68E-254E46348037}" destId="{2C702D82-9B77-49B7-9568-BB8EB47C3372}" srcOrd="3" destOrd="0" presId="urn:microsoft.com/office/officeart/2005/8/layout/target3"/>
    <dgm:cxn modelId="{1C759030-E031-4E19-8B52-D0BA17DC1236}" type="presParOf" srcId="{333A1088-737F-45CB-B68E-254E46348037}" destId="{A52A0455-90FF-4808-ABD0-F02540D31D5A}" srcOrd="4" destOrd="0" presId="urn:microsoft.com/office/officeart/2005/8/layout/target3"/>
    <dgm:cxn modelId="{816222B9-7AD1-4F51-B7FD-E98E74554487}" type="presParOf" srcId="{333A1088-737F-45CB-B68E-254E46348037}" destId="{6140AFEC-043D-4C43-A2F9-D0F5331DF3A3}" srcOrd="5" destOrd="0" presId="urn:microsoft.com/office/officeart/2005/8/layout/target3"/>
    <dgm:cxn modelId="{E092AEEB-3124-4E5B-8AE6-ABD2E70F536D}" type="presParOf" srcId="{333A1088-737F-45CB-B68E-254E46348037}" destId="{9358AC05-5D7D-4327-9F80-1AD486AEA664}" srcOrd="6" destOrd="0" presId="urn:microsoft.com/office/officeart/2005/8/layout/target3"/>
    <dgm:cxn modelId="{248D316A-59AA-4AB2-817A-1CAAD2270878}" type="presParOf" srcId="{333A1088-737F-45CB-B68E-254E46348037}" destId="{313FC574-E1CD-4FB4-B054-0B805CE0447D}" srcOrd="7" destOrd="0" presId="urn:microsoft.com/office/officeart/2005/8/layout/target3"/>
    <dgm:cxn modelId="{84534CE9-2BBA-4A89-9975-8D5F91718AAB}" type="presParOf" srcId="{333A1088-737F-45CB-B68E-254E46348037}" destId="{619D679B-A015-4ECF-8348-D1034C574F40}" srcOrd="8" destOrd="0" presId="urn:microsoft.com/office/officeart/2005/8/layout/target3"/>
    <dgm:cxn modelId="{37F310FC-E3F8-4390-BDF6-8D943CE09D0E}" type="presParOf" srcId="{333A1088-737F-45CB-B68E-254E46348037}" destId="{322283A8-4A27-4CDA-BAE3-F381106A9174}" srcOrd="9" destOrd="0" presId="urn:microsoft.com/office/officeart/2005/8/layout/target3"/>
    <dgm:cxn modelId="{BDB5DD2F-8114-409D-8581-E9DC4BADDD13}" type="presParOf" srcId="{333A1088-737F-45CB-B68E-254E46348037}" destId="{FFC9F71D-1B4F-4AD9-A4A6-86ADEFC8AF5C}" srcOrd="10" destOrd="0" presId="urn:microsoft.com/office/officeart/2005/8/layout/target3"/>
    <dgm:cxn modelId="{90C379CD-1ADA-4D89-833D-DAA7C687C621}" type="presParOf" srcId="{333A1088-737F-45CB-B68E-254E46348037}" destId="{25B08C86-7E15-44DC-BE7F-FFB55DD49D12}" srcOrd="11" destOrd="0" presId="urn:microsoft.com/office/officeart/2005/8/layout/target3"/>
    <dgm:cxn modelId="{058D7927-8991-4459-89C4-FEF997D44949}" type="presParOf" srcId="{333A1088-737F-45CB-B68E-254E46348037}" destId="{76644BE8-9D7C-4C09-B250-3D10AF48CBB7}" srcOrd="12" destOrd="0" presId="urn:microsoft.com/office/officeart/2005/8/layout/target3"/>
    <dgm:cxn modelId="{EB48BBE9-BEED-4BD7-A6FE-64E87D0DC410}" type="presParOf" srcId="{333A1088-737F-45CB-B68E-254E46348037}" destId="{EE85B701-7295-41C0-BA7A-34D3756A2AE6}" srcOrd="13" destOrd="0" presId="urn:microsoft.com/office/officeart/2005/8/layout/target3"/>
    <dgm:cxn modelId="{12C9641C-5E16-4DA2-81EF-A616935AED8F}" type="presParOf" srcId="{333A1088-737F-45CB-B68E-254E46348037}" destId="{8BEBB6EC-1DAA-4CAC-8A25-BC0FCBD5DBD5}" srcOrd="14" destOrd="0" presId="urn:microsoft.com/office/officeart/2005/8/layout/target3"/>
    <dgm:cxn modelId="{72B994E6-B232-4853-9644-31416145AC25}" type="presParOf" srcId="{333A1088-737F-45CB-B68E-254E46348037}" destId="{AED2198E-93D5-4001-81B4-73124B309672}" srcOrd="15" destOrd="0" presId="urn:microsoft.com/office/officeart/2005/8/layout/target3"/>
    <dgm:cxn modelId="{4CBB611D-B23E-46C6-8ED5-F9B3383A0D41}" type="presParOf" srcId="{333A1088-737F-45CB-B68E-254E46348037}" destId="{2BE915AB-18AA-4053-B92C-3BFC9ED204BB}" srcOrd="16" destOrd="0" presId="urn:microsoft.com/office/officeart/2005/8/layout/target3"/>
    <dgm:cxn modelId="{62AE23B8-857C-43C9-AC6D-D6DF83F09C1B}" type="presParOf" srcId="{333A1088-737F-45CB-B68E-254E46348037}" destId="{6BB5E863-4638-4E1D-BFDE-399D028AC4ED}" srcOrd="17" destOrd="0" presId="urn:microsoft.com/office/officeart/2005/8/layout/target3"/>
    <dgm:cxn modelId="{19F2F8E5-AE98-40CF-BBC8-FE4B67F3094C}" type="presParOf" srcId="{333A1088-737F-45CB-B68E-254E46348037}" destId="{5A5FFA88-C948-4069-8E93-59FA12366E83}" srcOrd="18" destOrd="0" presId="urn:microsoft.com/office/officeart/2005/8/layout/target3"/>
    <dgm:cxn modelId="{65C6BD08-8ED4-42BF-B5A3-C72EB8641E4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Marcel Bednařík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tx1"/>
              </a:solidFill>
            </a:rPr>
            <a:t>VY_32_INOVACE_10_INF_02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0" kern="1200" dirty="0" err="1" smtClean="0">
              <a:solidFill>
                <a:schemeClr val="tx1"/>
              </a:solidFill>
            </a:rPr>
            <a:t>Inf</a:t>
          </a:r>
          <a:r>
            <a:rPr lang="cs-CZ" sz="2000" b="0" kern="1200" dirty="0" smtClean="0">
              <a:solidFill>
                <a:schemeClr val="tx1"/>
              </a:solidFill>
            </a:rPr>
            <a:t> – 5</a:t>
          </a:r>
          <a:r>
            <a:rPr lang="cs-CZ" sz="2000" b="0" kern="1200" dirty="0" smtClean="0">
              <a:solidFill>
                <a:schemeClr val="tx1"/>
              </a:solidFill>
            </a:rPr>
            <a:t>. A </a:t>
          </a:r>
          <a:r>
            <a:rPr lang="cs-CZ" sz="2000" b="0" kern="1200" dirty="0" smtClean="0">
              <a:solidFill>
                <a:schemeClr val="tx1"/>
              </a:solidFill>
            </a:rPr>
            <a:t>– Co je uvnitř skříně PC?</a:t>
          </a:r>
          <a:endParaRPr lang="cs-CZ" sz="2000" b="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D20F8-F4B1-4E44-9511-E3BF219EA46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163D5-7139-4036-8BF3-02C95DB54E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075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1BEDCD8-9F42-47D2-BB8B-788433FBD157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AMD_64X2_Dual-Core.jpg" TargetMode="External"/><Relationship Id="rId13" Type="http://schemas.openxmlformats.org/officeDocument/2006/relationships/hyperlink" Target="http://upload.wikimedia.org/wikipedia/commons/thumb/b/b8/Ati-twin-wonder-tv-tuner.jpg/800px-Ati-twin-wonder-tv-tuner.jpg" TargetMode="External"/><Relationship Id="rId3" Type="http://schemas.openxmlformats.org/officeDocument/2006/relationships/hyperlink" Target="http://www.abload.de/img/ocs18jm7.jpg" TargetMode="External"/><Relationship Id="rId7" Type="http://schemas.openxmlformats.org/officeDocument/2006/relationships/hyperlink" Target="http://prohardver.hu/dl/cnt/2009-06/47342/corei7900.jpg" TargetMode="External"/><Relationship Id="rId12" Type="http://schemas.openxmlformats.org/officeDocument/2006/relationships/hyperlink" Target="http://upload.wikimedia.org/wikipedia/commons/thumb/d/d0/Sound_Blaster_Live!_5.1.jpg/705px-Sound_Blaster_Live!_5.1.jpg" TargetMode="External"/><Relationship Id="rId2" Type="http://schemas.openxmlformats.org/officeDocument/2006/relationships/hyperlink" Target="http://www.holzwurm-page.de/files/images/walnuss_P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.tomshardware.com/us/2007/02/27/dual_core_notebook_cpus_explored/intel-platform.jpg" TargetMode="External"/><Relationship Id="rId11" Type="http://schemas.openxmlformats.org/officeDocument/2006/relationships/hyperlink" Target="http://yoaanfebriani.files.wordpress.com/2011/01/ati_series_vga_card_video_card_graphic_card1.jpg" TargetMode="External"/><Relationship Id="rId5" Type="http://schemas.openxmlformats.org/officeDocument/2006/relationships/hyperlink" Target="http://upload.wikimedia.org/wikipedia/commons/b/b0/Hdd.jpg" TargetMode="External"/><Relationship Id="rId10" Type="http://schemas.openxmlformats.org/officeDocument/2006/relationships/hyperlink" Target="http://images.highspeedbackbone.net/skuimages/large/C13-8220-Main-JH.jpg" TargetMode="External"/><Relationship Id="rId4" Type="http://schemas.openxmlformats.org/officeDocument/2006/relationships/hyperlink" Target="http://forum.computerbild.de/attachments/pc-hardware/pc-gehaeuse-atx-vielen-lueftern-8176d1229421973-gamer.jpg" TargetMode="External"/><Relationship Id="rId9" Type="http://schemas.openxmlformats.org/officeDocument/2006/relationships/hyperlink" Target="http://www.product-reviews.net/wp-content/userimages/2007/08/ocz-ddr-gold-gammer-dua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548120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výkladová část prezentace je zaměřena na seznámení žáků s částmi a prvky, které se nachází v počítačové skříni, s pojmy </a:t>
            </a:r>
            <a:r>
              <a:rPr lang="cs-CZ" dirty="0" smtClean="0"/>
              <a:t>- </a:t>
            </a:r>
            <a:r>
              <a:rPr lang="cs-CZ" dirty="0" smtClean="0"/>
              <a:t>zdroj, pevný disk, základní deska, procesor, paměti RAM</a:t>
            </a:r>
            <a:r>
              <a:rPr lang="cs-CZ" dirty="0" smtClean="0"/>
              <a:t>, ROM </a:t>
            </a:r>
            <a:r>
              <a:rPr lang="cs-CZ" dirty="0" smtClean="0"/>
              <a:t>a karty</a:t>
            </a:r>
          </a:p>
          <a:p>
            <a:r>
              <a:rPr lang="cs-CZ" dirty="0" smtClean="0"/>
              <a:t>cvičení je zaměřeno na procvičení získaných vědomostí a pojmů</a:t>
            </a:r>
          </a:p>
          <a:p>
            <a:r>
              <a:rPr lang="cs-CZ" dirty="0" smtClean="0"/>
              <a:t>možno využít  při výkladu nového učiva, opakování, procvičování, zkoušení</a:t>
            </a:r>
          </a:p>
          <a:p>
            <a:r>
              <a:rPr lang="cs-CZ" dirty="0" smtClean="0"/>
              <a:t>cvičení obsahuje řešení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Informatika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Co je uvnitř skříně PC?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57166"/>
            <a:ext cx="5000660" cy="5965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14290"/>
            <a:ext cx="6572296" cy="6119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Vnitřek skříně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7296"/>
          </a:xfrm>
        </p:spPr>
        <p:txBody>
          <a:bodyPr/>
          <a:lstStyle/>
          <a:p>
            <a:r>
              <a:rPr lang="cs-CZ" dirty="0" smtClean="0"/>
              <a:t>skrývá mnoho součástek, seznámíme se s těmi nejdůležitějšími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2285992"/>
            <a:ext cx="4857762" cy="431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3964758" y="1678758"/>
            <a:ext cx="5429262" cy="4929222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 co je tedy ve skříni?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zdroj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pevný disk</a:t>
            </a:r>
            <a:endParaRPr lang="cs-CZ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solidFill>
                  <a:srgbClr val="FF0000"/>
                </a:solidFill>
              </a:rPr>
              <a:t>základní deska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procesor s ventilátorem</a:t>
            </a:r>
            <a:endParaRPr lang="cs-CZ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paměti</a:t>
            </a:r>
            <a:endParaRPr lang="cs-CZ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solidFill>
                  <a:srgbClr val="FF0000"/>
                </a:solidFill>
              </a:rPr>
              <a:t>karty </a:t>
            </a:r>
            <a:endParaRPr lang="cs-CZ" dirty="0" smtClean="0">
              <a:solidFill>
                <a:srgbClr val="FF0000"/>
              </a:solidFill>
            </a:endParaRP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grafická,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síťová,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zvuková</a:t>
            </a:r>
            <a:r>
              <a:rPr lang="cs-CZ" dirty="0">
                <a:solidFill>
                  <a:srgbClr val="FF0000"/>
                </a:solidFill>
              </a:rPr>
              <a:t>, ...)</a:t>
            </a: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143108" y="1928802"/>
            <a:ext cx="2571768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3428992" y="2928934"/>
            <a:ext cx="2071702" cy="35719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786314" y="3429000"/>
            <a:ext cx="1500198" cy="21431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2285984" y="3857628"/>
            <a:ext cx="4786346" cy="78581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2143108" y="4572008"/>
            <a:ext cx="3000396" cy="64294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2143108" y="4572008"/>
            <a:ext cx="3214710" cy="135732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2071670" y="4500570"/>
            <a:ext cx="2500330" cy="20002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3000364" y="2357430"/>
            <a:ext cx="5000660" cy="1428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8215306" y="648866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9" name="Picture 69" descr="i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285992"/>
            <a:ext cx="5944652" cy="4008594"/>
          </a:xfrm>
          <a:prstGeom prst="rect">
            <a:avLst/>
          </a:prstGeom>
          <a:noFill/>
        </p:spPr>
      </p:pic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r>
              <a:rPr lang="cs-CZ" dirty="0" smtClean="0">
                <a:solidFill>
                  <a:srgbClr val="FF0000"/>
                </a:solidFill>
              </a:rPr>
              <a:t>.) Zdroj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6725" y="1628775"/>
            <a:ext cx="8291513" cy="415767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dirty="0" smtClean="0"/>
              <a:t>napájí všechny součásti počítače</a:t>
            </a:r>
          </a:p>
          <a:p>
            <a:pPr>
              <a:lnSpc>
                <a:spcPct val="80000"/>
              </a:lnSpc>
            </a:pPr>
            <a:r>
              <a:rPr lang="cs-CZ" dirty="0" smtClean="0"/>
              <a:t>obsahuje ventilátor, který odvádí teplo ze zdroje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  <a:p>
            <a:pPr>
              <a:lnSpc>
                <a:spcPct val="80000"/>
              </a:lnSpc>
              <a:buClr>
                <a:schemeClr val="tx2"/>
              </a:buClr>
              <a:buSzPct val="70000"/>
              <a:buNone/>
            </a:pPr>
            <a:endParaRPr lang="cs-CZ" sz="2800" dirty="0" smtClean="0"/>
          </a:p>
          <a:p>
            <a:pPr>
              <a:lnSpc>
                <a:spcPct val="80000"/>
              </a:lnSpc>
            </a:pP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250" y="3643314"/>
            <a:ext cx="3505328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622240"/>
            <a:ext cx="4833666" cy="323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.) Pevný </a:t>
            </a:r>
            <a:r>
              <a:rPr lang="cs-CZ" dirty="0" smtClean="0">
                <a:solidFill>
                  <a:srgbClr val="FF0000"/>
                </a:solidFill>
              </a:rPr>
              <a:t>disk, harddisk, HDD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slouží k  trvalému ukládání </a:t>
            </a:r>
            <a:r>
              <a:rPr lang="cs-CZ" dirty="0"/>
              <a:t>dat</a:t>
            </a:r>
          </a:p>
          <a:p>
            <a:r>
              <a:rPr lang="cs-CZ" dirty="0" smtClean="0"/>
              <a:t>jsou </a:t>
            </a:r>
            <a:r>
              <a:rPr lang="cs-CZ" dirty="0"/>
              <a:t>zde většinou uloženy soubory operačního systému (Windows, Linux,...), </a:t>
            </a:r>
            <a:r>
              <a:rPr lang="cs-CZ" dirty="0" smtClean="0"/>
              <a:t>programy</a:t>
            </a:r>
          </a:p>
          <a:p>
            <a:r>
              <a:rPr lang="cs-CZ" dirty="0" smtClean="0"/>
              <a:t>označen písmeny  C:/, E:/, ….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001024" y="648866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95486">
            <a:off x="1357290" y="2812830"/>
            <a:ext cx="6979398" cy="4045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.) Základní </a:t>
            </a:r>
            <a:r>
              <a:rPr lang="cs-CZ" dirty="0">
                <a:solidFill>
                  <a:srgbClr val="FF0000"/>
                </a:solidFill>
              </a:rPr>
              <a:t>deska (motherboard)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slouží k připojení </a:t>
            </a:r>
            <a:r>
              <a:rPr lang="cs-CZ" dirty="0"/>
              <a:t>další </a:t>
            </a:r>
            <a:r>
              <a:rPr lang="cs-CZ" dirty="0" smtClean="0"/>
              <a:t>součástek </a:t>
            </a:r>
            <a:r>
              <a:rPr lang="cs-CZ" dirty="0"/>
              <a:t>a </a:t>
            </a:r>
            <a:r>
              <a:rPr lang="cs-CZ" dirty="0" smtClean="0"/>
              <a:t>dílů PC </a:t>
            </a:r>
            <a:r>
              <a:rPr lang="cs-CZ" dirty="0"/>
              <a:t>(procesor, paměti, disky, rozšiřující karty)</a:t>
            </a:r>
          </a:p>
          <a:p>
            <a:r>
              <a:rPr lang="cs-CZ" dirty="0" smtClean="0"/>
              <a:t>obsahuje </a:t>
            </a:r>
            <a:r>
              <a:rPr lang="cs-CZ" dirty="0"/>
              <a:t>tzv. </a:t>
            </a:r>
            <a:r>
              <a:rPr lang="cs-CZ" dirty="0" smtClean="0"/>
              <a:t>patice </a:t>
            </a:r>
            <a:r>
              <a:rPr lang="cs-CZ" dirty="0"/>
              <a:t>(</a:t>
            </a:r>
            <a:r>
              <a:rPr lang="cs-CZ" dirty="0" smtClean="0"/>
              <a:t>konektory) a sloty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7" name="Picture 13" descr="i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6507" y="4185497"/>
            <a:ext cx="4027493" cy="2672503"/>
          </a:xfrm>
          <a:prstGeom prst="rect">
            <a:avLst/>
          </a:prstGeom>
          <a:noFill/>
        </p:spPr>
      </p:pic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r>
              <a:rPr lang="cs-CZ" dirty="0" smtClean="0">
                <a:solidFill>
                  <a:srgbClr val="FF0000"/>
                </a:solidFill>
              </a:rPr>
              <a:t>.) Procesor</a:t>
            </a:r>
            <a:r>
              <a:rPr lang="cs-CZ" dirty="0" smtClean="0">
                <a:solidFill>
                  <a:srgbClr val="FF0000"/>
                </a:solidFill>
              </a:rPr>
              <a:t>, čip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1412875"/>
            <a:ext cx="8229600" cy="4411663"/>
          </a:xfrm>
        </p:spPr>
        <p:txBody>
          <a:bodyPr/>
          <a:lstStyle/>
          <a:p>
            <a:r>
              <a:rPr lang="cs-CZ" dirty="0"/>
              <a:t>mozek počítače, zpracovává </a:t>
            </a:r>
            <a:r>
              <a:rPr lang="cs-CZ" dirty="0" smtClean="0"/>
              <a:t>data a informace</a:t>
            </a:r>
            <a:endParaRPr lang="cs-CZ" dirty="0"/>
          </a:p>
          <a:p>
            <a:r>
              <a:rPr lang="cs-CZ" dirty="0"/>
              <a:t>jeho kvalita ovlivňuje rychlost počítače</a:t>
            </a:r>
          </a:p>
          <a:p>
            <a:r>
              <a:rPr lang="cs-CZ" dirty="0" smtClean="0"/>
              <a:t>na </a:t>
            </a:r>
            <a:r>
              <a:rPr lang="cs-CZ" dirty="0"/>
              <a:t>základní </a:t>
            </a:r>
            <a:r>
              <a:rPr lang="cs-CZ" dirty="0" smtClean="0"/>
              <a:t>desce</a:t>
            </a:r>
          </a:p>
          <a:p>
            <a:r>
              <a:rPr lang="cs-CZ" dirty="0" smtClean="0"/>
              <a:t>podle označení procesoru se značí celé PC</a:t>
            </a:r>
            <a:endParaRPr lang="cs-CZ" dirty="0"/>
          </a:p>
          <a:p>
            <a:r>
              <a:rPr lang="cs-CZ" dirty="0"/>
              <a:t>hlavní výrobci: </a:t>
            </a:r>
            <a:r>
              <a:rPr lang="cs-CZ" b="1" dirty="0">
                <a:solidFill>
                  <a:srgbClr val="0070C0"/>
                </a:solidFill>
              </a:rPr>
              <a:t>Intel, </a:t>
            </a:r>
            <a:r>
              <a:rPr lang="cs-CZ" b="1" dirty="0" smtClean="0">
                <a:solidFill>
                  <a:srgbClr val="0070C0"/>
                </a:solidFill>
              </a:rPr>
              <a:t>AMD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4572008"/>
            <a:ext cx="3086790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7929586" y="648866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4282" y="628652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4101037" cy="2657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229600" cy="1857388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                                      Intel </a:t>
            </a:r>
            <a:r>
              <a:rPr lang="cs-CZ" sz="4000" dirty="0" err="1" smtClean="0"/>
              <a:t>Core</a:t>
            </a:r>
            <a:r>
              <a:rPr lang="cs-CZ" sz="4000" dirty="0" smtClean="0"/>
              <a:t> i7- 2,9GHz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786314" y="571480"/>
            <a:ext cx="928694" cy="7143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86446" y="571480"/>
            <a:ext cx="1357322" cy="7143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286644" y="571480"/>
            <a:ext cx="1500198" cy="7143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šipka 10"/>
          <p:cNvCxnSpPr>
            <a:endCxn id="7" idx="2"/>
          </p:cNvCxnSpPr>
          <p:nvPr/>
        </p:nvCxnSpPr>
        <p:spPr>
          <a:xfrm rot="5400000" flipH="1" flipV="1">
            <a:off x="2446719" y="1339439"/>
            <a:ext cx="2857520" cy="27503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6200000" flipV="1">
            <a:off x="5661432" y="2160975"/>
            <a:ext cx="1785949" cy="3572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6200000" flipV="1">
            <a:off x="6000763" y="3357564"/>
            <a:ext cx="4286278" cy="14287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0" y="4214818"/>
            <a:ext cx="5786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název firmy vyrábějící procesory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43372" y="3071810"/>
            <a:ext cx="364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název, typ procesoru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58082" y="5572140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rychlost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r>
              <a:rPr lang="cs-CZ" dirty="0" smtClean="0">
                <a:solidFill>
                  <a:srgbClr val="FF0000"/>
                </a:solidFill>
              </a:rPr>
              <a:t>.) Paměti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1"/>
            <a:ext cx="8229600" cy="275749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dirty="0" smtClean="0"/>
              <a:t>Typy: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RAM</a:t>
            </a:r>
            <a:r>
              <a:rPr lang="cs-CZ" dirty="0" smtClean="0"/>
              <a:t> = operační, přístupná, při práci s PC se do ní ukládají data, po vypnutí PC se vymažou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ROM</a:t>
            </a:r>
            <a:r>
              <a:rPr lang="cs-CZ" dirty="0" smtClean="0"/>
              <a:t> = nepřístupná, jen pro čtení dat při startu PC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571876"/>
            <a:ext cx="385763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Corsair</a:t>
            </a:r>
            <a:r>
              <a:rPr lang="cs-CZ" dirty="0" smtClean="0"/>
              <a:t> XMS3  - </a:t>
            </a:r>
            <a:r>
              <a:rPr lang="cs-CZ" b="1" dirty="0" smtClean="0"/>
              <a:t>RAM DDR3 </a:t>
            </a:r>
            <a:r>
              <a:rPr lang="cs-CZ" b="1" dirty="0" smtClean="0"/>
              <a:t>4 GB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214422"/>
            <a:ext cx="485778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928802"/>
            <a:ext cx="6238902" cy="4679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6.) Karty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 Karta grafická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757230"/>
          </a:xfrm>
        </p:spPr>
        <p:txBody>
          <a:bodyPr>
            <a:normAutofit/>
          </a:bodyPr>
          <a:lstStyle/>
          <a:p>
            <a:r>
              <a:rPr lang="cs-CZ" dirty="0" smtClean="0"/>
              <a:t>zobrazení obrazu na monitoru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Zvuková karta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57230"/>
          </a:xfrm>
        </p:spPr>
        <p:txBody>
          <a:bodyPr>
            <a:normAutofit/>
          </a:bodyPr>
          <a:lstStyle/>
          <a:p>
            <a:r>
              <a:rPr lang="cs-CZ" dirty="0" smtClean="0"/>
              <a:t>vstup a výstup zvukového signálu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85992"/>
            <a:ext cx="7572428" cy="437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Tv</a:t>
            </a:r>
            <a:r>
              <a:rPr lang="cs-CZ" dirty="0" smtClean="0">
                <a:solidFill>
                  <a:srgbClr val="FF0000"/>
                </a:solidFill>
              </a:rPr>
              <a:t> karta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792"/>
          </a:xfrm>
        </p:spPr>
        <p:txBody>
          <a:bodyPr>
            <a:noAutofit/>
          </a:bodyPr>
          <a:lstStyle/>
          <a:p>
            <a:r>
              <a:rPr lang="cs-CZ" dirty="0" smtClean="0"/>
              <a:t>umožňuje sledování televizního signálu na monitoru počítače.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643182"/>
            <a:ext cx="7358114" cy="405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 nemá vypadat vnitřek skříně!!!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71546"/>
            <a:ext cx="7072436" cy="530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najdeš uvnitř skříně PC?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20270" t="32432" b="18919"/>
          <a:stretch>
            <a:fillRect/>
          </a:stretch>
        </p:blipFill>
        <p:spPr bwMode="auto">
          <a:xfrm>
            <a:off x="928662" y="2786058"/>
            <a:ext cx="7180801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Přímá spojovací šipka 5"/>
          <p:cNvCxnSpPr/>
          <p:nvPr/>
        </p:nvCxnSpPr>
        <p:spPr>
          <a:xfrm flipV="1">
            <a:off x="1071538" y="4643446"/>
            <a:ext cx="1357322" cy="7143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5394331" y="5964255"/>
            <a:ext cx="642942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3214678" y="5072074"/>
            <a:ext cx="1071570" cy="8572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6200000" flipH="1">
            <a:off x="5857884" y="3286124"/>
            <a:ext cx="1714512" cy="4286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5400000">
            <a:off x="7036611" y="2536025"/>
            <a:ext cx="2214578" cy="12858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rot="16200000" flipV="1">
            <a:off x="7465239" y="5322107"/>
            <a:ext cx="642942" cy="2857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6200000" flipH="1">
            <a:off x="4179091" y="2536025"/>
            <a:ext cx="1571636" cy="107157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1928794" y="1928802"/>
            <a:ext cx="2571768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14282" y="5357826"/>
            <a:ext cx="285752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071670" y="5929330"/>
            <a:ext cx="285752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mtClean="0"/>
              <a:t>g)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072066" y="6286520"/>
            <a:ext cx="2571768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f)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929454" y="5786454"/>
            <a:ext cx="1857388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e)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429256" y="2285992"/>
            <a:ext cx="2071702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929454" y="1714488"/>
            <a:ext cx="2000264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429520" y="64293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najdeš uvnitř skříně PC?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20270" t="32432" b="18919"/>
          <a:stretch>
            <a:fillRect/>
          </a:stretch>
        </p:blipFill>
        <p:spPr bwMode="auto">
          <a:xfrm>
            <a:off x="928662" y="2786058"/>
            <a:ext cx="7180801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Přímá spojovací šipka 5"/>
          <p:cNvCxnSpPr/>
          <p:nvPr/>
        </p:nvCxnSpPr>
        <p:spPr>
          <a:xfrm flipV="1">
            <a:off x="1071538" y="4643446"/>
            <a:ext cx="1357322" cy="7143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5394331" y="5964255"/>
            <a:ext cx="642942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3214678" y="5072074"/>
            <a:ext cx="1071570" cy="8572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6200000" flipH="1">
            <a:off x="5857884" y="3286124"/>
            <a:ext cx="1714512" cy="4286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5400000">
            <a:off x="7036611" y="2536025"/>
            <a:ext cx="2214578" cy="12858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rot="16200000" flipV="1">
            <a:off x="7465239" y="5322107"/>
            <a:ext cx="642942" cy="2857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6200000" flipH="1">
            <a:off x="4179091" y="2536025"/>
            <a:ext cx="1571636" cy="107157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1928794" y="1928802"/>
            <a:ext cx="2571768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</a:t>
            </a:r>
            <a:r>
              <a:rPr lang="cs-CZ" dirty="0" smtClean="0">
                <a:solidFill>
                  <a:srgbClr val="FF0000"/>
                </a:solidFill>
              </a:rPr>
              <a:t>) DVD  </a:t>
            </a:r>
            <a:r>
              <a:rPr lang="cs-CZ" dirty="0" smtClean="0">
                <a:solidFill>
                  <a:srgbClr val="FF0000"/>
                </a:solidFill>
              </a:rPr>
              <a:t>mechanika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14282" y="5357826"/>
            <a:ext cx="2928958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) pevný </a:t>
            </a:r>
            <a:r>
              <a:rPr lang="cs-CZ" dirty="0" smtClean="0">
                <a:solidFill>
                  <a:srgbClr val="FF0000"/>
                </a:solidFill>
              </a:rPr>
              <a:t>disk, harddisk, HDD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71670" y="5929330"/>
            <a:ext cx="2928958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g</a:t>
            </a:r>
            <a:r>
              <a:rPr lang="cs-CZ" dirty="0" smtClean="0">
                <a:solidFill>
                  <a:srgbClr val="FF0000"/>
                </a:solidFill>
              </a:rPr>
              <a:t>) procesor</a:t>
            </a:r>
            <a:r>
              <a:rPr lang="cs-CZ" dirty="0" smtClean="0">
                <a:solidFill>
                  <a:srgbClr val="FF0000"/>
                </a:solidFill>
              </a:rPr>
              <a:t>, čip s ventilátorem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072066" y="6286520"/>
            <a:ext cx="2571768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f</a:t>
            </a:r>
            <a:r>
              <a:rPr lang="cs-CZ" dirty="0" smtClean="0">
                <a:solidFill>
                  <a:srgbClr val="FF0000"/>
                </a:solidFill>
              </a:rPr>
              <a:t>) základní </a:t>
            </a:r>
            <a:r>
              <a:rPr lang="cs-CZ" dirty="0" smtClean="0">
                <a:solidFill>
                  <a:srgbClr val="FF0000"/>
                </a:solidFill>
              </a:rPr>
              <a:t>deska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929454" y="5786454"/>
            <a:ext cx="1643074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>
                <a:solidFill>
                  <a:srgbClr val="FF0000"/>
                </a:solidFill>
              </a:rPr>
              <a:t>) síťová </a:t>
            </a:r>
            <a:r>
              <a:rPr lang="cs-CZ" dirty="0" smtClean="0">
                <a:solidFill>
                  <a:srgbClr val="FF0000"/>
                </a:solidFill>
              </a:rPr>
              <a:t>karta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357818" y="2285992"/>
            <a:ext cx="1928826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c</a:t>
            </a:r>
            <a:r>
              <a:rPr lang="cs-CZ" dirty="0" smtClean="0">
                <a:solidFill>
                  <a:srgbClr val="FF0000"/>
                </a:solidFill>
              </a:rPr>
              <a:t>) grafická </a:t>
            </a:r>
            <a:r>
              <a:rPr lang="cs-CZ" dirty="0" smtClean="0">
                <a:solidFill>
                  <a:srgbClr val="FF0000"/>
                </a:solidFill>
              </a:rPr>
              <a:t>karta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072330" y="1714488"/>
            <a:ext cx="1857388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</a:t>
            </a:r>
            <a:r>
              <a:rPr lang="cs-CZ" dirty="0" smtClean="0">
                <a:solidFill>
                  <a:srgbClr val="FF0000"/>
                </a:solidFill>
              </a:rPr>
              <a:t>) zvuková </a:t>
            </a:r>
            <a:r>
              <a:rPr lang="cs-CZ" dirty="0" smtClean="0">
                <a:solidFill>
                  <a:srgbClr val="FF0000"/>
                </a:solidFill>
              </a:rPr>
              <a:t>karta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64357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obr.1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2"/>
              </a:rPr>
              <a:t>http://www.</a:t>
            </a:r>
            <a:r>
              <a:rPr lang="cs-CZ" sz="1300" dirty="0" err="1" smtClean="0">
                <a:hlinkClick r:id="rId2"/>
              </a:rPr>
              <a:t>holzwurm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page.de</a:t>
            </a:r>
            <a:r>
              <a:rPr lang="cs-CZ" sz="1300" dirty="0" smtClean="0">
                <a:hlinkClick r:id="rId2"/>
              </a:rPr>
              <a:t>/</a:t>
            </a:r>
            <a:r>
              <a:rPr lang="cs-CZ" sz="1300" dirty="0" err="1" smtClean="0">
                <a:hlinkClick r:id="rId2"/>
              </a:rPr>
              <a:t>files</a:t>
            </a:r>
            <a:r>
              <a:rPr lang="cs-CZ" sz="1300" dirty="0" smtClean="0">
                <a:hlinkClick r:id="rId2"/>
              </a:rPr>
              <a:t>/</a:t>
            </a:r>
            <a:r>
              <a:rPr lang="cs-CZ" sz="1300" dirty="0" err="1" smtClean="0">
                <a:hlinkClick r:id="rId2"/>
              </a:rPr>
              <a:t>images</a:t>
            </a:r>
            <a:r>
              <a:rPr lang="cs-CZ" sz="1300" dirty="0" smtClean="0">
                <a:hlinkClick r:id="rId2"/>
              </a:rPr>
              <a:t>/</a:t>
            </a:r>
            <a:r>
              <a:rPr lang="cs-CZ" sz="1300" dirty="0" err="1" smtClean="0">
                <a:hlinkClick r:id="rId2"/>
              </a:rPr>
              <a:t>walnuss</a:t>
            </a:r>
            <a:r>
              <a:rPr lang="cs-CZ" sz="1300" dirty="0" smtClean="0">
                <a:hlinkClick r:id="rId2"/>
              </a:rPr>
              <a:t>_</a:t>
            </a:r>
            <a:r>
              <a:rPr lang="cs-CZ" sz="1300" dirty="0" err="1" smtClean="0">
                <a:hlinkClick r:id="rId2"/>
              </a:rPr>
              <a:t>PC.jpg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obr.2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3"/>
              </a:rPr>
              <a:t>http://www.</a:t>
            </a:r>
            <a:r>
              <a:rPr lang="cs-CZ" sz="1300" dirty="0" err="1" smtClean="0">
                <a:hlinkClick r:id="rId3"/>
              </a:rPr>
              <a:t>abload.de</a:t>
            </a:r>
            <a:r>
              <a:rPr lang="cs-CZ" sz="1300" dirty="0" smtClean="0">
                <a:hlinkClick r:id="rId3"/>
              </a:rPr>
              <a:t>/</a:t>
            </a:r>
            <a:r>
              <a:rPr lang="cs-CZ" sz="1300" dirty="0" err="1" smtClean="0">
                <a:hlinkClick r:id="rId3"/>
              </a:rPr>
              <a:t>img</a:t>
            </a:r>
            <a:r>
              <a:rPr lang="cs-CZ" sz="1300" dirty="0" smtClean="0">
                <a:hlinkClick r:id="rId3"/>
              </a:rPr>
              <a:t>/ocs18jm7.jpg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obr.3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4"/>
              </a:rPr>
              <a:t>http://forum.computerbild.de/attachments/pc-hardware/pc-gehaeuse-atx-vielen-lueftern-8176d1229421973-gamer.jpg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obr.6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5"/>
              </a:rPr>
              <a:t>http://upload.wikimedia.org/wikipedia/commons/b/b0/Hdd.jpg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obr.7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6"/>
              </a:rPr>
              <a:t>http://img.tomshardware.com/us/2007/02/27/dual_core_notebook_cpus_explored/intel-platform.jpg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obr.8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7"/>
              </a:rPr>
              <a:t>http://prohardver.hu/dl/cnt/2009-06/47342/corei7900.jpg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obr.9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en-US" sz="1300" dirty="0" smtClean="0">
                <a:cs typeface="Lucida Sans Unicode" pitchFamily="34" charset="0"/>
                <a:hlinkClick r:id="rId8"/>
              </a:rPr>
              <a:t>http://commons.wikimedia.org/wiki/File:AMD_64X2_Dual-Core.jpg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obr.10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9"/>
              </a:rPr>
              <a:t>http://www.</a:t>
            </a:r>
            <a:r>
              <a:rPr lang="cs-CZ" sz="1300" dirty="0" err="1" smtClean="0">
                <a:hlinkClick r:id="rId9"/>
              </a:rPr>
              <a:t>product</a:t>
            </a:r>
            <a:r>
              <a:rPr lang="cs-CZ" sz="1300" dirty="0" smtClean="0">
                <a:hlinkClick r:id="rId9"/>
              </a:rPr>
              <a:t>-</a:t>
            </a:r>
            <a:r>
              <a:rPr lang="cs-CZ" sz="1300" dirty="0" err="1" smtClean="0">
                <a:hlinkClick r:id="rId9"/>
              </a:rPr>
              <a:t>reviews.net</a:t>
            </a:r>
            <a:r>
              <a:rPr lang="cs-CZ" sz="1300" dirty="0" smtClean="0">
                <a:hlinkClick r:id="rId9"/>
              </a:rPr>
              <a:t>/</a:t>
            </a:r>
            <a:r>
              <a:rPr lang="cs-CZ" sz="1300" dirty="0" err="1" smtClean="0">
                <a:hlinkClick r:id="rId9"/>
              </a:rPr>
              <a:t>wp</a:t>
            </a:r>
            <a:r>
              <a:rPr lang="cs-CZ" sz="1300" dirty="0" smtClean="0">
                <a:hlinkClick r:id="rId9"/>
              </a:rPr>
              <a:t>-</a:t>
            </a:r>
            <a:r>
              <a:rPr lang="cs-CZ" sz="1300" dirty="0" err="1" smtClean="0">
                <a:hlinkClick r:id="rId9"/>
              </a:rPr>
              <a:t>content</a:t>
            </a:r>
            <a:r>
              <a:rPr lang="cs-CZ" sz="1300" dirty="0" smtClean="0">
                <a:hlinkClick r:id="rId9"/>
              </a:rPr>
              <a:t>/</a:t>
            </a:r>
            <a:r>
              <a:rPr lang="cs-CZ" sz="1300" dirty="0" err="1" smtClean="0">
                <a:hlinkClick r:id="rId9"/>
              </a:rPr>
              <a:t>userimages</a:t>
            </a:r>
            <a:r>
              <a:rPr lang="cs-CZ" sz="1300" dirty="0" smtClean="0">
                <a:hlinkClick r:id="rId9"/>
              </a:rPr>
              <a:t>/2007/08/</a:t>
            </a:r>
            <a:r>
              <a:rPr lang="cs-CZ" sz="1300" dirty="0" err="1" smtClean="0">
                <a:hlinkClick r:id="rId9"/>
              </a:rPr>
              <a:t>ocz</a:t>
            </a:r>
            <a:r>
              <a:rPr lang="cs-CZ" sz="1300" dirty="0" smtClean="0">
                <a:hlinkClick r:id="rId9"/>
              </a:rPr>
              <a:t>-</a:t>
            </a:r>
            <a:r>
              <a:rPr lang="cs-CZ" sz="1300" dirty="0" err="1" smtClean="0">
                <a:hlinkClick r:id="rId9"/>
              </a:rPr>
              <a:t>ddr</a:t>
            </a:r>
            <a:r>
              <a:rPr lang="cs-CZ" sz="1300" dirty="0" smtClean="0">
                <a:hlinkClick r:id="rId9"/>
              </a:rPr>
              <a:t>-</a:t>
            </a:r>
            <a:r>
              <a:rPr lang="cs-CZ" sz="1300" dirty="0" err="1" smtClean="0">
                <a:hlinkClick r:id="rId9"/>
              </a:rPr>
              <a:t>gold</a:t>
            </a:r>
            <a:r>
              <a:rPr lang="cs-CZ" sz="1300" dirty="0" smtClean="0">
                <a:hlinkClick r:id="rId9"/>
              </a:rPr>
              <a:t>-</a:t>
            </a:r>
            <a:r>
              <a:rPr lang="cs-CZ" sz="1300" dirty="0" err="1" smtClean="0">
                <a:hlinkClick r:id="rId9"/>
              </a:rPr>
              <a:t>gammer</a:t>
            </a:r>
            <a:r>
              <a:rPr lang="cs-CZ" sz="1300" dirty="0" smtClean="0">
                <a:hlinkClick r:id="rId9"/>
              </a:rPr>
              <a:t>-</a:t>
            </a:r>
            <a:r>
              <a:rPr lang="cs-CZ" sz="1300" dirty="0" err="1" smtClean="0">
                <a:hlinkClick r:id="rId9"/>
              </a:rPr>
              <a:t>dual.jpg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obr.11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10"/>
              </a:rPr>
              <a:t>http://images.highspeedbackbone.net/skuimages/large/C13-8220-Main-JH.jpg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obr.12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11"/>
              </a:rPr>
              <a:t>http://yoaanfebriani.files.wordpress.com/2011/01/ati_series_vga_card_video_card_graphic_card1.jpg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obr.13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12"/>
              </a:rPr>
              <a:t>http://upload.wikimedia.org/wikipedia/commons/thumb/d/d0/Sound_Blaster_Live%21_5.1.jpg/705px-Sound_Blaster_Live%21_5.1.jpg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obr.14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Dostupný  na WWW:</a:t>
            </a:r>
          </a:p>
          <a:p>
            <a:pPr>
              <a:buNone/>
            </a:pPr>
            <a:r>
              <a:rPr lang="cs-CZ" sz="1300" dirty="0" smtClean="0">
                <a:hlinkClick r:id="rId13"/>
              </a:rPr>
              <a:t>http://upload.wikimedia.org/wikipedia/commons/thumb/b/b8/Ati-twin-wonder-tv-tuner.jpg/800px-Ati-twin-wonder-tv-tuner.jpg</a:t>
            </a:r>
            <a:endParaRPr lang="cs-CZ" sz="1300" dirty="0" smtClean="0"/>
          </a:p>
          <a:p>
            <a:pPr>
              <a:buNone/>
            </a:pPr>
            <a:r>
              <a:rPr lang="en-US" sz="1300" dirty="0" smtClean="0"/>
              <a:t>[</a:t>
            </a:r>
            <a:r>
              <a:rPr lang="cs-CZ" sz="1300" dirty="0" smtClean="0"/>
              <a:t>obr.4, 5, 15, 16</a:t>
            </a:r>
            <a:r>
              <a:rPr lang="en-US" sz="1300" dirty="0" smtClean="0"/>
              <a:t>] </a:t>
            </a:r>
            <a:r>
              <a:rPr lang="cs-CZ" sz="1300" dirty="0" smtClean="0"/>
              <a:t>[cit. 2012-01-08]. archiv autora</a:t>
            </a:r>
          </a:p>
          <a:p>
            <a:pPr>
              <a:buNone/>
            </a:pPr>
            <a:endParaRPr lang="cs-CZ" sz="13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928</TotalTime>
  <Words>626</Words>
  <Application>Microsoft Office PowerPoint</Application>
  <PresentationFormat>Předvádění na obrazovce (4:3)</PresentationFormat>
  <Paragraphs>122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Prezentace aplikace PowerPoint</vt:lpstr>
      <vt:lpstr>Anotace</vt:lpstr>
      <vt:lpstr>Informatika</vt:lpstr>
      <vt:lpstr>Prezentace aplikace PowerPoint</vt:lpstr>
      <vt:lpstr>Prezentace aplikace PowerPoint</vt:lpstr>
      <vt:lpstr>Vnitřek skříně</vt:lpstr>
      <vt:lpstr>A co je tedy ve skříni?</vt:lpstr>
      <vt:lpstr>1.) Zdroj</vt:lpstr>
      <vt:lpstr>2.) Pevný disk, harddisk, HDD</vt:lpstr>
      <vt:lpstr>3.) Základní deska (motherboard)</vt:lpstr>
      <vt:lpstr>4.) Procesor, čip</vt:lpstr>
      <vt:lpstr>                                      Intel Core i7- 2,9GHz  </vt:lpstr>
      <vt:lpstr>5.) Paměti </vt:lpstr>
      <vt:lpstr>Corsair XMS3  - RAM DDR3 4 GB </vt:lpstr>
      <vt:lpstr>6.) Karty   Karta grafická</vt:lpstr>
      <vt:lpstr>Zvuková karta</vt:lpstr>
      <vt:lpstr>Tv karta</vt:lpstr>
      <vt:lpstr>Jak nemá vypadat vnitřek skříně!!!</vt:lpstr>
      <vt:lpstr>Co najdeš uvnitř skříně PC?</vt:lpstr>
      <vt:lpstr>Co najdeš uvnitř skříně PC?</vt:lpstr>
      <vt:lpstr>Zdroje,citace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Martin Králík</cp:lastModifiedBy>
  <cp:revision>91</cp:revision>
  <dcterms:modified xsi:type="dcterms:W3CDTF">2012-03-13T19:15:25Z</dcterms:modified>
</cp:coreProperties>
</file>