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302" r:id="rId2"/>
    <p:sldId id="304" r:id="rId3"/>
    <p:sldId id="256" r:id="rId4"/>
    <p:sldId id="296" r:id="rId5"/>
    <p:sldId id="295" r:id="rId6"/>
    <p:sldId id="266" r:id="rId7"/>
    <p:sldId id="257" r:id="rId8"/>
    <p:sldId id="267" r:id="rId9"/>
    <p:sldId id="258" r:id="rId10"/>
    <p:sldId id="268" r:id="rId11"/>
    <p:sldId id="271" r:id="rId12"/>
    <p:sldId id="269" r:id="rId13"/>
    <p:sldId id="270" r:id="rId14"/>
    <p:sldId id="272" r:id="rId15"/>
    <p:sldId id="259" r:id="rId16"/>
    <p:sldId id="273" r:id="rId17"/>
    <p:sldId id="260" r:id="rId18"/>
    <p:sldId id="274" r:id="rId19"/>
    <p:sldId id="301" r:id="rId20"/>
    <p:sldId id="276" r:id="rId21"/>
    <p:sldId id="277" r:id="rId22"/>
    <p:sldId id="278" r:id="rId23"/>
    <p:sldId id="279" r:id="rId24"/>
    <p:sldId id="281" r:id="rId25"/>
    <p:sldId id="280" r:id="rId26"/>
    <p:sldId id="282" r:id="rId27"/>
    <p:sldId id="283" r:id="rId28"/>
    <p:sldId id="297" r:id="rId29"/>
    <p:sldId id="299" r:id="rId30"/>
    <p:sldId id="284" r:id="rId31"/>
    <p:sldId id="298" r:id="rId32"/>
    <p:sldId id="289" r:id="rId33"/>
    <p:sldId id="285" r:id="rId34"/>
    <p:sldId id="290" r:id="rId35"/>
    <p:sldId id="286" r:id="rId36"/>
    <p:sldId id="287" r:id="rId37"/>
    <p:sldId id="291" r:id="rId38"/>
    <p:sldId id="288" r:id="rId39"/>
    <p:sldId id="292" r:id="rId40"/>
    <p:sldId id="293" r:id="rId41"/>
    <p:sldId id="294" r:id="rId42"/>
    <p:sldId id="300" r:id="rId43"/>
    <p:sldId id="303" r:id="rId4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0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8BF7AD-63D3-4CE6-9E8A-76B22D13B391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FFC86E-8A39-4308-BED0-673949A92E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20837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8BF7AD-63D3-4CE6-9E8A-76B22D13B391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FFC86E-8A39-4308-BED0-673949A92E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8732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8BF7AD-63D3-4CE6-9E8A-76B22D13B391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FFC86E-8A39-4308-BED0-673949A92E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3935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8BF7AD-63D3-4CE6-9E8A-76B22D13B391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FFC86E-8A39-4308-BED0-673949A92E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44368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8BF7AD-63D3-4CE6-9E8A-76B22D13B391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FFC86E-8A39-4308-BED0-673949A92E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0336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8BF7AD-63D3-4CE6-9E8A-76B22D13B391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FFC86E-8A39-4308-BED0-673949A92E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74142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8BF7AD-63D3-4CE6-9E8A-76B22D13B391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FFC86E-8A39-4308-BED0-673949A92E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18547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8BF7AD-63D3-4CE6-9E8A-76B22D13B391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FFC86E-8A39-4308-BED0-673949A92E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55904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8BF7AD-63D3-4CE6-9E8A-76B22D13B391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FFC86E-8A39-4308-BED0-673949A92E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78720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8BF7AD-63D3-4CE6-9E8A-76B22D13B391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FFC86E-8A39-4308-BED0-673949A92E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85556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8BF7AD-63D3-4CE6-9E8A-76B22D13B391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FFC86E-8A39-4308-BED0-673949A92E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10809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8BF7AD-63D3-4CE6-9E8A-76B22D13B391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FFC86E-8A39-4308-BED0-673949A92E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57382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251520" y="2130425"/>
            <a:ext cx="8424936" cy="1470025"/>
          </a:xfrm>
        </p:spPr>
        <p:txBody>
          <a:bodyPr/>
          <a:lstStyle/>
          <a:p>
            <a:pPr>
              <a:defRPr/>
            </a:pPr>
            <a:r>
              <a:rPr lang="cs-CZ" sz="3200" b="1" dirty="0" smtClean="0"/>
              <a:t>VY_42_INOVACE_66_2 rovnice </a:t>
            </a:r>
            <a:r>
              <a:rPr lang="cs-CZ" sz="3200" b="1" dirty="0"/>
              <a:t>o 2 neznámých – dosazovací metoda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cs-CZ" dirty="0" smtClean="0">
                <a:solidFill>
                  <a:prstClr val="black"/>
                </a:solidFill>
                <a:latin typeface="Calibri"/>
              </a:rPr>
              <a:t>Šablona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84213" y="620713"/>
            <a:ext cx="1493837" cy="2159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z="800" dirty="0">
                <a:solidFill>
                  <a:prstClr val="black"/>
                </a:solidFill>
                <a:cs typeface="Arial" charset="0"/>
              </a:rPr>
              <a:t>Identifikátor školy: 600 150 569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84213" y="1052736"/>
            <a:ext cx="1535998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800" dirty="0" smtClean="0">
                <a:solidFill>
                  <a:prstClr val="black"/>
                </a:solidFill>
                <a:cs typeface="Calibri" pitchFamily="34" charset="0"/>
              </a:rPr>
              <a:t>Jméno autora: Ivana Kašpárková</a:t>
            </a:r>
            <a:endParaRPr lang="cs-CZ" sz="800" dirty="0">
              <a:solidFill>
                <a:prstClr val="black"/>
              </a:solidFill>
              <a:cs typeface="Calibri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214229" y="1052736"/>
            <a:ext cx="1386918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800" dirty="0" smtClean="0">
                <a:solidFill>
                  <a:prstClr val="black"/>
                </a:solidFill>
                <a:cs typeface="Calibri" pitchFamily="34" charset="0"/>
              </a:rPr>
              <a:t>Datum vytvoření: </a:t>
            </a:r>
            <a:r>
              <a:rPr lang="cs-CZ" sz="800" dirty="0">
                <a:solidFill>
                  <a:prstClr val="black"/>
                </a:solidFill>
                <a:cs typeface="Calibri" pitchFamily="34" charset="0"/>
              </a:rPr>
              <a:t>9</a:t>
            </a:r>
            <a:r>
              <a:rPr lang="cs-CZ" sz="800" dirty="0" smtClean="0">
                <a:solidFill>
                  <a:prstClr val="black"/>
                </a:solidFill>
                <a:cs typeface="Calibri" pitchFamily="34" charset="0"/>
              </a:rPr>
              <a:t>. 12. 2012</a:t>
            </a:r>
            <a:endParaRPr lang="cs-CZ" sz="800" dirty="0">
              <a:solidFill>
                <a:prstClr val="black"/>
              </a:solidFill>
              <a:cs typeface="Calibri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84213" y="3923840"/>
            <a:ext cx="3270447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800" dirty="0" smtClean="0">
                <a:solidFill>
                  <a:prstClr val="black"/>
                </a:solidFill>
                <a:cs typeface="Calibri" pitchFamily="34" charset="0"/>
              </a:rPr>
              <a:t>Vzdělávací obor, téma: Matematika, soustava rovnic  - dosazovací metoda</a:t>
            </a:r>
            <a:endParaRPr lang="cs-CZ" sz="800" dirty="0">
              <a:solidFill>
                <a:prstClr val="black"/>
              </a:solidFill>
              <a:cs typeface="Calibri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84213" y="4300900"/>
            <a:ext cx="590226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800" dirty="0" smtClean="0">
                <a:solidFill>
                  <a:prstClr val="black"/>
                </a:solidFill>
                <a:cs typeface="Calibri" pitchFamily="34" charset="0"/>
              </a:rPr>
              <a:t>Ročník: 9.</a:t>
            </a:r>
            <a:endParaRPr lang="cs-CZ" sz="800" dirty="0">
              <a:solidFill>
                <a:prstClr val="black"/>
              </a:solidFill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64961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1124744"/>
            <a:ext cx="842493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DUM je určen k názornému vysvětlení nebo pro shrnutí probíraného učiva. </a:t>
            </a:r>
          </a:p>
        </p:txBody>
      </p:sp>
    </p:spTree>
    <p:extLst>
      <p:ext uri="{BB962C8B-B14F-4D97-AF65-F5344CB8AC3E}">
        <p14:creationId xmlns:p14="http://schemas.microsoft.com/office/powerpoint/2010/main" val="26091843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292005"/>
            <a:ext cx="778931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Soustava dvou rovnic o dvou neznámých</a:t>
            </a:r>
          </a:p>
          <a:p>
            <a:pPr algn="ctr"/>
            <a:r>
              <a:rPr lang="cs-CZ" sz="36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etoda dosazovací</a:t>
            </a:r>
            <a:endParaRPr lang="cs-CZ" sz="36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55576" y="1844824"/>
            <a:ext cx="14253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x – y  = 1</a:t>
            </a:r>
          </a:p>
          <a:p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2 x +3y = 12 </a:t>
            </a:r>
            <a:endParaRPr lang="cs-CZ" u="sng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98777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292005"/>
            <a:ext cx="778931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Soustava dvou rovnic o dvou neznámých</a:t>
            </a:r>
          </a:p>
          <a:p>
            <a:pPr algn="ctr"/>
            <a:r>
              <a:rPr lang="cs-CZ" sz="36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etoda dosazovací</a:t>
            </a:r>
            <a:endParaRPr lang="cs-CZ" sz="36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55576" y="1844824"/>
            <a:ext cx="14253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x – y  = 1</a:t>
            </a:r>
          </a:p>
          <a:p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2 x +3y = 12 </a:t>
            </a:r>
            <a:endParaRPr lang="cs-CZ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4810939" y="1876182"/>
            <a:ext cx="373395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1. rovnice vyjádříme x, tzn., že y převedeme na druhou stranu,  (změníme u něj znaménko) a na levé straně zůstane pouze x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666851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292005"/>
            <a:ext cx="778931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Soustava dvou rovnic o dvou neznámých</a:t>
            </a:r>
          </a:p>
          <a:p>
            <a:pPr algn="ctr"/>
            <a:r>
              <a:rPr lang="cs-CZ" sz="36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etoda dosazovací</a:t>
            </a:r>
            <a:endParaRPr lang="cs-CZ" sz="36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55576" y="1844824"/>
            <a:ext cx="14253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x – y  = 1</a:t>
            </a:r>
          </a:p>
          <a:p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2 x +3y = 12 </a:t>
            </a:r>
            <a:endParaRPr lang="cs-CZ" u="sng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 flipV="1">
            <a:off x="2123258" y="2060847"/>
            <a:ext cx="792558" cy="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4810939" y="1876182"/>
            <a:ext cx="373395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1. rovnice vyjádříme x, tzn., že y převedeme na druhou stranu,  (změníme u něj znaménko) a na levé straně zůstane pouze x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29271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755576" y="1844824"/>
            <a:ext cx="14253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x – y  = 1</a:t>
            </a:r>
          </a:p>
          <a:p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2 x +3y = 12 </a:t>
            </a:r>
            <a:endParaRPr lang="cs-CZ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059832" y="1876182"/>
            <a:ext cx="10214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x = 1 + 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 flipV="1">
            <a:off x="2123258" y="2060847"/>
            <a:ext cx="792558" cy="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755576" y="292005"/>
            <a:ext cx="778931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Soustava dvou rovnic o dvou neznámých</a:t>
            </a:r>
          </a:p>
          <a:p>
            <a:pPr algn="ctr"/>
            <a:r>
              <a:rPr lang="cs-CZ" sz="36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etoda dosazovací</a:t>
            </a:r>
            <a:endParaRPr lang="cs-CZ" sz="36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810939" y="1876182"/>
            <a:ext cx="373395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1. rovnice vyjádříme x, tzn., že y převedeme na druhou stranu,  (změníme u něj znaménko) a na levé straně zůstane pouze x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94959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755576" y="1844824"/>
            <a:ext cx="14253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x – y  = 1</a:t>
            </a:r>
          </a:p>
          <a:p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2 x +3y = 12 </a:t>
            </a:r>
            <a:endParaRPr lang="cs-CZ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059832" y="1876182"/>
            <a:ext cx="10214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x = 1 + 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 flipV="1">
            <a:off x="2123258" y="2060847"/>
            <a:ext cx="792558" cy="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ovéPole 1"/>
          <p:cNvSpPr txBox="1"/>
          <p:nvPr/>
        </p:nvSpPr>
        <p:spPr>
          <a:xfrm>
            <a:off x="4860032" y="1844994"/>
            <a:ext cx="35283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ýraz 1 + y dosadíme do druhé rovnice místo x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55576" y="292005"/>
            <a:ext cx="778931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Soustava dvou rovnic o dvou neznámých</a:t>
            </a:r>
          </a:p>
          <a:p>
            <a:pPr algn="ctr"/>
            <a:r>
              <a:rPr lang="cs-CZ" sz="36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etoda dosazovací</a:t>
            </a:r>
            <a:endParaRPr lang="cs-CZ" sz="36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018624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755576" y="1844824"/>
            <a:ext cx="14253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x – y  = 1</a:t>
            </a:r>
          </a:p>
          <a:p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2 x +3y = 12 </a:t>
            </a:r>
            <a:endParaRPr lang="cs-CZ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059832" y="1876182"/>
            <a:ext cx="10214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x = 1 + 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 flipV="1">
            <a:off x="2123258" y="2060847"/>
            <a:ext cx="792558" cy="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3419872" y="1876182"/>
            <a:ext cx="661393" cy="36933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956371" y="2238339"/>
            <a:ext cx="216024" cy="22065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4860032" y="1844994"/>
            <a:ext cx="35283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ýraz 1 + y dosadíme do druhé rovnice místo x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55576" y="292005"/>
            <a:ext cx="778931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Soustava dvou rovnic o dvou neznámých</a:t>
            </a:r>
          </a:p>
          <a:p>
            <a:pPr algn="ctr"/>
            <a:r>
              <a:rPr lang="cs-CZ" sz="36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etoda dosazovací</a:t>
            </a:r>
            <a:endParaRPr lang="cs-CZ" sz="36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91590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755576" y="1844824"/>
            <a:ext cx="14253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x – y  = 1</a:t>
            </a:r>
          </a:p>
          <a:p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2 x +3y = 12 </a:t>
            </a:r>
            <a:endParaRPr lang="cs-CZ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059832" y="1876182"/>
            <a:ext cx="10214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x = 1 + 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56371" y="2996306"/>
            <a:ext cx="205537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 . (1 + y) + 3y = 12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 flipV="1">
            <a:off x="2123258" y="2060847"/>
            <a:ext cx="792558" cy="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>
            <a:endCxn id="7" idx="0"/>
          </p:cNvCxnSpPr>
          <p:nvPr/>
        </p:nvCxnSpPr>
        <p:spPr>
          <a:xfrm flipH="1">
            <a:off x="1984057" y="2245514"/>
            <a:ext cx="1723849" cy="75079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3419872" y="1876182"/>
            <a:ext cx="661393" cy="36933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9" name="Přímá spojnice se šipkou 18"/>
          <p:cNvCxnSpPr/>
          <p:nvPr/>
        </p:nvCxnSpPr>
        <p:spPr>
          <a:xfrm>
            <a:off x="1118163" y="2466170"/>
            <a:ext cx="350108" cy="45877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Ovál 20"/>
          <p:cNvSpPr/>
          <p:nvPr/>
        </p:nvSpPr>
        <p:spPr>
          <a:xfrm>
            <a:off x="1259632" y="2996952"/>
            <a:ext cx="748469" cy="36933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956371" y="2238339"/>
            <a:ext cx="216024" cy="22065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4860032" y="1844994"/>
            <a:ext cx="35283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ýraz 1 + y dosadíme do druhé rovnice místo x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55576" y="292005"/>
            <a:ext cx="778931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Soustava dvou rovnic o dvou neznámých</a:t>
            </a:r>
          </a:p>
          <a:p>
            <a:pPr algn="ctr"/>
            <a:r>
              <a:rPr lang="cs-CZ" sz="36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etoda dosazovací</a:t>
            </a:r>
            <a:endParaRPr lang="cs-CZ" sz="36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018624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755576" y="1844824"/>
            <a:ext cx="14253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x – y  = 1</a:t>
            </a:r>
          </a:p>
          <a:p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2 x +3y = 12 </a:t>
            </a:r>
            <a:endParaRPr lang="cs-CZ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059832" y="1876182"/>
            <a:ext cx="10214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x = 1 + 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56371" y="2996306"/>
            <a:ext cx="205537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 . (1 + y) + 3y = 12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 flipV="1">
            <a:off x="2123258" y="2060847"/>
            <a:ext cx="792558" cy="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4860032" y="2972605"/>
            <a:ext cx="35283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ř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ešíme jednu rovnici o jedné neznámé …. 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956371" y="2996306"/>
            <a:ext cx="205537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 . (1 + y) + 3y = 12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55576" y="292005"/>
            <a:ext cx="778931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Soustava dvou rovnic o dvou neznámých</a:t>
            </a:r>
          </a:p>
          <a:p>
            <a:pPr algn="ctr"/>
            <a:r>
              <a:rPr lang="cs-CZ" sz="36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etoda dosazovací</a:t>
            </a:r>
            <a:endParaRPr lang="cs-CZ" sz="36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68071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755576" y="1844824"/>
            <a:ext cx="14253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x – y  = 1</a:t>
            </a:r>
          </a:p>
          <a:p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2 x +3y = 12 </a:t>
            </a:r>
            <a:endParaRPr lang="cs-CZ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059832" y="1876182"/>
            <a:ext cx="10214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x = 1 + 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56371" y="2996306"/>
            <a:ext cx="205537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 . (1 + y) + 3y = 12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 flipV="1">
            <a:off x="2123258" y="2060847"/>
            <a:ext cx="792558" cy="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956371" y="2996306"/>
            <a:ext cx="210346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 . (1 + y) + 3y = 12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2 +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y + 3y = 12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5y = 10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y = 2	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55576" y="292005"/>
            <a:ext cx="778931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Soustava dvou rovnic o dvou neznámých</a:t>
            </a:r>
          </a:p>
          <a:p>
            <a:pPr algn="ctr"/>
            <a:r>
              <a:rPr lang="cs-CZ" sz="36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etoda dosazovací</a:t>
            </a:r>
            <a:endParaRPr lang="cs-CZ" sz="36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095681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755576" y="1844824"/>
            <a:ext cx="14253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x – y  = 1</a:t>
            </a:r>
          </a:p>
          <a:p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2 x +3y = 12 </a:t>
            </a:r>
            <a:endParaRPr lang="cs-CZ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059832" y="1876182"/>
            <a:ext cx="10214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x = 1 + 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56371" y="2996306"/>
            <a:ext cx="205537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 . (1 + y) + 3y = 12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 flipV="1">
            <a:off x="2123258" y="2060847"/>
            <a:ext cx="792558" cy="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4860032" y="3873469"/>
            <a:ext cx="35283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ypočítali jsme hodnotu neznámé 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956371" y="2996306"/>
            <a:ext cx="210346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 . (1 + y) + 3y = 12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2 +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y + 3y = 12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5y = 10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y = 2	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55576" y="292005"/>
            <a:ext cx="778931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Soustava dvou rovnic o dvou neznámých</a:t>
            </a:r>
          </a:p>
          <a:p>
            <a:pPr algn="ctr"/>
            <a:r>
              <a:rPr lang="cs-CZ" sz="36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etoda dosazovací</a:t>
            </a:r>
            <a:endParaRPr lang="cs-CZ" sz="36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00932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755576" y="1844824"/>
            <a:ext cx="14253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x – y  = 1</a:t>
            </a:r>
          </a:p>
          <a:p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2 x +3y = 12 </a:t>
            </a:r>
            <a:endParaRPr lang="cs-CZ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059832" y="1876182"/>
            <a:ext cx="10214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x = 1 + 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56371" y="2996306"/>
            <a:ext cx="205537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 . (1 + y) + 3y = 12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 flipV="1">
            <a:off x="2123258" y="2060847"/>
            <a:ext cx="792558" cy="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956371" y="2996306"/>
            <a:ext cx="210346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 . (1 + y) + 3y = 12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2 +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y + 3y = 12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5y = 10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y = 2	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Oblouk 9"/>
          <p:cNvSpPr/>
          <p:nvPr/>
        </p:nvSpPr>
        <p:spPr>
          <a:xfrm rot="4050331">
            <a:off x="1350350" y="1400684"/>
            <a:ext cx="2495175" cy="2839151"/>
          </a:xfrm>
          <a:prstGeom prst="arc">
            <a:avLst>
              <a:gd name="adj1" fmla="val 16200000"/>
              <a:gd name="adj2" fmla="val 21466423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4860032" y="3873469"/>
            <a:ext cx="41044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osadíme hodnotu 2 do výrazu x = 1 + y místo 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55576" y="292005"/>
            <a:ext cx="778931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Soustava dvou rovnic o dvou neznámých</a:t>
            </a:r>
          </a:p>
          <a:p>
            <a:pPr algn="ctr"/>
            <a:r>
              <a:rPr lang="cs-CZ" sz="36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etoda dosazovací</a:t>
            </a:r>
            <a:endParaRPr lang="cs-CZ" sz="36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82428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755576" y="1844824"/>
            <a:ext cx="14253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x – y  = 1</a:t>
            </a:r>
          </a:p>
          <a:p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2 x +3y = 12 </a:t>
            </a:r>
            <a:endParaRPr lang="cs-CZ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059832" y="1876182"/>
            <a:ext cx="10214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x = 1 + 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56371" y="2996306"/>
            <a:ext cx="205537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 . (1 + y) + 3y = 12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 flipV="1">
            <a:off x="2123258" y="2060847"/>
            <a:ext cx="792558" cy="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956371" y="2996306"/>
            <a:ext cx="210346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 . (1 + y) + 3y = 12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2 +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y + 3y = 12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5y = 10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y = 2	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Oblouk 9"/>
          <p:cNvSpPr/>
          <p:nvPr/>
        </p:nvSpPr>
        <p:spPr>
          <a:xfrm rot="4050331">
            <a:off x="1350350" y="1400684"/>
            <a:ext cx="2495175" cy="2839151"/>
          </a:xfrm>
          <a:prstGeom prst="arc">
            <a:avLst>
              <a:gd name="adj1" fmla="val 16200000"/>
              <a:gd name="adj2" fmla="val 21466423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vál 1"/>
          <p:cNvSpPr/>
          <p:nvPr/>
        </p:nvSpPr>
        <p:spPr>
          <a:xfrm>
            <a:off x="2699792" y="3882762"/>
            <a:ext cx="216024" cy="360039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3839048" y="1885475"/>
            <a:ext cx="216024" cy="360039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755576" y="292005"/>
            <a:ext cx="778931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Soustava dvou rovnic o dvou neznámých</a:t>
            </a:r>
          </a:p>
          <a:p>
            <a:pPr algn="ctr"/>
            <a:r>
              <a:rPr lang="cs-CZ" sz="36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etoda dosazovací</a:t>
            </a:r>
            <a:endParaRPr lang="cs-CZ" sz="36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860032" y="3873469"/>
            <a:ext cx="41044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osadíme hodnotu 2 do výrazu x = 1 + y místo 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16533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755576" y="1844824"/>
            <a:ext cx="14253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x – y  = 1</a:t>
            </a:r>
          </a:p>
          <a:p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2 x +3y = 12 </a:t>
            </a:r>
            <a:endParaRPr lang="cs-CZ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059832" y="1876182"/>
            <a:ext cx="10214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x = 1 + 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56371" y="2996306"/>
            <a:ext cx="210346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 . (1 + y) + 3y = 12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2 +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y + 3y = 12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5y = 10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y = 2	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 flipV="1">
            <a:off x="2123258" y="2060847"/>
            <a:ext cx="792558" cy="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4626035" y="4941168"/>
            <a:ext cx="10214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x = 1 + 2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x = 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Oblouk 22"/>
          <p:cNvSpPr/>
          <p:nvPr/>
        </p:nvSpPr>
        <p:spPr>
          <a:xfrm>
            <a:off x="2915816" y="2167988"/>
            <a:ext cx="2592288" cy="4861412"/>
          </a:xfrm>
          <a:prstGeom prst="arc">
            <a:avLst>
              <a:gd name="adj1" fmla="val 16200000"/>
              <a:gd name="adj2" fmla="val 1031909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3839048" y="1885475"/>
            <a:ext cx="216024" cy="360039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5431444" y="4942246"/>
            <a:ext cx="216024" cy="360039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>
            <a:off x="755576" y="292005"/>
            <a:ext cx="778931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Soustava dvou rovnic o dvou neznámých</a:t>
            </a:r>
          </a:p>
          <a:p>
            <a:pPr algn="ctr"/>
            <a:r>
              <a:rPr lang="cs-CZ" sz="36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etoda dosazovací</a:t>
            </a:r>
            <a:endParaRPr lang="cs-CZ" sz="36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860032" y="3873469"/>
            <a:ext cx="41044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osadíme hodnotu 2 do výrazu x = 1 + y místo 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018624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755576" y="1844824"/>
            <a:ext cx="14253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x – y  = 1</a:t>
            </a:r>
          </a:p>
          <a:p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2 x +3y = 12 </a:t>
            </a:r>
            <a:endParaRPr lang="cs-CZ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059832" y="1876182"/>
            <a:ext cx="10214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x = 1 + 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56371" y="2996306"/>
            <a:ext cx="210346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 . (1 + y) + 3y = 12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2 +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y + 3y = 12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5y = 10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y = 2	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 flipV="1">
            <a:off x="2123258" y="2060847"/>
            <a:ext cx="792558" cy="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4626035" y="4941168"/>
            <a:ext cx="10214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x = 1 + 2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x = 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Oblouk 22"/>
          <p:cNvSpPr/>
          <p:nvPr/>
        </p:nvSpPr>
        <p:spPr>
          <a:xfrm>
            <a:off x="2915816" y="2167988"/>
            <a:ext cx="2592288" cy="4861412"/>
          </a:xfrm>
          <a:prstGeom prst="arc">
            <a:avLst>
              <a:gd name="adj1" fmla="val 16200000"/>
              <a:gd name="adj2" fmla="val 1031909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3839048" y="1885475"/>
            <a:ext cx="216024" cy="360039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5431444" y="4942246"/>
            <a:ext cx="216024" cy="360039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5796136" y="5218167"/>
            <a:ext cx="41044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ypočítali jsme hodnotu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neznámé x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55576" y="292005"/>
            <a:ext cx="778931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Soustava dvou rovnic o dvou neznámých</a:t>
            </a:r>
          </a:p>
          <a:p>
            <a:pPr algn="ctr"/>
            <a:r>
              <a:rPr lang="cs-CZ" sz="36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etoda dosazovací</a:t>
            </a:r>
            <a:endParaRPr lang="cs-CZ" sz="36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21921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755576" y="1844824"/>
            <a:ext cx="14253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x – y  = 1</a:t>
            </a:r>
          </a:p>
          <a:p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2 x +3y = 12 </a:t>
            </a:r>
            <a:endParaRPr lang="cs-CZ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059832" y="1876182"/>
            <a:ext cx="10214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x = 1 + 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56371" y="2996306"/>
            <a:ext cx="210346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 . (1 + y) + 3y = 12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2 +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y + 3y = 12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5y = 10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y = 2	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 flipV="1">
            <a:off x="2123258" y="2060847"/>
            <a:ext cx="792558" cy="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4626035" y="4941168"/>
            <a:ext cx="10214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x = 1 + 2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x = 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37346" y="5970814"/>
            <a:ext cx="82831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Výsledek zapíšeme jako uspořádanou dvojici </a:t>
            </a:r>
            <a:r>
              <a:rPr lang="en-US" u="sng" dirty="0" smtClean="0">
                <a:latin typeface="Times New Roman" pitchFamily="18" charset="0"/>
                <a:cs typeface="Times New Roman" pitchFamily="18" charset="0"/>
              </a:rPr>
              <a:t>[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en-US" u="sng" dirty="0" smtClean="0">
                <a:latin typeface="Times New Roman" pitchFamily="18" charset="0"/>
                <a:cs typeface="Times New Roman" pitchFamily="18" charset="0"/>
              </a:rPr>
              <a:t>;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en-US" u="sng" dirty="0" smtClean="0">
                <a:latin typeface="Times New Roman" pitchFamily="18" charset="0"/>
                <a:cs typeface="Times New Roman" pitchFamily="18" charset="0"/>
              </a:rPr>
              <a:t> ]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kde na prvním místě je hodnota x a na druhém hodnota y.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55576" y="292005"/>
            <a:ext cx="778931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Soustava dvou rovnic o dvou neznámých</a:t>
            </a:r>
          </a:p>
          <a:p>
            <a:pPr algn="ctr"/>
            <a:r>
              <a:rPr lang="cs-CZ" sz="36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etoda dosazovací</a:t>
            </a:r>
            <a:endParaRPr lang="cs-CZ" sz="36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018624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755576" y="1844824"/>
            <a:ext cx="14253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x – y  = 1</a:t>
            </a:r>
          </a:p>
          <a:p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2 x +3y = 12 </a:t>
            </a:r>
            <a:endParaRPr lang="cs-CZ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059832" y="1876182"/>
            <a:ext cx="10214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x = 1 + 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56371" y="2996306"/>
            <a:ext cx="210346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 . (1 + y) + 3y = 12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2 +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y + 3y = 12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5y = 10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y = 2	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 flipV="1">
            <a:off x="2123258" y="2060847"/>
            <a:ext cx="792558" cy="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4626035" y="4941168"/>
            <a:ext cx="10214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x = 1 + 2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x = 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725846" y="5942610"/>
            <a:ext cx="8218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u="sng" dirty="0" smtClean="0">
                <a:latin typeface="Times New Roman" pitchFamily="18" charset="0"/>
                <a:cs typeface="Times New Roman" pitchFamily="18" charset="0"/>
              </a:rPr>
              <a:t>[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en-US" u="sng" dirty="0" smtClean="0">
                <a:latin typeface="Times New Roman" pitchFamily="18" charset="0"/>
                <a:cs typeface="Times New Roman" pitchFamily="18" charset="0"/>
              </a:rPr>
              <a:t>;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en-US" u="sng" dirty="0" smtClean="0">
                <a:latin typeface="Times New Roman" pitchFamily="18" charset="0"/>
                <a:cs typeface="Times New Roman" pitchFamily="18" charset="0"/>
              </a:rPr>
              <a:t> ]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55576" y="292005"/>
            <a:ext cx="778931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Soustava dvou rovnic o dvou neznámých</a:t>
            </a:r>
          </a:p>
          <a:p>
            <a:pPr algn="ctr"/>
            <a:r>
              <a:rPr lang="cs-CZ" sz="36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etoda dosazovací</a:t>
            </a:r>
            <a:endParaRPr lang="cs-CZ" sz="36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17099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755576" y="1844824"/>
            <a:ext cx="14253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x – y  = 1</a:t>
            </a:r>
          </a:p>
          <a:p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2 x +3y = 12 </a:t>
            </a:r>
            <a:endParaRPr lang="cs-CZ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059832" y="1876182"/>
            <a:ext cx="10214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x = 1 + 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56371" y="2996306"/>
            <a:ext cx="210346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 . (1 + y) + 3y = 12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2 +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y + 3y = 12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5y = 10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y = 2	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 flipV="1">
            <a:off x="2123258" y="2060847"/>
            <a:ext cx="792558" cy="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4626035" y="4941168"/>
            <a:ext cx="10214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x = 1 + 2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x = 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725846" y="5942610"/>
            <a:ext cx="8218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u="sng" dirty="0" smtClean="0">
                <a:latin typeface="Times New Roman" pitchFamily="18" charset="0"/>
                <a:cs typeface="Times New Roman" pitchFamily="18" charset="0"/>
              </a:rPr>
              <a:t>[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en-US" u="sng" dirty="0" smtClean="0">
                <a:latin typeface="Times New Roman" pitchFamily="18" charset="0"/>
                <a:cs typeface="Times New Roman" pitchFamily="18" charset="0"/>
              </a:rPr>
              <a:t>;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en-US" u="sng" dirty="0" smtClean="0">
                <a:latin typeface="Times New Roman" pitchFamily="18" charset="0"/>
                <a:cs typeface="Times New Roman" pitchFamily="18" charset="0"/>
              </a:rPr>
              <a:t> ]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467544" y="6525344"/>
            <a:ext cx="43845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 úsporu místa zapisujeme řešení pod sebe.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55576" y="292005"/>
            <a:ext cx="778931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Soustava dvou rovnic o dvou neznámých</a:t>
            </a:r>
          </a:p>
          <a:p>
            <a:pPr algn="ctr"/>
            <a:r>
              <a:rPr lang="cs-CZ" sz="36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etoda dosazovací</a:t>
            </a:r>
            <a:endParaRPr lang="cs-CZ" sz="36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32563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755576" y="1844824"/>
            <a:ext cx="14253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x – y  = 1</a:t>
            </a:r>
          </a:p>
          <a:p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2 x +3y = 12 </a:t>
            </a:r>
            <a:endParaRPr lang="cs-CZ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059832" y="1876182"/>
            <a:ext cx="10214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x = 1 + 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9552" y="2508734"/>
            <a:ext cx="210346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 . (1 + y) + 3y = 12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2 +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y + 3y = 12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5y = 10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y = 2	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 flipV="1">
            <a:off x="2123258" y="2060847"/>
            <a:ext cx="792558" cy="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1259632" y="3731867"/>
            <a:ext cx="10214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x = 1 + 2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x = 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214783" y="4404917"/>
            <a:ext cx="8218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u="sng" dirty="0" smtClean="0">
                <a:latin typeface="Times New Roman" pitchFamily="18" charset="0"/>
                <a:cs typeface="Times New Roman" pitchFamily="18" charset="0"/>
              </a:rPr>
              <a:t>[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en-US" u="sng" dirty="0" smtClean="0">
                <a:latin typeface="Times New Roman" pitchFamily="18" charset="0"/>
                <a:cs typeface="Times New Roman" pitchFamily="18" charset="0"/>
              </a:rPr>
              <a:t>;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en-US" u="sng" dirty="0" smtClean="0">
                <a:latin typeface="Times New Roman" pitchFamily="18" charset="0"/>
                <a:cs typeface="Times New Roman" pitchFamily="18" charset="0"/>
              </a:rPr>
              <a:t> ]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55576" y="292005"/>
            <a:ext cx="778931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Soustava dvou rovnic o dvou neznámých</a:t>
            </a:r>
          </a:p>
          <a:p>
            <a:pPr algn="ctr"/>
            <a:r>
              <a:rPr lang="cs-CZ" sz="36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etoda dosazovací</a:t>
            </a:r>
            <a:endParaRPr lang="cs-CZ" sz="36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10379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755576" y="1844824"/>
            <a:ext cx="14253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x – y  = 1</a:t>
            </a:r>
          </a:p>
          <a:p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2 x +3y = 12 </a:t>
            </a:r>
            <a:endParaRPr lang="cs-CZ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059832" y="1876182"/>
            <a:ext cx="10214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x = 1 + 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9552" y="2508734"/>
            <a:ext cx="210346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 . (1 + y) + 3y = 12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2 +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y + 3y = 12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5y = 10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y = 2	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 flipV="1">
            <a:off x="2123258" y="2060847"/>
            <a:ext cx="792558" cy="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1259632" y="3731867"/>
            <a:ext cx="10214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x = 1 + 2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x = 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214783" y="4404917"/>
            <a:ext cx="8218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u="sng" dirty="0" smtClean="0">
                <a:latin typeface="Times New Roman" pitchFamily="18" charset="0"/>
                <a:cs typeface="Times New Roman" pitchFamily="18" charset="0"/>
              </a:rPr>
              <a:t>[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en-US" u="sng" dirty="0" smtClean="0">
                <a:latin typeface="Times New Roman" pitchFamily="18" charset="0"/>
                <a:cs typeface="Times New Roman" pitchFamily="18" charset="0"/>
              </a:rPr>
              <a:t>;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en-US" u="sng" dirty="0" smtClean="0">
                <a:latin typeface="Times New Roman" pitchFamily="18" charset="0"/>
                <a:cs typeface="Times New Roman" pitchFamily="18" charset="0"/>
              </a:rPr>
              <a:t> ]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5085184"/>
            <a:ext cx="27943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Součástí řešení je i zkouška.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55576" y="292005"/>
            <a:ext cx="778931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Soustava dvou rovnic o dvou neznámých</a:t>
            </a:r>
          </a:p>
          <a:p>
            <a:pPr algn="ctr"/>
            <a:r>
              <a:rPr lang="cs-CZ" sz="36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etoda dosazovací</a:t>
            </a:r>
            <a:endParaRPr lang="cs-CZ" sz="36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04402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755576" y="1844824"/>
            <a:ext cx="14253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x – y  = 1</a:t>
            </a:r>
          </a:p>
          <a:p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2 x +3y = 12 </a:t>
            </a:r>
            <a:endParaRPr lang="cs-CZ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3127545" y="1844824"/>
            <a:ext cx="60516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rvní rovnice má levou a pravou stranu, které označíme L</a:t>
            </a:r>
            <a:r>
              <a:rPr lang="cs-CZ" baseline="-25000" dirty="0" smtClean="0">
                <a:latin typeface="Times New Roman" pitchFamily="18" charset="0"/>
                <a:cs typeface="Times New Roman" pitchFamily="18" charset="0"/>
              </a:rPr>
              <a:t>1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P</a:t>
            </a:r>
            <a:r>
              <a:rPr lang="cs-CZ" baseline="-25000" dirty="0" smtClean="0">
                <a:latin typeface="Times New Roman" pitchFamily="18" charset="0"/>
                <a:cs typeface="Times New Roman" pitchFamily="18" charset="0"/>
              </a:rPr>
              <a:t>1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Ovál 10"/>
          <p:cNvSpPr/>
          <p:nvPr/>
        </p:nvSpPr>
        <p:spPr>
          <a:xfrm>
            <a:off x="971600" y="1860848"/>
            <a:ext cx="576064" cy="32316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1691680" y="1844824"/>
            <a:ext cx="288032" cy="32316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755576" y="292005"/>
            <a:ext cx="778931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Soustava dvou rovnic o dvou neznámých</a:t>
            </a:r>
          </a:p>
          <a:p>
            <a:pPr algn="ctr"/>
            <a:r>
              <a:rPr lang="cs-CZ" sz="36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etoda dosazovací</a:t>
            </a:r>
            <a:endParaRPr lang="cs-CZ" sz="36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89897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755576" y="1844824"/>
            <a:ext cx="14253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x – y  = 1</a:t>
            </a:r>
          </a:p>
          <a:p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2 x +3y = 12 </a:t>
            </a:r>
            <a:endParaRPr lang="cs-CZ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3127545" y="1844824"/>
            <a:ext cx="607089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rvní rovnice má levou a pravou stranu, které označíme L</a:t>
            </a:r>
            <a:r>
              <a:rPr lang="cs-CZ" baseline="-25000" dirty="0" smtClean="0">
                <a:latin typeface="Times New Roman" pitchFamily="18" charset="0"/>
                <a:cs typeface="Times New Roman" pitchFamily="18" charset="0"/>
              </a:rPr>
              <a:t>1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P</a:t>
            </a:r>
            <a:r>
              <a:rPr lang="cs-CZ" baseline="-25000" dirty="0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</a:t>
            </a:r>
          </a:p>
          <a:p>
            <a:r>
              <a:rPr lang="cs-CZ" baseline="-25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tzn.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L</a:t>
            </a:r>
            <a:r>
              <a:rPr lang="cs-CZ" baseline="-25000" dirty="0" smtClean="0">
                <a:latin typeface="Times New Roman" pitchFamily="18" charset="0"/>
                <a:cs typeface="Times New Roman" pitchFamily="18" charset="0"/>
              </a:rPr>
              <a:t>1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= x – y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vál 2"/>
          <p:cNvSpPr/>
          <p:nvPr/>
        </p:nvSpPr>
        <p:spPr>
          <a:xfrm>
            <a:off x="971600" y="1860848"/>
            <a:ext cx="576064" cy="32316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755576" y="292005"/>
            <a:ext cx="778931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Soustava dvou rovnic o dvou neznámých</a:t>
            </a:r>
          </a:p>
          <a:p>
            <a:pPr algn="ctr"/>
            <a:r>
              <a:rPr lang="cs-CZ" sz="36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etoda dosazovací</a:t>
            </a:r>
            <a:endParaRPr lang="cs-CZ" sz="36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146381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755576" y="1844824"/>
            <a:ext cx="14253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x – y  = 1</a:t>
            </a:r>
          </a:p>
          <a:p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2 x +3y = 12 </a:t>
            </a:r>
            <a:endParaRPr lang="cs-CZ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3127545" y="1844824"/>
            <a:ext cx="607089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rvní rovnice má levou a pravou stranu, které označíme L</a:t>
            </a:r>
            <a:r>
              <a:rPr lang="cs-CZ" baseline="-25000" dirty="0" smtClean="0">
                <a:latin typeface="Times New Roman" pitchFamily="18" charset="0"/>
                <a:cs typeface="Times New Roman" pitchFamily="18" charset="0"/>
              </a:rPr>
              <a:t>1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P</a:t>
            </a:r>
            <a:r>
              <a:rPr lang="cs-CZ" baseline="-25000" dirty="0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</a:t>
            </a:r>
          </a:p>
          <a:p>
            <a:r>
              <a:rPr lang="cs-CZ" baseline="-25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tzn.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baseline="-25000" dirty="0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= 1</a:t>
            </a:r>
            <a:r>
              <a:rPr lang="cs-CZ" baseline="-2500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vál 5"/>
          <p:cNvSpPr/>
          <p:nvPr/>
        </p:nvSpPr>
        <p:spPr>
          <a:xfrm>
            <a:off x="1691680" y="1844824"/>
            <a:ext cx="288032" cy="32316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755576" y="292005"/>
            <a:ext cx="778931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Soustava dvou rovnic o dvou neznámých</a:t>
            </a:r>
          </a:p>
          <a:p>
            <a:pPr algn="ctr"/>
            <a:r>
              <a:rPr lang="cs-CZ" sz="36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etoda dosazovací</a:t>
            </a:r>
            <a:endParaRPr lang="cs-CZ" sz="36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8787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755576" y="1844824"/>
            <a:ext cx="14253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x – y  = 1</a:t>
            </a:r>
          </a:p>
          <a:p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2 x +3y = 12 </a:t>
            </a:r>
            <a:endParaRPr lang="cs-CZ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3122074" y="2167989"/>
            <a:ext cx="583694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druhá rovnice má také levou a pravou stranu, které označíme L</a:t>
            </a:r>
            <a:r>
              <a:rPr lang="cs-CZ" baseline="-25000" dirty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baseline="-25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P</a:t>
            </a:r>
            <a:r>
              <a:rPr lang="cs-CZ" baseline="-25000" dirty="0" smtClean="0">
                <a:latin typeface="Times New Roman" pitchFamily="18" charset="0"/>
                <a:cs typeface="Times New Roman" pitchFamily="18" charset="0"/>
              </a:rPr>
              <a:t>2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vál 2"/>
          <p:cNvSpPr/>
          <p:nvPr/>
        </p:nvSpPr>
        <p:spPr>
          <a:xfrm>
            <a:off x="755576" y="2167989"/>
            <a:ext cx="864096" cy="32316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1763688" y="2167989"/>
            <a:ext cx="288032" cy="32316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755576" y="292005"/>
            <a:ext cx="778931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Soustava dvou rovnic o dvou neznámých</a:t>
            </a:r>
          </a:p>
          <a:p>
            <a:pPr algn="ctr"/>
            <a:r>
              <a:rPr lang="cs-CZ" sz="36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etoda dosazovací</a:t>
            </a:r>
            <a:endParaRPr lang="cs-CZ" sz="36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7301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755576" y="1844824"/>
            <a:ext cx="14253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x – y  = 1</a:t>
            </a:r>
          </a:p>
          <a:p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2 x +3y = 12 </a:t>
            </a:r>
            <a:endParaRPr lang="cs-CZ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3122074" y="2167989"/>
            <a:ext cx="583694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druhá rovnice má také levou a pravou stranu, které označíme L</a:t>
            </a:r>
            <a:r>
              <a:rPr lang="cs-CZ" baseline="-25000" dirty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baseline="-25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P</a:t>
            </a:r>
            <a:r>
              <a:rPr lang="cs-CZ" baseline="-25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</a:t>
            </a:r>
          </a:p>
          <a:p>
            <a:r>
              <a:rPr lang="cs-CZ" baseline="-25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tzn.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L</a:t>
            </a:r>
            <a:r>
              <a:rPr lang="cs-CZ" baseline="-25000" dirty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baseline="-25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= 2x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+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3y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vál 2"/>
          <p:cNvSpPr/>
          <p:nvPr/>
        </p:nvSpPr>
        <p:spPr>
          <a:xfrm>
            <a:off x="755576" y="2167989"/>
            <a:ext cx="864096" cy="32316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755576" y="292005"/>
            <a:ext cx="778931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Soustava dvou rovnic o dvou neznámých</a:t>
            </a:r>
          </a:p>
          <a:p>
            <a:pPr algn="ctr"/>
            <a:r>
              <a:rPr lang="cs-CZ" sz="36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etoda dosazovací</a:t>
            </a:r>
            <a:endParaRPr lang="cs-CZ" sz="36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129897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755576" y="1844824"/>
            <a:ext cx="14253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x – y  = 1</a:t>
            </a:r>
          </a:p>
          <a:p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2 x +3y = 12 </a:t>
            </a:r>
            <a:endParaRPr lang="cs-CZ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3122074" y="2167989"/>
            <a:ext cx="583694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druhá rovnice má také levou a pravou stranu, které označíme L</a:t>
            </a:r>
            <a:r>
              <a:rPr lang="cs-CZ" baseline="-25000" dirty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baseline="-25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P</a:t>
            </a:r>
            <a:r>
              <a:rPr lang="cs-CZ" baseline="-25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</a:t>
            </a:r>
          </a:p>
          <a:p>
            <a:r>
              <a:rPr lang="cs-CZ" baseline="-25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tzn.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baseline="-25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= 12</a:t>
            </a:r>
            <a:r>
              <a:rPr lang="cs-CZ" baseline="-2500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vál 5"/>
          <p:cNvSpPr/>
          <p:nvPr/>
        </p:nvSpPr>
        <p:spPr>
          <a:xfrm>
            <a:off x="1763688" y="2167989"/>
            <a:ext cx="288032" cy="32316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755576" y="292005"/>
            <a:ext cx="778931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Soustava dvou rovnic o dvou neznámých</a:t>
            </a:r>
          </a:p>
          <a:p>
            <a:pPr algn="ctr"/>
            <a:r>
              <a:rPr lang="cs-CZ" sz="36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etoda dosazovací</a:t>
            </a:r>
            <a:endParaRPr lang="cs-CZ" sz="36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129897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24891" y="2060848"/>
            <a:ext cx="58369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raťme se k našemu příkladu</a:t>
            </a:r>
            <a:r>
              <a:rPr lang="cs-CZ" baseline="-2500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55576" y="292005"/>
            <a:ext cx="778931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Soustava dvou rovnic o dvou neznámých</a:t>
            </a:r>
          </a:p>
          <a:p>
            <a:pPr algn="ctr"/>
            <a:r>
              <a:rPr lang="cs-CZ" sz="36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etoda dosazovací</a:t>
            </a:r>
            <a:endParaRPr lang="cs-CZ" sz="36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77151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755576" y="1844824"/>
            <a:ext cx="14253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x – y  = 1</a:t>
            </a:r>
          </a:p>
          <a:p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2 x +3y = 12 </a:t>
            </a:r>
            <a:endParaRPr lang="cs-CZ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059832" y="1876182"/>
            <a:ext cx="10214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x = 1 + 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9552" y="2508734"/>
            <a:ext cx="210346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 . (1 + y) + 3y = 12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2 +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y + 3y = 12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5y = 10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y = 2	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 flipV="1">
            <a:off x="2123258" y="2060847"/>
            <a:ext cx="792558" cy="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1259632" y="3731867"/>
            <a:ext cx="10214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x = 1 + 2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x = 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214783" y="4404917"/>
            <a:ext cx="8218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u="sng" dirty="0" smtClean="0">
                <a:latin typeface="Times New Roman" pitchFamily="18" charset="0"/>
                <a:cs typeface="Times New Roman" pitchFamily="18" charset="0"/>
              </a:rPr>
              <a:t>[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en-US" u="sng" dirty="0" smtClean="0">
                <a:latin typeface="Times New Roman" pitchFamily="18" charset="0"/>
                <a:cs typeface="Times New Roman" pitchFamily="18" charset="0"/>
              </a:rPr>
              <a:t>;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en-US" u="sng" dirty="0" smtClean="0">
                <a:latin typeface="Times New Roman" pitchFamily="18" charset="0"/>
                <a:cs typeface="Times New Roman" pitchFamily="18" charset="0"/>
              </a:rPr>
              <a:t> ]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28690" y="4774249"/>
            <a:ext cx="58862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.: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55576" y="292005"/>
            <a:ext cx="778931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Soustava dvou rovnic o dvou neznámých</a:t>
            </a:r>
          </a:p>
          <a:p>
            <a:pPr algn="ctr"/>
            <a:r>
              <a:rPr lang="cs-CZ" sz="36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etoda dosazovací</a:t>
            </a:r>
            <a:endParaRPr lang="cs-CZ" sz="36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166067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755576" y="1844824"/>
            <a:ext cx="14253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x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= 1</a:t>
            </a:r>
          </a:p>
          <a:p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2 x +3y = 12 </a:t>
            </a:r>
            <a:endParaRPr lang="cs-CZ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059832" y="1876182"/>
            <a:ext cx="10214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x = 1 + 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9552" y="2508734"/>
            <a:ext cx="210346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 . (1 + y) + 3y = 12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2 +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y + 3y = 12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5y = 10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y = 2	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 flipV="1">
            <a:off x="2123258" y="2060847"/>
            <a:ext cx="792558" cy="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1259632" y="3731867"/>
            <a:ext cx="10214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x = 1 + 2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x = 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214783" y="4404917"/>
            <a:ext cx="8218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u="sng" dirty="0" smtClean="0">
                <a:latin typeface="Times New Roman" pitchFamily="18" charset="0"/>
                <a:cs typeface="Times New Roman" pitchFamily="18" charset="0"/>
              </a:rPr>
              <a:t>[ </a:t>
            </a:r>
            <a:r>
              <a:rPr lang="cs-CZ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</a:t>
            </a:r>
            <a:r>
              <a:rPr lang="en-US" u="sng" dirty="0" smtClean="0">
                <a:latin typeface="Times New Roman" pitchFamily="18" charset="0"/>
                <a:cs typeface="Times New Roman" pitchFamily="18" charset="0"/>
              </a:rPr>
              <a:t>; </a:t>
            </a:r>
            <a:r>
              <a:rPr lang="cs-CZ" u="sng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en-US" u="sng" dirty="0" smtClean="0">
                <a:latin typeface="Times New Roman" pitchFamily="18" charset="0"/>
                <a:cs typeface="Times New Roman" pitchFamily="18" charset="0"/>
              </a:rPr>
              <a:t> ]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28690" y="4774249"/>
            <a:ext cx="169469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.: L</a:t>
            </a:r>
            <a:r>
              <a:rPr lang="cs-CZ" baseline="-25000" dirty="0" smtClean="0">
                <a:latin typeface="Times New Roman" pitchFamily="18" charset="0"/>
                <a:cs typeface="Times New Roman" pitchFamily="18" charset="0"/>
              </a:rPr>
              <a:t>1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= 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- </a:t>
            </a:r>
            <a:r>
              <a:rPr lang="cs-CZ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= 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Ovál 9"/>
          <p:cNvSpPr/>
          <p:nvPr/>
        </p:nvSpPr>
        <p:spPr>
          <a:xfrm>
            <a:off x="971600" y="1860848"/>
            <a:ext cx="576064" cy="32316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755576" y="292005"/>
            <a:ext cx="778931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Soustava dvou rovnic o dvou neznámých</a:t>
            </a:r>
          </a:p>
          <a:p>
            <a:pPr algn="ctr"/>
            <a:r>
              <a:rPr lang="cs-CZ" sz="36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etoda dosazovací</a:t>
            </a:r>
            <a:endParaRPr lang="cs-CZ" sz="36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9923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755576" y="1844824"/>
            <a:ext cx="14253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x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= 1</a:t>
            </a:r>
          </a:p>
          <a:p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2 x +3y = 12 </a:t>
            </a:r>
            <a:endParaRPr lang="cs-CZ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059832" y="1876182"/>
            <a:ext cx="10214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x = 1 + 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9552" y="2508734"/>
            <a:ext cx="210346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 . (1 + y) + 3y = 12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2 +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y + 3y = 12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5y = 10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y = 2	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 flipV="1">
            <a:off x="2123258" y="2060847"/>
            <a:ext cx="792558" cy="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1259632" y="3731867"/>
            <a:ext cx="10214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x = 1 + 2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x = 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214783" y="4404917"/>
            <a:ext cx="8218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u="sng" dirty="0" smtClean="0">
                <a:latin typeface="Times New Roman" pitchFamily="18" charset="0"/>
                <a:cs typeface="Times New Roman" pitchFamily="18" charset="0"/>
              </a:rPr>
              <a:t>[ </a:t>
            </a:r>
            <a:r>
              <a:rPr lang="cs-CZ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</a:t>
            </a:r>
            <a:r>
              <a:rPr lang="en-US" u="sng" dirty="0" smtClean="0">
                <a:latin typeface="Times New Roman" pitchFamily="18" charset="0"/>
                <a:cs typeface="Times New Roman" pitchFamily="18" charset="0"/>
              </a:rPr>
              <a:t>; </a:t>
            </a:r>
            <a:r>
              <a:rPr lang="cs-CZ" u="sng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en-US" u="sng" dirty="0" smtClean="0">
                <a:latin typeface="Times New Roman" pitchFamily="18" charset="0"/>
                <a:cs typeface="Times New Roman" pitchFamily="18" charset="0"/>
              </a:rPr>
              <a:t> ]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28690" y="4774249"/>
            <a:ext cx="169469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.: L</a:t>
            </a:r>
            <a:r>
              <a:rPr lang="cs-CZ" baseline="-25000" dirty="0" smtClean="0">
                <a:latin typeface="Times New Roman" pitchFamily="18" charset="0"/>
                <a:cs typeface="Times New Roman" pitchFamily="18" charset="0"/>
              </a:rPr>
              <a:t>1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= 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- </a:t>
            </a:r>
            <a:r>
              <a:rPr lang="cs-CZ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= 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Ovál 9"/>
          <p:cNvSpPr/>
          <p:nvPr/>
        </p:nvSpPr>
        <p:spPr>
          <a:xfrm>
            <a:off x="971600" y="1860848"/>
            <a:ext cx="576064" cy="32316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755576" y="292005"/>
            <a:ext cx="778931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Soustava dvou rovnic o dvou neznámých</a:t>
            </a:r>
          </a:p>
          <a:p>
            <a:pPr algn="ctr"/>
            <a:r>
              <a:rPr lang="cs-CZ" sz="36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etoda dosazovací</a:t>
            </a:r>
            <a:endParaRPr lang="cs-CZ" sz="36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166067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755576" y="1844824"/>
            <a:ext cx="14253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x – y  = 1</a:t>
            </a:r>
          </a:p>
          <a:p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2 x +3y = 12 </a:t>
            </a:r>
            <a:endParaRPr lang="cs-CZ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059832" y="1876182"/>
            <a:ext cx="10214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x = 1 + 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9552" y="2508734"/>
            <a:ext cx="210346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 . (1 + y) + 3y = 12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2 +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y + 3y = 12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5y = 10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y = 2	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 flipV="1">
            <a:off x="2123258" y="2060847"/>
            <a:ext cx="792558" cy="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1259632" y="3731867"/>
            <a:ext cx="10214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x = 1 + 2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x = 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214783" y="4404917"/>
            <a:ext cx="8218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u="sng" dirty="0" smtClean="0">
                <a:latin typeface="Times New Roman" pitchFamily="18" charset="0"/>
                <a:cs typeface="Times New Roman" pitchFamily="18" charset="0"/>
              </a:rPr>
              <a:t>[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en-US" u="sng" dirty="0" smtClean="0">
                <a:latin typeface="Times New Roman" pitchFamily="18" charset="0"/>
                <a:cs typeface="Times New Roman" pitchFamily="18" charset="0"/>
              </a:rPr>
              <a:t>;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en-US" u="sng" dirty="0" smtClean="0">
                <a:latin typeface="Times New Roman" pitchFamily="18" charset="0"/>
                <a:cs typeface="Times New Roman" pitchFamily="18" charset="0"/>
              </a:rPr>
              <a:t> ]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28690" y="4774249"/>
            <a:ext cx="181011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.: L</a:t>
            </a:r>
            <a:r>
              <a:rPr lang="cs-CZ" baseline="-25000" dirty="0" smtClean="0">
                <a:latin typeface="Times New Roman" pitchFamily="18" charset="0"/>
                <a:cs typeface="Times New Roman" pitchFamily="18" charset="0"/>
              </a:rPr>
              <a:t>1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= 3 - 2 = 1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Ovál 9"/>
          <p:cNvSpPr/>
          <p:nvPr/>
        </p:nvSpPr>
        <p:spPr>
          <a:xfrm>
            <a:off x="971600" y="1860848"/>
            <a:ext cx="576064" cy="32316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755576" y="292005"/>
            <a:ext cx="778931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Soustava dvou rovnic o dvou neznámých</a:t>
            </a:r>
          </a:p>
          <a:p>
            <a:pPr algn="ctr"/>
            <a:r>
              <a:rPr lang="cs-CZ" sz="36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etoda dosazovací</a:t>
            </a:r>
            <a:endParaRPr lang="cs-CZ" sz="36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46462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755576" y="1844824"/>
            <a:ext cx="14253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x – y  = 1</a:t>
            </a:r>
          </a:p>
          <a:p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2 x +3y = 12 </a:t>
            </a:r>
            <a:endParaRPr lang="cs-CZ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059832" y="1876182"/>
            <a:ext cx="10214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x = 1 + 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9552" y="2508734"/>
            <a:ext cx="210346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 . (1 + y) + 3y = 12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2 +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y + 3y = 12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5y = 10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y = 2	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 flipV="1">
            <a:off x="2123258" y="2060847"/>
            <a:ext cx="792558" cy="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1259632" y="3731867"/>
            <a:ext cx="10214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x = 1 + 2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x = 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214783" y="4404917"/>
            <a:ext cx="8218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u="sng" dirty="0" smtClean="0">
                <a:latin typeface="Times New Roman" pitchFamily="18" charset="0"/>
                <a:cs typeface="Times New Roman" pitchFamily="18" charset="0"/>
              </a:rPr>
              <a:t>[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en-US" u="sng" dirty="0" smtClean="0">
                <a:latin typeface="Times New Roman" pitchFamily="18" charset="0"/>
                <a:cs typeface="Times New Roman" pitchFamily="18" charset="0"/>
              </a:rPr>
              <a:t>;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en-US" u="sng" dirty="0" smtClean="0">
                <a:latin typeface="Times New Roman" pitchFamily="18" charset="0"/>
                <a:cs typeface="Times New Roman" pitchFamily="18" charset="0"/>
              </a:rPr>
              <a:t> ]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28690" y="4774249"/>
            <a:ext cx="181011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.: L</a:t>
            </a:r>
            <a:r>
              <a:rPr lang="cs-CZ" baseline="-25000" dirty="0" smtClean="0">
                <a:latin typeface="Times New Roman" pitchFamily="18" charset="0"/>
                <a:cs typeface="Times New Roman" pitchFamily="18" charset="0"/>
              </a:rPr>
              <a:t>1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= 3 - 2 = 1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P</a:t>
            </a:r>
            <a:r>
              <a:rPr lang="cs-CZ" baseline="-25000" dirty="0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=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Ovál 9"/>
          <p:cNvSpPr/>
          <p:nvPr/>
        </p:nvSpPr>
        <p:spPr>
          <a:xfrm>
            <a:off x="1691680" y="1844824"/>
            <a:ext cx="288032" cy="32316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755576" y="292005"/>
            <a:ext cx="778931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Soustava dvou rovnic o dvou neznámých</a:t>
            </a:r>
          </a:p>
          <a:p>
            <a:pPr algn="ctr"/>
            <a:r>
              <a:rPr lang="cs-CZ" sz="36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etoda dosazovací</a:t>
            </a:r>
            <a:endParaRPr lang="cs-CZ" sz="36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09472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755576" y="1844824"/>
            <a:ext cx="14253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x – y  = 1</a:t>
            </a:r>
          </a:p>
          <a:p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2 x +3y = 12 </a:t>
            </a:r>
            <a:endParaRPr lang="cs-CZ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059832" y="1876182"/>
            <a:ext cx="10214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x = 1 + 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9552" y="2508734"/>
            <a:ext cx="210346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 . (1 + y) + 3y = 12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2 +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y + 3y = 12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5y = 10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y = 2	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 flipV="1">
            <a:off x="2123258" y="2060847"/>
            <a:ext cx="792558" cy="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1259632" y="3731867"/>
            <a:ext cx="10214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x = 1 + 2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x = 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214783" y="4404917"/>
            <a:ext cx="8218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u="sng" dirty="0" smtClean="0">
                <a:latin typeface="Times New Roman" pitchFamily="18" charset="0"/>
                <a:cs typeface="Times New Roman" pitchFamily="18" charset="0"/>
              </a:rPr>
              <a:t>[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en-US" u="sng" dirty="0" smtClean="0">
                <a:latin typeface="Times New Roman" pitchFamily="18" charset="0"/>
                <a:cs typeface="Times New Roman" pitchFamily="18" charset="0"/>
              </a:rPr>
              <a:t>;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en-US" u="sng" dirty="0" smtClean="0">
                <a:latin typeface="Times New Roman" pitchFamily="18" charset="0"/>
                <a:cs typeface="Times New Roman" pitchFamily="18" charset="0"/>
              </a:rPr>
              <a:t> ]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28690" y="4774249"/>
            <a:ext cx="181011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.: L</a:t>
            </a:r>
            <a:r>
              <a:rPr lang="cs-CZ" baseline="-25000" dirty="0" smtClean="0">
                <a:latin typeface="Times New Roman" pitchFamily="18" charset="0"/>
                <a:cs typeface="Times New Roman" pitchFamily="18" charset="0"/>
              </a:rPr>
              <a:t>1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= 3 - 2 = 1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P</a:t>
            </a:r>
            <a:r>
              <a:rPr lang="cs-CZ" baseline="-25000" dirty="0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= 1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Ovál 9"/>
          <p:cNvSpPr/>
          <p:nvPr/>
        </p:nvSpPr>
        <p:spPr>
          <a:xfrm>
            <a:off x="1691680" y="1844824"/>
            <a:ext cx="288032" cy="32316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755576" y="292005"/>
            <a:ext cx="778931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Soustava dvou rovnic o dvou neznámých</a:t>
            </a:r>
          </a:p>
          <a:p>
            <a:pPr algn="ctr"/>
            <a:r>
              <a:rPr lang="cs-CZ" sz="36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etoda dosazovací</a:t>
            </a:r>
            <a:endParaRPr lang="cs-CZ" sz="36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3262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755576" y="1844824"/>
            <a:ext cx="14253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x – y  = 1</a:t>
            </a:r>
          </a:p>
          <a:p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2 x +3y = 12 </a:t>
            </a:r>
            <a:endParaRPr lang="cs-CZ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059832" y="1876182"/>
            <a:ext cx="10214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x = 1 + 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9552" y="2508734"/>
            <a:ext cx="210346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 . (1 + y) + 3y = 12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2 +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y + 3y = 12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5y = 10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y = 2	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 flipV="1">
            <a:off x="2123258" y="2060847"/>
            <a:ext cx="792558" cy="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1259632" y="3731867"/>
            <a:ext cx="10214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x = 1 + 2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x = 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214783" y="4404917"/>
            <a:ext cx="8218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u="sng" dirty="0" smtClean="0">
                <a:latin typeface="Times New Roman" pitchFamily="18" charset="0"/>
                <a:cs typeface="Times New Roman" pitchFamily="18" charset="0"/>
              </a:rPr>
              <a:t>[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en-US" u="sng" dirty="0" smtClean="0">
                <a:latin typeface="Times New Roman" pitchFamily="18" charset="0"/>
                <a:cs typeface="Times New Roman" pitchFamily="18" charset="0"/>
              </a:rPr>
              <a:t>;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en-US" u="sng" dirty="0" smtClean="0">
                <a:latin typeface="Times New Roman" pitchFamily="18" charset="0"/>
                <a:cs typeface="Times New Roman" pitchFamily="18" charset="0"/>
              </a:rPr>
              <a:t> ]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28690" y="4774249"/>
            <a:ext cx="181011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.: L</a:t>
            </a:r>
            <a:r>
              <a:rPr lang="cs-CZ" baseline="-25000" dirty="0" smtClean="0">
                <a:latin typeface="Times New Roman" pitchFamily="18" charset="0"/>
                <a:cs typeface="Times New Roman" pitchFamily="18" charset="0"/>
              </a:rPr>
              <a:t>1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= 3 - 2 = 1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P</a:t>
            </a:r>
            <a:r>
              <a:rPr lang="cs-CZ" baseline="-25000" dirty="0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= 1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L</a:t>
            </a:r>
            <a:r>
              <a:rPr lang="cs-CZ" baseline="-25000" dirty="0" smtClean="0">
                <a:latin typeface="Times New Roman" pitchFamily="18" charset="0"/>
                <a:cs typeface="Times New Roman" pitchFamily="18" charset="0"/>
              </a:rPr>
              <a:t>1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=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P</a:t>
            </a:r>
            <a:r>
              <a:rPr lang="cs-CZ" baseline="-25000" dirty="0" smtClean="0">
                <a:latin typeface="Times New Roman" pitchFamily="18" charset="0"/>
                <a:cs typeface="Times New Roman" pitchFamily="18" charset="0"/>
              </a:rPr>
              <a:t>1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55576" y="292005"/>
            <a:ext cx="778931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Soustava dvou rovnic o dvou neznámých</a:t>
            </a:r>
          </a:p>
          <a:p>
            <a:pPr algn="ctr"/>
            <a:r>
              <a:rPr lang="cs-CZ" sz="36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etoda dosazovací</a:t>
            </a:r>
            <a:endParaRPr lang="cs-CZ" sz="36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09472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755576" y="1844824"/>
            <a:ext cx="14253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x – y  = 1</a:t>
            </a:r>
          </a:p>
          <a:p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2 </a:t>
            </a:r>
            <a:r>
              <a:rPr lang="cs-CZ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x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 +3</a:t>
            </a:r>
            <a:r>
              <a:rPr lang="cs-CZ" u="sng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 = 12 </a:t>
            </a:r>
            <a:endParaRPr lang="cs-CZ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059832" y="1876182"/>
            <a:ext cx="10214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x = 1 + 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9552" y="2508734"/>
            <a:ext cx="210346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 . (1 + y) + 3y = 12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2 +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y + 3y = 12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5y = 10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y = 2	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 flipV="1">
            <a:off x="2123258" y="2060847"/>
            <a:ext cx="792558" cy="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1259632" y="3731867"/>
            <a:ext cx="10214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x = 1 + 2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x = 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214783" y="4404917"/>
            <a:ext cx="8218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u="sng" dirty="0" smtClean="0">
                <a:latin typeface="Times New Roman" pitchFamily="18" charset="0"/>
                <a:cs typeface="Times New Roman" pitchFamily="18" charset="0"/>
              </a:rPr>
              <a:t>[ </a:t>
            </a:r>
            <a:r>
              <a:rPr lang="cs-CZ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</a:t>
            </a:r>
            <a:r>
              <a:rPr lang="en-US" u="sng" dirty="0" smtClean="0">
                <a:latin typeface="Times New Roman" pitchFamily="18" charset="0"/>
                <a:cs typeface="Times New Roman" pitchFamily="18" charset="0"/>
              </a:rPr>
              <a:t>; </a:t>
            </a:r>
            <a:r>
              <a:rPr lang="cs-CZ" u="sng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en-US" u="sng" dirty="0" smtClean="0">
                <a:latin typeface="Times New Roman" pitchFamily="18" charset="0"/>
                <a:cs typeface="Times New Roman" pitchFamily="18" charset="0"/>
              </a:rPr>
              <a:t> ]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28690" y="4774249"/>
            <a:ext cx="227337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.: L</a:t>
            </a:r>
            <a:r>
              <a:rPr lang="cs-CZ" baseline="-25000" dirty="0" smtClean="0">
                <a:latin typeface="Times New Roman" pitchFamily="18" charset="0"/>
                <a:cs typeface="Times New Roman" pitchFamily="18" charset="0"/>
              </a:rPr>
              <a:t>1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= 3 - 2 = 1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P</a:t>
            </a:r>
            <a:r>
              <a:rPr lang="cs-CZ" baseline="-25000" dirty="0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= 1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L</a:t>
            </a:r>
            <a:r>
              <a:rPr lang="cs-CZ" baseline="-25000" dirty="0" smtClean="0">
                <a:latin typeface="Times New Roman" pitchFamily="18" charset="0"/>
                <a:cs typeface="Times New Roman" pitchFamily="18" charset="0"/>
              </a:rPr>
              <a:t>1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=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P</a:t>
            </a:r>
            <a:r>
              <a:rPr lang="cs-CZ" baseline="-25000" dirty="0" smtClean="0">
                <a:latin typeface="Times New Roman" pitchFamily="18" charset="0"/>
                <a:cs typeface="Times New Roman" pitchFamily="18" charset="0"/>
              </a:rPr>
              <a:t>1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L</a:t>
            </a:r>
            <a:r>
              <a:rPr lang="cs-CZ" baseline="-25000" dirty="0" smtClean="0">
                <a:latin typeface="Times New Roman" pitchFamily="18" charset="0"/>
                <a:cs typeface="Times New Roman" pitchFamily="18" charset="0"/>
              </a:rPr>
              <a:t>2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= 2 . 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+ 3 . </a:t>
            </a:r>
            <a:r>
              <a:rPr lang="cs-CZ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=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Ovál 9"/>
          <p:cNvSpPr/>
          <p:nvPr/>
        </p:nvSpPr>
        <p:spPr>
          <a:xfrm>
            <a:off x="755576" y="2167989"/>
            <a:ext cx="864096" cy="32316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755576" y="292005"/>
            <a:ext cx="778931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Soustava dvou rovnic o dvou neznámých</a:t>
            </a:r>
          </a:p>
          <a:p>
            <a:pPr algn="ctr"/>
            <a:r>
              <a:rPr lang="cs-CZ" sz="36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etoda dosazovací</a:t>
            </a:r>
            <a:endParaRPr lang="cs-CZ" sz="36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09472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755576" y="1844824"/>
            <a:ext cx="14253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x – y  = 1</a:t>
            </a:r>
          </a:p>
          <a:p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2 x +3y = 12 </a:t>
            </a:r>
            <a:endParaRPr lang="cs-CZ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059832" y="1876182"/>
            <a:ext cx="10214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x = 1 + 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9552" y="2508734"/>
            <a:ext cx="210346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 . (1 + y) + 3y = 12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2 +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y + 3y = 12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5y = 10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y = 2	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 flipV="1">
            <a:off x="2123258" y="2060847"/>
            <a:ext cx="792558" cy="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1259632" y="3731867"/>
            <a:ext cx="10214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x = 1 + 2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x = 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214783" y="4404917"/>
            <a:ext cx="8218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u="sng" dirty="0" smtClean="0">
                <a:latin typeface="Times New Roman" pitchFamily="18" charset="0"/>
                <a:cs typeface="Times New Roman" pitchFamily="18" charset="0"/>
              </a:rPr>
              <a:t>[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en-US" u="sng" dirty="0" smtClean="0">
                <a:latin typeface="Times New Roman" pitchFamily="18" charset="0"/>
                <a:cs typeface="Times New Roman" pitchFamily="18" charset="0"/>
              </a:rPr>
              <a:t>;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en-US" u="sng" dirty="0" smtClean="0">
                <a:latin typeface="Times New Roman" pitchFamily="18" charset="0"/>
                <a:cs typeface="Times New Roman" pitchFamily="18" charset="0"/>
              </a:rPr>
              <a:t> ]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28690" y="4774249"/>
            <a:ext cx="3283271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.: L</a:t>
            </a:r>
            <a:r>
              <a:rPr lang="cs-CZ" baseline="-25000" dirty="0" smtClean="0">
                <a:latin typeface="Times New Roman" pitchFamily="18" charset="0"/>
                <a:cs typeface="Times New Roman" pitchFamily="18" charset="0"/>
              </a:rPr>
              <a:t>1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= 3 - 2 = 1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P</a:t>
            </a:r>
            <a:r>
              <a:rPr lang="cs-CZ" baseline="-25000" dirty="0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= 1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L</a:t>
            </a:r>
            <a:r>
              <a:rPr lang="cs-CZ" baseline="-25000" dirty="0" smtClean="0">
                <a:latin typeface="Times New Roman" pitchFamily="18" charset="0"/>
                <a:cs typeface="Times New Roman" pitchFamily="18" charset="0"/>
              </a:rPr>
              <a:t>1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=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P</a:t>
            </a:r>
            <a:r>
              <a:rPr lang="cs-CZ" baseline="-25000" dirty="0" smtClean="0">
                <a:latin typeface="Times New Roman" pitchFamily="18" charset="0"/>
                <a:cs typeface="Times New Roman" pitchFamily="18" charset="0"/>
              </a:rPr>
              <a:t>1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L</a:t>
            </a:r>
            <a:r>
              <a:rPr lang="cs-CZ" baseline="-25000" dirty="0" smtClean="0">
                <a:latin typeface="Times New Roman" pitchFamily="18" charset="0"/>
                <a:cs typeface="Times New Roman" pitchFamily="18" charset="0"/>
              </a:rPr>
              <a:t>2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= 2 . 3 + 3 . 2 = 6 + 6 = 12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Ovál 9"/>
          <p:cNvSpPr/>
          <p:nvPr/>
        </p:nvSpPr>
        <p:spPr>
          <a:xfrm>
            <a:off x="755576" y="2167989"/>
            <a:ext cx="864096" cy="32316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755576" y="292005"/>
            <a:ext cx="778931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Soustava dvou rovnic o dvou neznámých</a:t>
            </a:r>
          </a:p>
          <a:p>
            <a:pPr algn="ctr"/>
            <a:r>
              <a:rPr lang="cs-CZ" sz="36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etoda dosazovací</a:t>
            </a:r>
            <a:endParaRPr lang="cs-CZ" sz="36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229967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755576" y="1844824"/>
            <a:ext cx="14253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x – y  = 1</a:t>
            </a:r>
          </a:p>
          <a:p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2 x +3y = 12 </a:t>
            </a:r>
            <a:endParaRPr lang="cs-CZ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059832" y="1876182"/>
            <a:ext cx="10214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x = 1 + 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9552" y="2508734"/>
            <a:ext cx="210346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 . (1 + y) + 3y = 12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2 +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y + 3y = 12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5y = 10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y = 2	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 flipV="1">
            <a:off x="2123258" y="2060847"/>
            <a:ext cx="792558" cy="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1259632" y="3731867"/>
            <a:ext cx="10214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x = 1 + 2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x = 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214783" y="4404917"/>
            <a:ext cx="8218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u="sng" dirty="0" smtClean="0">
                <a:latin typeface="Times New Roman" pitchFamily="18" charset="0"/>
                <a:cs typeface="Times New Roman" pitchFamily="18" charset="0"/>
              </a:rPr>
              <a:t>[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en-US" u="sng" dirty="0" smtClean="0">
                <a:latin typeface="Times New Roman" pitchFamily="18" charset="0"/>
                <a:cs typeface="Times New Roman" pitchFamily="18" charset="0"/>
              </a:rPr>
              <a:t>;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en-US" u="sng" dirty="0" smtClean="0">
                <a:latin typeface="Times New Roman" pitchFamily="18" charset="0"/>
                <a:cs typeface="Times New Roman" pitchFamily="18" charset="0"/>
              </a:rPr>
              <a:t> ]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28690" y="4774249"/>
            <a:ext cx="3283271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.: L</a:t>
            </a:r>
            <a:r>
              <a:rPr lang="cs-CZ" baseline="-25000" dirty="0" smtClean="0">
                <a:latin typeface="Times New Roman" pitchFamily="18" charset="0"/>
                <a:cs typeface="Times New Roman" pitchFamily="18" charset="0"/>
              </a:rPr>
              <a:t>1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= 3 - 2 = 1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P</a:t>
            </a:r>
            <a:r>
              <a:rPr lang="cs-CZ" baseline="-25000" dirty="0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= 1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L</a:t>
            </a:r>
            <a:r>
              <a:rPr lang="cs-CZ" baseline="-25000" dirty="0" smtClean="0">
                <a:latin typeface="Times New Roman" pitchFamily="18" charset="0"/>
                <a:cs typeface="Times New Roman" pitchFamily="18" charset="0"/>
              </a:rPr>
              <a:t>1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=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P</a:t>
            </a:r>
            <a:r>
              <a:rPr lang="cs-CZ" baseline="-25000" dirty="0" smtClean="0">
                <a:latin typeface="Times New Roman" pitchFamily="18" charset="0"/>
                <a:cs typeface="Times New Roman" pitchFamily="18" charset="0"/>
              </a:rPr>
              <a:t>1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L</a:t>
            </a:r>
            <a:r>
              <a:rPr lang="cs-CZ" baseline="-25000" dirty="0" smtClean="0">
                <a:latin typeface="Times New Roman" pitchFamily="18" charset="0"/>
                <a:cs typeface="Times New Roman" pitchFamily="18" charset="0"/>
              </a:rPr>
              <a:t>2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= 2 . 3 + 3 . 2 = 6 + 6 = 12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P</a:t>
            </a:r>
            <a:r>
              <a:rPr lang="cs-CZ" baseline="-25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=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Ovál 9"/>
          <p:cNvSpPr/>
          <p:nvPr/>
        </p:nvSpPr>
        <p:spPr>
          <a:xfrm>
            <a:off x="1763688" y="2167989"/>
            <a:ext cx="288032" cy="32316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755576" y="292005"/>
            <a:ext cx="778931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Soustava dvou rovnic o dvou neznámých</a:t>
            </a:r>
          </a:p>
          <a:p>
            <a:pPr algn="ctr"/>
            <a:r>
              <a:rPr lang="cs-CZ" sz="36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etoda dosazovací</a:t>
            </a:r>
            <a:endParaRPr lang="cs-CZ" sz="36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09472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755576" y="1844824"/>
            <a:ext cx="14253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x – y  = 1</a:t>
            </a:r>
          </a:p>
          <a:p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2 x +3y = 12 </a:t>
            </a:r>
            <a:endParaRPr lang="cs-CZ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059832" y="1876182"/>
            <a:ext cx="10214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x = 1 + 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9552" y="2508734"/>
            <a:ext cx="210346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 . (1 + y) + 3y = 12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2 +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y + 3y = 12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5y = 10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y = 2	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 flipV="1">
            <a:off x="2123258" y="2060847"/>
            <a:ext cx="792558" cy="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1259632" y="3731867"/>
            <a:ext cx="10214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x = 1 + 2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x = 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214783" y="4404917"/>
            <a:ext cx="8218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u="sng" dirty="0" smtClean="0">
                <a:latin typeface="Times New Roman" pitchFamily="18" charset="0"/>
                <a:cs typeface="Times New Roman" pitchFamily="18" charset="0"/>
              </a:rPr>
              <a:t>[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en-US" u="sng" dirty="0" smtClean="0">
                <a:latin typeface="Times New Roman" pitchFamily="18" charset="0"/>
                <a:cs typeface="Times New Roman" pitchFamily="18" charset="0"/>
              </a:rPr>
              <a:t>;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en-US" u="sng" dirty="0" smtClean="0">
                <a:latin typeface="Times New Roman" pitchFamily="18" charset="0"/>
                <a:cs typeface="Times New Roman" pitchFamily="18" charset="0"/>
              </a:rPr>
              <a:t> ]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28690" y="4774249"/>
            <a:ext cx="3283271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.: L</a:t>
            </a:r>
            <a:r>
              <a:rPr lang="cs-CZ" baseline="-25000" dirty="0" smtClean="0">
                <a:latin typeface="Times New Roman" pitchFamily="18" charset="0"/>
                <a:cs typeface="Times New Roman" pitchFamily="18" charset="0"/>
              </a:rPr>
              <a:t>1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= 3 - 2 = 1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P</a:t>
            </a:r>
            <a:r>
              <a:rPr lang="cs-CZ" baseline="-25000" dirty="0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= 1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L</a:t>
            </a:r>
            <a:r>
              <a:rPr lang="cs-CZ" baseline="-25000" dirty="0" smtClean="0">
                <a:latin typeface="Times New Roman" pitchFamily="18" charset="0"/>
                <a:cs typeface="Times New Roman" pitchFamily="18" charset="0"/>
              </a:rPr>
              <a:t>1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=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P</a:t>
            </a:r>
            <a:r>
              <a:rPr lang="cs-CZ" baseline="-25000" dirty="0" smtClean="0">
                <a:latin typeface="Times New Roman" pitchFamily="18" charset="0"/>
                <a:cs typeface="Times New Roman" pitchFamily="18" charset="0"/>
              </a:rPr>
              <a:t>1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L</a:t>
            </a:r>
            <a:r>
              <a:rPr lang="cs-CZ" baseline="-25000" dirty="0" smtClean="0">
                <a:latin typeface="Times New Roman" pitchFamily="18" charset="0"/>
                <a:cs typeface="Times New Roman" pitchFamily="18" charset="0"/>
              </a:rPr>
              <a:t>2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= 2 . 3 + 3 . 2 = 6 + 6 = 12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P</a:t>
            </a:r>
            <a:r>
              <a:rPr lang="cs-CZ" baseline="-25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= 12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Ovál 9"/>
          <p:cNvSpPr/>
          <p:nvPr/>
        </p:nvSpPr>
        <p:spPr>
          <a:xfrm>
            <a:off x="1763688" y="2167989"/>
            <a:ext cx="288032" cy="32316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755576" y="292005"/>
            <a:ext cx="778931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Soustava dvou rovnic o dvou neznámých</a:t>
            </a:r>
          </a:p>
          <a:p>
            <a:pPr algn="ctr"/>
            <a:r>
              <a:rPr lang="cs-CZ" sz="36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etoda dosazovací</a:t>
            </a:r>
            <a:endParaRPr lang="cs-CZ" sz="36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69172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755576" y="1844824"/>
            <a:ext cx="14253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x – y  = 1</a:t>
            </a:r>
          </a:p>
          <a:p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2 x +3y = 12 </a:t>
            </a:r>
            <a:endParaRPr lang="cs-CZ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059832" y="1876182"/>
            <a:ext cx="10214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x = 1 + 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9552" y="2508734"/>
            <a:ext cx="210346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 . (1 + y) + 3y = 12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2 +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y + 3y = 12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5y = 10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y = 2	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 flipV="1">
            <a:off x="2123258" y="2060847"/>
            <a:ext cx="792558" cy="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1259632" y="3731867"/>
            <a:ext cx="10214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x = 1 + 2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x = 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214783" y="4404917"/>
            <a:ext cx="8218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u="sng" dirty="0" smtClean="0">
                <a:latin typeface="Times New Roman" pitchFamily="18" charset="0"/>
                <a:cs typeface="Times New Roman" pitchFamily="18" charset="0"/>
              </a:rPr>
              <a:t>[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en-US" u="sng" dirty="0" smtClean="0">
                <a:latin typeface="Times New Roman" pitchFamily="18" charset="0"/>
                <a:cs typeface="Times New Roman" pitchFamily="18" charset="0"/>
              </a:rPr>
              <a:t>;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en-US" u="sng" dirty="0" smtClean="0">
                <a:latin typeface="Times New Roman" pitchFamily="18" charset="0"/>
                <a:cs typeface="Times New Roman" pitchFamily="18" charset="0"/>
              </a:rPr>
              <a:t> ]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28690" y="4774249"/>
            <a:ext cx="3283271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.: L</a:t>
            </a:r>
            <a:r>
              <a:rPr lang="cs-CZ" baseline="-25000" dirty="0" smtClean="0">
                <a:latin typeface="Times New Roman" pitchFamily="18" charset="0"/>
                <a:cs typeface="Times New Roman" pitchFamily="18" charset="0"/>
              </a:rPr>
              <a:t>1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= 3 - 2 = 1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P</a:t>
            </a:r>
            <a:r>
              <a:rPr lang="cs-CZ" baseline="-25000" dirty="0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= 1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L</a:t>
            </a:r>
            <a:r>
              <a:rPr lang="cs-CZ" baseline="-25000" dirty="0" smtClean="0">
                <a:latin typeface="Times New Roman" pitchFamily="18" charset="0"/>
                <a:cs typeface="Times New Roman" pitchFamily="18" charset="0"/>
              </a:rPr>
              <a:t>1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=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P</a:t>
            </a:r>
            <a:r>
              <a:rPr lang="cs-CZ" baseline="-25000" dirty="0" smtClean="0">
                <a:latin typeface="Times New Roman" pitchFamily="18" charset="0"/>
                <a:cs typeface="Times New Roman" pitchFamily="18" charset="0"/>
              </a:rPr>
              <a:t>1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L</a:t>
            </a:r>
            <a:r>
              <a:rPr lang="cs-CZ" baseline="-25000" dirty="0" smtClean="0">
                <a:latin typeface="Times New Roman" pitchFamily="18" charset="0"/>
                <a:cs typeface="Times New Roman" pitchFamily="18" charset="0"/>
              </a:rPr>
              <a:t>2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= 2 . 3 + 3 . 2 = 6 + 6 = 12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P</a:t>
            </a:r>
            <a:r>
              <a:rPr lang="cs-CZ" baseline="-25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= 12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L</a:t>
            </a:r>
            <a:r>
              <a:rPr lang="cs-CZ" baseline="-25000" dirty="0" smtClean="0">
                <a:latin typeface="Times New Roman" pitchFamily="18" charset="0"/>
                <a:cs typeface="Times New Roman" pitchFamily="18" charset="0"/>
              </a:rPr>
              <a:t>2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= P</a:t>
            </a:r>
            <a:r>
              <a:rPr lang="cs-CZ" baseline="-25000" dirty="0">
                <a:latin typeface="Times New Roman" pitchFamily="18" charset="0"/>
                <a:cs typeface="Times New Roman" pitchFamily="18" charset="0"/>
              </a:rPr>
              <a:t>2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55576" y="292005"/>
            <a:ext cx="778931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Soustava dvou rovnic o dvou neznámých</a:t>
            </a:r>
          </a:p>
          <a:p>
            <a:pPr algn="ctr"/>
            <a:r>
              <a:rPr lang="cs-CZ" sz="36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etoda dosazovací</a:t>
            </a:r>
            <a:endParaRPr lang="cs-CZ" sz="36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5402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755576" y="1844824"/>
            <a:ext cx="14253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x – y  = 1</a:t>
            </a:r>
          </a:p>
          <a:p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2 x +3y = 12 </a:t>
            </a:r>
            <a:endParaRPr lang="cs-CZ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059832" y="1876182"/>
            <a:ext cx="10214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x = 1 + 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9552" y="2508734"/>
            <a:ext cx="210346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 . (1 + y) + 3y = 12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2 +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y + 3y = 12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5y = 10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y = 2	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 flipV="1">
            <a:off x="2123258" y="2060847"/>
            <a:ext cx="792558" cy="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1259632" y="3731867"/>
            <a:ext cx="10214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x = 1 + 2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x = 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214783" y="4404917"/>
            <a:ext cx="8218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u="sng" dirty="0" smtClean="0">
                <a:latin typeface="Times New Roman" pitchFamily="18" charset="0"/>
                <a:cs typeface="Times New Roman" pitchFamily="18" charset="0"/>
              </a:rPr>
              <a:t>[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en-US" u="sng" dirty="0" smtClean="0">
                <a:latin typeface="Times New Roman" pitchFamily="18" charset="0"/>
                <a:cs typeface="Times New Roman" pitchFamily="18" charset="0"/>
              </a:rPr>
              <a:t>;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en-US" u="sng" dirty="0" smtClean="0">
                <a:latin typeface="Times New Roman" pitchFamily="18" charset="0"/>
                <a:cs typeface="Times New Roman" pitchFamily="18" charset="0"/>
              </a:rPr>
              <a:t> ]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28690" y="4774249"/>
            <a:ext cx="3283271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.: L</a:t>
            </a:r>
            <a:r>
              <a:rPr lang="cs-CZ" baseline="-25000" dirty="0" smtClean="0">
                <a:latin typeface="Times New Roman" pitchFamily="18" charset="0"/>
                <a:cs typeface="Times New Roman" pitchFamily="18" charset="0"/>
              </a:rPr>
              <a:t>1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= 3 - 2 = 1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P</a:t>
            </a:r>
            <a:r>
              <a:rPr lang="cs-CZ" baseline="-25000" dirty="0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= 1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L</a:t>
            </a:r>
            <a:r>
              <a:rPr lang="cs-CZ" baseline="-25000" dirty="0" smtClean="0">
                <a:latin typeface="Times New Roman" pitchFamily="18" charset="0"/>
                <a:cs typeface="Times New Roman" pitchFamily="18" charset="0"/>
              </a:rPr>
              <a:t>1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=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P</a:t>
            </a:r>
            <a:r>
              <a:rPr lang="cs-CZ" baseline="-25000" dirty="0" smtClean="0">
                <a:latin typeface="Times New Roman" pitchFamily="18" charset="0"/>
                <a:cs typeface="Times New Roman" pitchFamily="18" charset="0"/>
              </a:rPr>
              <a:t>1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L</a:t>
            </a:r>
            <a:r>
              <a:rPr lang="cs-CZ" baseline="-25000" dirty="0" smtClean="0">
                <a:latin typeface="Times New Roman" pitchFamily="18" charset="0"/>
                <a:cs typeface="Times New Roman" pitchFamily="18" charset="0"/>
              </a:rPr>
              <a:t>2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= 2 . 3 + 3 . 2 = 6 + 6 = 12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P</a:t>
            </a:r>
            <a:r>
              <a:rPr lang="cs-CZ" baseline="-25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= 12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L</a:t>
            </a:r>
            <a:r>
              <a:rPr lang="cs-CZ" baseline="-25000" dirty="0" smtClean="0">
                <a:latin typeface="Times New Roman" pitchFamily="18" charset="0"/>
                <a:cs typeface="Times New Roman" pitchFamily="18" charset="0"/>
              </a:rPr>
              <a:t>2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= P</a:t>
            </a:r>
            <a:r>
              <a:rPr lang="cs-CZ" baseline="-25000" dirty="0">
                <a:latin typeface="Times New Roman" pitchFamily="18" charset="0"/>
                <a:cs typeface="Times New Roman" pitchFamily="18" charset="0"/>
              </a:rPr>
              <a:t>2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55576" y="292005"/>
            <a:ext cx="778931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Soustava dvou rovnic o dvou neznámých</a:t>
            </a:r>
          </a:p>
          <a:p>
            <a:pPr algn="ctr"/>
            <a:r>
              <a:rPr lang="cs-CZ" sz="36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etoda dosazovací</a:t>
            </a:r>
            <a:endParaRPr lang="cs-CZ" sz="36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4427984" y="5426287"/>
            <a:ext cx="44937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usí platit obě rovnosti, tzn. L</a:t>
            </a:r>
            <a:r>
              <a:rPr lang="cs-CZ" baseline="-25000" dirty="0" smtClean="0">
                <a:latin typeface="Times New Roman" pitchFamily="18" charset="0"/>
                <a:cs typeface="Times New Roman" pitchFamily="18" charset="0"/>
              </a:rPr>
              <a:t>1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= P</a:t>
            </a:r>
            <a:r>
              <a:rPr lang="cs-CZ" baseline="-25000" dirty="0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i L</a:t>
            </a:r>
            <a:r>
              <a:rPr lang="cs-CZ" baseline="-25000" dirty="0" smtClean="0">
                <a:latin typeface="Times New Roman" pitchFamily="18" charset="0"/>
                <a:cs typeface="Times New Roman" pitchFamily="18" charset="0"/>
              </a:rPr>
              <a:t>2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= P</a:t>
            </a:r>
            <a:r>
              <a:rPr lang="cs-CZ" baseline="-25000" dirty="0" smtClean="0">
                <a:latin typeface="Times New Roman" pitchFamily="18" charset="0"/>
                <a:cs typeface="Times New Roman" pitchFamily="18" charset="0"/>
              </a:rPr>
              <a:t>2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60038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755576" y="1844824"/>
            <a:ext cx="14253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x – y  = 1</a:t>
            </a:r>
          </a:p>
          <a:p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2 x +3y = 12 </a:t>
            </a:r>
            <a:endParaRPr lang="cs-CZ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059832" y="1876182"/>
            <a:ext cx="10214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x = 1 + 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9552" y="2508734"/>
            <a:ext cx="210346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 . (1 + y) + 3y = 12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2 +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y + 3y = 12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5y = 10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y = 2	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 flipV="1">
            <a:off x="2123258" y="2060847"/>
            <a:ext cx="792558" cy="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1259632" y="3731867"/>
            <a:ext cx="10214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x = 1 + 2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x = 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214783" y="4404917"/>
            <a:ext cx="8218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u="sng" dirty="0" smtClean="0">
                <a:latin typeface="Times New Roman" pitchFamily="18" charset="0"/>
                <a:cs typeface="Times New Roman" pitchFamily="18" charset="0"/>
              </a:rPr>
              <a:t>[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en-US" u="sng" dirty="0" smtClean="0">
                <a:latin typeface="Times New Roman" pitchFamily="18" charset="0"/>
                <a:cs typeface="Times New Roman" pitchFamily="18" charset="0"/>
              </a:rPr>
              <a:t>;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en-US" u="sng" dirty="0" smtClean="0">
                <a:latin typeface="Times New Roman" pitchFamily="18" charset="0"/>
                <a:cs typeface="Times New Roman" pitchFamily="18" charset="0"/>
              </a:rPr>
              <a:t> ]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28690" y="4774249"/>
            <a:ext cx="3283271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.: L</a:t>
            </a:r>
            <a:r>
              <a:rPr lang="cs-CZ" baseline="-25000" dirty="0" smtClean="0">
                <a:latin typeface="Times New Roman" pitchFamily="18" charset="0"/>
                <a:cs typeface="Times New Roman" pitchFamily="18" charset="0"/>
              </a:rPr>
              <a:t>1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= 3 - 2 = 1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P</a:t>
            </a:r>
            <a:r>
              <a:rPr lang="cs-CZ" baseline="-25000" dirty="0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= 1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L</a:t>
            </a:r>
            <a:r>
              <a:rPr lang="cs-CZ" baseline="-25000" dirty="0" smtClean="0">
                <a:latin typeface="Times New Roman" pitchFamily="18" charset="0"/>
                <a:cs typeface="Times New Roman" pitchFamily="18" charset="0"/>
              </a:rPr>
              <a:t>1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=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P</a:t>
            </a:r>
            <a:r>
              <a:rPr lang="cs-CZ" baseline="-25000" dirty="0" smtClean="0">
                <a:latin typeface="Times New Roman" pitchFamily="18" charset="0"/>
                <a:cs typeface="Times New Roman" pitchFamily="18" charset="0"/>
              </a:rPr>
              <a:t>1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L</a:t>
            </a:r>
            <a:r>
              <a:rPr lang="cs-CZ" baseline="-25000" dirty="0" smtClean="0">
                <a:latin typeface="Times New Roman" pitchFamily="18" charset="0"/>
                <a:cs typeface="Times New Roman" pitchFamily="18" charset="0"/>
              </a:rPr>
              <a:t>2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= 2 . 3 + 3 . 2 = 6 + 6 = 12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P</a:t>
            </a:r>
            <a:r>
              <a:rPr lang="cs-CZ" baseline="-25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= 12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L</a:t>
            </a:r>
            <a:r>
              <a:rPr lang="cs-CZ" baseline="-25000" dirty="0" smtClean="0">
                <a:latin typeface="Times New Roman" pitchFamily="18" charset="0"/>
                <a:cs typeface="Times New Roman" pitchFamily="18" charset="0"/>
              </a:rPr>
              <a:t>2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= P</a:t>
            </a:r>
            <a:r>
              <a:rPr lang="cs-CZ" baseline="-25000" dirty="0">
                <a:latin typeface="Times New Roman" pitchFamily="18" charset="0"/>
                <a:cs typeface="Times New Roman" pitchFamily="18" charset="0"/>
              </a:rPr>
              <a:t>2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55576" y="292005"/>
            <a:ext cx="778931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Soustava dvou rovnic o dvou neznámých</a:t>
            </a:r>
          </a:p>
          <a:p>
            <a:pPr algn="ctr"/>
            <a:r>
              <a:rPr lang="cs-CZ" sz="36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etoda dosazovací</a:t>
            </a:r>
            <a:endParaRPr lang="cs-CZ" sz="36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-10084" y="3974"/>
            <a:ext cx="16337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Zápis do sešitu: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2" name="Přímá spojnice se šipkou 11"/>
          <p:cNvCxnSpPr>
            <a:stCxn id="6" idx="2"/>
          </p:cNvCxnSpPr>
          <p:nvPr/>
        </p:nvCxnSpPr>
        <p:spPr>
          <a:xfrm flipH="1">
            <a:off x="1468271" y="2245514"/>
            <a:ext cx="2102278" cy="39139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V="1">
            <a:off x="2454913" y="2236208"/>
            <a:ext cx="1392551" cy="126101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H="1">
            <a:off x="2240415" y="2441213"/>
            <a:ext cx="1631655" cy="141052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V="1">
            <a:off x="3872070" y="2245514"/>
            <a:ext cx="39891" cy="19569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51563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76672"/>
            <a:ext cx="123097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Vlastní archiv.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12189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161</TotalTime>
  <Words>2592</Words>
  <Application>Microsoft Office PowerPoint</Application>
  <PresentationFormat>Předvádění na obrazovce (4:3)</PresentationFormat>
  <Paragraphs>463</Paragraphs>
  <Slides>43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43</vt:i4>
      </vt:variant>
    </vt:vector>
  </HeadingPairs>
  <TitlesOfParts>
    <vt:vector size="44" baseType="lpstr">
      <vt:lpstr>Motiv systému Office</vt:lpstr>
      <vt:lpstr>VY_42_INOVACE_66_2 rovnice o 2 neznámých – dosazovací metoda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Kašpárková Ivana</dc:creator>
  <cp:lastModifiedBy>Kašpárková Ivana</cp:lastModifiedBy>
  <cp:revision>18</cp:revision>
  <dcterms:created xsi:type="dcterms:W3CDTF">2012-12-10T12:29:25Z</dcterms:created>
  <dcterms:modified xsi:type="dcterms:W3CDTF">2013-03-04T09:04:17Z</dcterms:modified>
</cp:coreProperties>
</file>