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5" r:id="rId3"/>
    <p:sldId id="257" r:id="rId4"/>
    <p:sldId id="260" r:id="rId5"/>
    <p:sldId id="256" r:id="rId6"/>
    <p:sldId id="259" r:id="rId7"/>
    <p:sldId id="261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D462A-2568-4006-9F91-46F0C43586EA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4C9F7F3-04FB-4743-8611-1BD8FA95182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51D462A-2568-4006-9F91-46F0C43586EA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14C9F7F3-04FB-4743-8611-1BD8FA95182F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D462A-2568-4006-9F91-46F0C43586EA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C9F7F3-04FB-4743-8611-1BD8FA95182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D462A-2568-4006-9F91-46F0C43586EA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C9F7F3-04FB-4743-8611-1BD8FA95182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C9F7F3-04FB-4743-8611-1BD8FA95182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D462A-2568-4006-9F91-46F0C43586EA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D462A-2568-4006-9F91-46F0C43586EA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C9F7F3-04FB-4743-8611-1BD8FA95182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D462A-2568-4006-9F91-46F0C43586EA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C9F7F3-04FB-4743-8611-1BD8FA9518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51D462A-2568-4006-9F91-46F0C43586EA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4C9F7F3-04FB-4743-8611-1BD8FA95182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D462A-2568-4006-9F91-46F0C43586EA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4C9F7F3-04FB-4743-8611-1BD8FA95182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D462A-2568-4006-9F91-46F0C43586EA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C9F7F3-04FB-4743-8611-1BD8FA9518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D462A-2568-4006-9F91-46F0C43586EA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C9F7F3-04FB-4743-8611-1BD8FA9518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51D462A-2568-4006-9F91-46F0C43586EA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14C9F7F3-04FB-4743-8611-1BD8FA95182F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pramenzdravi.webnode.cz/images/200000072-ec98aed928/pukl&#233;&#345;ka%20islandsk&#225;.jpg" TargetMode="External"/><Relationship Id="rId13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6.jpeg"/><Relationship Id="rId12" Type="http://schemas.openxmlformats.org/officeDocument/2006/relationships/hyperlink" Target="http://jovibarba.svon.cz/picture/foto/druhy/ramalina_farinacea_max.jpg" TargetMode="External"/><Relationship Id="rId2" Type="http://schemas.openxmlformats.org/officeDocument/2006/relationships/hyperlink" Target="http://jovibarba.svon.cz/picture/foto/druhy/hypogymnia_physodes_max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jovibarba.svon.cz/picture/foto/druhy/candelariella_reflexa_max.jpg" TargetMode="External"/><Relationship Id="rId11" Type="http://schemas.openxmlformats.org/officeDocument/2006/relationships/image" Target="../media/image8.jpeg"/><Relationship Id="rId5" Type="http://schemas.openxmlformats.org/officeDocument/2006/relationships/image" Target="../media/image5.jpeg"/><Relationship Id="rId10" Type="http://schemas.openxmlformats.org/officeDocument/2006/relationships/hyperlink" Target="http://jovibarba.svon.cz/picture/foto/druhy/rhizocarpon_geographicum_max.jpg" TargetMode="External"/><Relationship Id="rId4" Type="http://schemas.openxmlformats.org/officeDocument/2006/relationships/hyperlink" Target="http://jovibarba.svon.cz/picture/foto/druhy/bryoria_sp_max.jpg" TargetMode="External"/><Relationship Id="rId9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4.jpeg"/><Relationship Id="rId7" Type="http://schemas.openxmlformats.org/officeDocument/2006/relationships/image" Target="../media/image7.jpeg"/><Relationship Id="rId2" Type="http://schemas.openxmlformats.org/officeDocument/2006/relationships/hyperlink" Target="http://jovibarba.svon.cz/picture/foto/druhy/hypogymnia_physodes_max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pramenzdravi.webnode.cz/images/200000072-ec98aed928/pukl&#233;&#345;ka%20islandsk&#225;.jpg" TargetMode="External"/><Relationship Id="rId5" Type="http://schemas.openxmlformats.org/officeDocument/2006/relationships/image" Target="../media/image5.jpeg"/><Relationship Id="rId4" Type="http://schemas.openxmlformats.org/officeDocument/2006/relationships/hyperlink" Target="http://jovibarba.svon.cz/picture/foto/druhy/bryoria_sp_max.jpg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vyuka.gymkc.cz/biowiki/images/Li%C5%A1ej.jpg" TargetMode="External"/><Relationship Id="rId3" Type="http://schemas.openxmlformats.org/officeDocument/2006/relationships/image" Target="../media/image8.jpeg"/><Relationship Id="rId7" Type="http://schemas.openxmlformats.org/officeDocument/2006/relationships/image" Target="../media/image9.jpeg"/><Relationship Id="rId2" Type="http://schemas.openxmlformats.org/officeDocument/2006/relationships/hyperlink" Target="http://jovibarba.svon.cz/picture/foto/druhy/rhizocarpon_geographicum_max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jovibarba.svon.cz/picture/foto/druhy/ramalina_farinacea_max.jpg" TargetMode="External"/><Relationship Id="rId5" Type="http://schemas.openxmlformats.org/officeDocument/2006/relationships/image" Target="../media/image11.jpeg"/><Relationship Id="rId4" Type="http://schemas.openxmlformats.org/officeDocument/2006/relationships/hyperlink" Target="http://jovibarba.svon.cz/picture/foto/druhy/usnea_lapponica_max.jpg" TargetMode="External"/><Relationship Id="rId9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7/72/Cladonia_rangiferina.jpeg/258px-Cladonia_rangiferina.jpeg" TargetMode="External"/><Relationship Id="rId3" Type="http://schemas.openxmlformats.org/officeDocument/2006/relationships/hyperlink" Target="http://jovibarba.svon.cz/picture/foto/druhy/bryoria_sp_min.jpg" TargetMode="External"/><Relationship Id="rId7" Type="http://schemas.openxmlformats.org/officeDocument/2006/relationships/hyperlink" Target="http://jovibarba.svon.cz/picture/foto/druhy/usnea_lapponica_min.jpg" TargetMode="External"/><Relationship Id="rId12" Type="http://schemas.openxmlformats.org/officeDocument/2006/relationships/hyperlink" Target="http://vyuka.gymkc.cz/biowiki/index.php/Li%C5%A1ejn%C3%ADky" TargetMode="External"/><Relationship Id="rId2" Type="http://schemas.openxmlformats.org/officeDocument/2006/relationships/hyperlink" Target="http://jovibarba.svon.cz/picture/foto/druhy/hypogymnia_physodes_min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jovibarba.svon.cz/picture/foto/druhy/rhizocarpon_geographicum_min.jpg" TargetMode="External"/><Relationship Id="rId11" Type="http://schemas.openxmlformats.org/officeDocument/2006/relationships/hyperlink" Target="http://www.hvlfoto.cz/main.php?g2_view=core.DownloadItem&amp;g2_itemId=1845&amp;g2_serialNumber=3" TargetMode="External"/><Relationship Id="rId5" Type="http://schemas.openxmlformats.org/officeDocument/2006/relationships/hyperlink" Target="http://files.pramenzdravi.webnode.cz/system_preview_detail_200000072-ec98aed928/pukl&#233;&#345;ka%20islandsk&#225;.jpg" TargetMode="External"/><Relationship Id="rId10" Type="http://schemas.openxmlformats.org/officeDocument/2006/relationships/hyperlink" Target="http://vyuka.gymkc.cz/biowiki/images/Li%C5%A1ej.jpg" TargetMode="External"/><Relationship Id="rId4" Type="http://schemas.openxmlformats.org/officeDocument/2006/relationships/hyperlink" Target="http://jovibarba.svon.cz/picture/foto/druhy/candelariella_reflexa_max.jpg" TargetMode="External"/><Relationship Id="rId9" Type="http://schemas.openxmlformats.org/officeDocument/2006/relationships/hyperlink" Target="http://jovibarba.svon.cz/picture/foto/druhy/ramalina_farinacea_mi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251576" y="1791849"/>
            <a:ext cx="8424937" cy="1470021"/>
          </a:xfrm>
        </p:spPr>
        <p:txBody>
          <a:bodyPr/>
          <a:lstStyle/>
          <a:p>
            <a:pPr lvl="0">
              <a:buNone/>
            </a:pPr>
            <a:r>
              <a:rPr lang="cs-CZ" sz="3200" b="1" dirty="0" smtClean="0"/>
              <a:t>VY_32_INOVACE_03_Lišejníky</a:t>
            </a:r>
            <a:endParaRPr lang="cs-CZ" sz="3200" dirty="0">
              <a:latin typeface="Calibri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835153" y="5373685"/>
            <a:ext cx="5714999" cy="1247774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2"/>
          <p:cNvSpPr txBox="1"/>
          <p:nvPr/>
        </p:nvSpPr>
        <p:spPr>
          <a:xfrm>
            <a:off x="3851272" y="1498599"/>
            <a:ext cx="1225547" cy="3436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30" tIns="45711" rIns="91430" bIns="45711" anchor="t" anchorCtr="1" compatLnSpc="1">
            <a:spAutoFit/>
          </a:bodyPr>
          <a:lstStyle/>
          <a:p>
            <a:pPr algn="ctr"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>
                <a:solidFill>
                  <a:srgbClr val="000000"/>
                </a:solidFill>
                <a:latin typeface="Calibri"/>
                <a:cs typeface="Arial"/>
              </a:rPr>
              <a:t>Šablona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684213" y="620710"/>
            <a:ext cx="1522379" cy="217974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>
                <a:solidFill>
                  <a:srgbClr val="000000"/>
                </a:solidFill>
                <a:latin typeface="Calibri"/>
                <a:cs typeface="Arial"/>
              </a:rPr>
              <a:t>Identifikátor školy: 600 150 569</a:t>
            </a:r>
          </a:p>
        </p:txBody>
      </p:sp>
      <p:sp>
        <p:nvSpPr>
          <p:cNvPr id="6" name="TextovéPole 2"/>
          <p:cNvSpPr txBox="1"/>
          <p:nvPr/>
        </p:nvSpPr>
        <p:spPr>
          <a:xfrm>
            <a:off x="684213" y="1052849"/>
            <a:ext cx="1557282" cy="217974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>
                <a:solidFill>
                  <a:srgbClr val="000000"/>
                </a:solidFill>
                <a:latin typeface="Calibri"/>
                <a:cs typeface="Calibri" pitchFamily="34"/>
              </a:rPr>
              <a:t>Jméno autora: Ivana Kašpárková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214230" y="1055398"/>
            <a:ext cx="1386898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Datum vytvoření: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17. 7</a:t>
            </a: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. 2012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053"/>
            <a:ext cx="3304089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Vzdělávací obor, téma: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Přírodopis, přírodovědná praktika, shrnutí - lišejníky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898"/>
            <a:ext cx="840274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Ročník: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7., 8., 9.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790066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6997" y="489404"/>
            <a:ext cx="8295322" cy="1561084"/>
          </a:xfrm>
          <a:prstGeom prst="rect">
            <a:avLst/>
          </a:prstGeom>
        </p:spPr>
        <p:txBody>
          <a:bodyPr wrap="square" lIns="82945" tIns="41473" rIns="82945" bIns="41473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DUM je určen pro výklad nového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učiva nebo zopakování probrané látky,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na konci je zařazen test k opakování probraných pojmů. </a:t>
            </a:r>
          </a:p>
        </p:txBody>
      </p:sp>
    </p:spTree>
    <p:extLst>
      <p:ext uri="{BB962C8B-B14F-4D97-AF65-F5344CB8AC3E}">
        <p14:creationId xmlns:p14="http://schemas.microsoft.com/office/powerpoint/2010/main" val="742536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3210" y="2673086"/>
            <a:ext cx="567366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L i š e j n í k y</a:t>
            </a:r>
            <a:endParaRPr lang="cs-CZ" sz="7200" b="1" dirty="0">
              <a:solidFill>
                <a:srgbClr val="00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Modřín v lese, Dětřichov (Fyt63i, 09/2011).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841253"/>
            <a:ext cx="2736304" cy="1720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Větvička modřínu v lese Hesiny (Fyt69b, 12/2011).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1396" y="476672"/>
            <a:ext cx="2736304" cy="1720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tará alej u Herálce, Žďárské vrchy (Fyt91, 10/2011).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59" y="841253"/>
            <a:ext cx="2880321" cy="1810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Pukléřka islandská (Cetraria islandica)">
            <a:hlinkClick r:id="rId8" tooltip="Odkaz se otevře do nového okna prohlížeče.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68" y="4938897"/>
            <a:ext cx="2732742" cy="1723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Vrchol Červená hora, Hrubý Jeseník (Fyt97, 09/2011).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3102" y="4952255"/>
            <a:ext cx="2699058" cy="1696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Stará alej u Herálce, Žďárské vrchy (Fyt91, 11/2011).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979" y="4938897"/>
            <a:ext cx="2771800" cy="1696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946" y="3861048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Lišejníky jsou organismy, jejichž stélku tvoří vlákna hub a buňky sinic nebo řas. Jsou příkladem těsné symbiózy neboli mutualismu.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2313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5" y="419208"/>
            <a:ext cx="8928992" cy="7171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Řasy (sinice) získávají prostřednictvím houbových vláken vodu a minerální látky, houbě řasa poskytuje organické látky vytvořené fotosyntézou.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První lišejníky se objevují už v mladších prvohorách.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Lišejníky se vyskytují od rovníku k pólům; nacházíme je na holé půdě, trouchnivějícím dřevě, borce stromů, kamenech, skalách i ve vysokohorských oblastech, polárních oblastech (extrém v Antarktidě – lišejníky zcela uvnitř kamenů) a pouštích.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Spolu se sinicemi a řasami jsou lišejníky považovány za průkopníky života (pionýrské organismy) na holých skalách, jejichž povrch narušují látkami, které vylučují. Jsou velmi citlivé na znečištěné prostředí a proto jich bývá využíváno jako bioindikátorů čistoty ovzduší. Na místech, kde je prostředí velmi znečištěné, se nevyskytují. Těmto místům se také říká lišejníková poušť. Stélka lišejníků hromadí radioaktivní spady z ovzduší.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Některé druhy lišejníků se využívají ve farmaceutickém (pukléřka islandská) nebo potravinářském průmyslu, vzácně jako potrava, potrava pro zvěř; některé druhy se používají v lidovém lékařství, pro výrobu barviv, v parfumerii aj.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7193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Modřín v lese, Dětřichov (Fyt63i, 09/2011).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928" y="332656"/>
            <a:ext cx="3848100" cy="2419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Větvička modřínu v lese Hesiny (Fyt69b, 12/2011).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2400" y="3489409"/>
            <a:ext cx="3835732" cy="241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244022" y="594956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vousatec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87826" y="2724818"/>
            <a:ext cx="1624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ávnatka psí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32641" y="2778165"/>
            <a:ext cx="18966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erčovka bublinatá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 descr="Pukléřka islandská (Cetraria islandica)">
            <a:hlinkClick r:id="rId6" tooltip="Odkaz se otevře do nového okna prohlížeče.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652" y="3509908"/>
            <a:ext cx="3835732" cy="2419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619817" y="5951848"/>
            <a:ext cx="19094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ukléřka islandská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Picture 2" descr="hávnatka psí (Peltigera canina)  - ID vl913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1708" y="332656"/>
            <a:ext cx="3816424" cy="2392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4551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Vrchol Červená hora, Hrubý Jeseník (Fyt97, 09/2011).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90204"/>
            <a:ext cx="3894100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38017" y="2852937"/>
            <a:ext cx="2153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apovník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zeměpisný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6" name="Picture 4" descr="Na modřínu les, Hesiny (Fyt69b, 12/2011).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04665"/>
            <a:ext cx="3848100" cy="2419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937116" y="2833242"/>
            <a:ext cx="1261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provazovka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08390" y="5843527"/>
            <a:ext cx="16530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utohlávka sobí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80" name="Picture 8" descr="Stará alej u Herálce, Žďárské vrchy (Fyt91, 11/2011).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0548" y="3418496"/>
            <a:ext cx="3848100" cy="2419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020600" y="5843527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stužkovec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82" name="Picture 10" descr="Soubor:Lišej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3418496"/>
            <a:ext cx="3894100" cy="2419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8667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64951" y="692696"/>
            <a:ext cx="61408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Test vědomostí o lišejnících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12241" y="2132856"/>
            <a:ext cx="7446269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Co je lišejník?</a:t>
            </a:r>
          </a:p>
          <a:p>
            <a:pPr marL="342900" indent="-342900"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Co je symbióza?</a:t>
            </a:r>
          </a:p>
          <a:p>
            <a:pPr marL="342900" indent="-342900"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Jak se nazývá těsná symbióza?</a:t>
            </a:r>
          </a:p>
          <a:p>
            <a:pPr marL="342900" indent="-342900"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Kde se lišejníky vyskytují?</a:t>
            </a:r>
          </a:p>
          <a:p>
            <a:pPr marL="342900" indent="-342900"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Kde se lišejníky nevyskytují? Jak se těmto místům říká?</a:t>
            </a:r>
          </a:p>
          <a:p>
            <a:pPr marL="342900" indent="-342900"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Jaký je význam lišejníků, k čemu se používají?</a:t>
            </a:r>
          </a:p>
          <a:p>
            <a:pPr marL="342900" indent="-342900"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Vyjmenuj alespoň 4 druhy lišejníků.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rabicPeriod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rabicPeriod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6932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7166" y="396720"/>
            <a:ext cx="6287299" cy="59400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Co je lišejník?</a:t>
            </a:r>
          </a:p>
          <a:p>
            <a:pPr marL="342900" indent="-3429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Co je symbióza?</a:t>
            </a:r>
          </a:p>
          <a:p>
            <a:pPr marL="342900" indent="-3429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 se nazývá těsná symbióza?</a:t>
            </a:r>
          </a:p>
          <a:p>
            <a:pPr marL="342900" indent="-3429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Kde se lišejníky vyskytují?</a:t>
            </a:r>
          </a:p>
          <a:p>
            <a:pPr marL="342900" indent="-3429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Kde se lišejníky nevyskytují? Jak se těmto místům říká?</a:t>
            </a:r>
          </a:p>
          <a:p>
            <a:pPr marL="342900" indent="-3429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Jaký je význam lišejníků, k čemu se používají?</a:t>
            </a:r>
          </a:p>
          <a:p>
            <a:pPr marL="342900" indent="-3429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Vyjmenuj alespoň 4 druhy lišejníků.</a:t>
            </a:r>
          </a:p>
        </p:txBody>
      </p:sp>
      <p:sp>
        <p:nvSpPr>
          <p:cNvPr id="5" name="Obdélník 4"/>
          <p:cNvSpPr/>
          <p:nvPr/>
        </p:nvSpPr>
        <p:spPr>
          <a:xfrm>
            <a:off x="497340" y="707170"/>
            <a:ext cx="864665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Lišejník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organismus, jehož </a:t>
            </a:r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stélku tvoří vlákna hub a buňky sinic nebo řas.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4204" y="1269317"/>
            <a:ext cx="86797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Symbióza je soužití dvou organizmů, oba organizmy z tohoto soužití mají prospěch.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4204" y="1922404"/>
            <a:ext cx="1391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mutualismus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4204" y="2566544"/>
            <a:ext cx="84339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Lišejníky se vyskytují od rovníku k pólům; nacházíme je na holé půdě, trouchnivějícím dřevě, borce stromů, kamenech, skalách i ve vysokohorských oblastech, polárních oblastech (extrém v Antarktidě – lišejníky zcela uvnitř kamenů) a pouštích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7342" y="3717030"/>
            <a:ext cx="84339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Lišejníky se nevyskytují na </a:t>
            </a:r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místech, kde je prostředí velmi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znečištěné. </a:t>
            </a:r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Těmto místům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se </a:t>
            </a:r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říká lišejníková poušť.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-16237" y="3974"/>
            <a:ext cx="19296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Správné odpovědi: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7339" y="4725144"/>
            <a:ext cx="864665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Jsou bioindikátory znečištění ovzduší, stélky pohlcují i radioaktivní spady z ovzduší.</a:t>
            </a:r>
          </a:p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Některé </a:t>
            </a:r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druhy lišejníků se využívají ve farmaceutickém (pukléřka islandská) nebo potravinářském průmyslu, vzácně jako potrava, potrava pro zvěř; některé druhy se používají v lidovém lékařství, pro výrobu barviv, v parfumerii aj.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4204" y="6229564"/>
            <a:ext cx="86094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erčovka bublinatá, hávnatka psí, pukléřka islandská, vousatec, provazovka, dutohlávka sobí,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mapovník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zeměpisný, stužkovec 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9545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1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91208" y="856561"/>
            <a:ext cx="7714420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  <a:hlinkClick r:id="rId2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http://jovibarba.svon.cz/picture/foto/druhy/hypogymnia_physodes_min.jpg</a:t>
            </a:r>
            <a:endParaRPr lang="cs-CZ" sz="12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http://jovibarba.svon.cz/picture/foto/druhy/bryoria_sp_min.jpg</a:t>
            </a:r>
            <a:endParaRPr lang="cs-CZ" sz="12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http://jovibarba.svon.cz/picture/foto/druhy/candelariella_reflexa_max.jpg</a:t>
            </a:r>
            <a:endParaRPr lang="cs-CZ" sz="12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http://files.pramenzdravi.webnode.cz/system_preview_detail_200000072-ec98aed928/pukléřka%20islandská.jpg</a:t>
            </a:r>
            <a:endParaRPr lang="cs-CZ" sz="12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http://jovibarba.svon.cz/picture/foto/druhy/rhizocarpon_geographicum_min.jpg</a:t>
            </a:r>
            <a:endParaRPr lang="cs-CZ" sz="12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http://jovibarba.svon.cz/picture/foto/druhy/usnea_lapponica_min.jpg</a:t>
            </a:r>
            <a:endParaRPr lang="cs-CZ" sz="12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http://upload.wikimedia.org/wikipedia/commons/thumb/7/72/Cladonia_rangiferina.jpeg/258px-Cladonia_rangiferina.jpeg</a:t>
            </a:r>
            <a:endParaRPr lang="cs-CZ" sz="12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http://jovibarba.svon.cz/picture/foto/druhy/ramalina_farinacea_min.jpg</a:t>
            </a:r>
            <a:endParaRPr lang="cs-CZ" sz="12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http://vyuka.gymkc.cz/biowiki/images/Li%C5%A1ej.jpg</a:t>
            </a:r>
            <a:endParaRPr lang="cs-CZ" sz="12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http://www.hvlfoto.cz/main.php?g2_view=core.DownloadItem&amp;g2_itemId=1845&amp;g2_serialNumber=3</a:t>
            </a:r>
            <a:endParaRPr lang="cs-CZ" sz="12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http://vyuka.gymkc.cz/biowiki/index.php/Li%C5%A1ejn%C3%ADky</a:t>
            </a:r>
            <a:endParaRPr lang="cs-CZ" sz="12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1904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160</TotalTime>
  <Words>585</Words>
  <Application>Microsoft Office PowerPoint</Application>
  <PresentationFormat>Předvádění na obrazovce (4:3)</PresentationFormat>
  <Paragraphs>78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VY_32_INOVACE_03_Lišejníky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20</cp:revision>
  <dcterms:created xsi:type="dcterms:W3CDTF">2012-10-29T19:21:39Z</dcterms:created>
  <dcterms:modified xsi:type="dcterms:W3CDTF">2013-03-17T17:38:47Z</dcterms:modified>
</cp:coreProperties>
</file>