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73" r:id="rId2"/>
    <p:sldId id="274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5" r:id="rId16"/>
    <p:sldId id="276" r:id="rId17"/>
    <p:sldId id="277" r:id="rId18"/>
    <p:sldId id="278" r:id="rId19"/>
    <p:sldId id="288" r:id="rId20"/>
    <p:sldId id="289" r:id="rId21"/>
    <p:sldId id="290" r:id="rId22"/>
    <p:sldId id="269" r:id="rId23"/>
    <p:sldId id="271" r:id="rId24"/>
    <p:sldId id="279" r:id="rId25"/>
    <p:sldId id="296" r:id="rId26"/>
    <p:sldId id="281" r:id="rId27"/>
    <p:sldId id="284" r:id="rId28"/>
    <p:sldId id="285" r:id="rId29"/>
    <p:sldId id="282" r:id="rId30"/>
    <p:sldId id="286" r:id="rId31"/>
    <p:sldId id="287" r:id="rId32"/>
    <p:sldId id="292" r:id="rId33"/>
    <p:sldId id="293" r:id="rId34"/>
    <p:sldId id="299" r:id="rId35"/>
    <p:sldId id="300" r:id="rId36"/>
    <p:sldId id="297" r:id="rId37"/>
    <p:sldId id="298" r:id="rId38"/>
    <p:sldId id="291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VY_32_INOVACE_10_INF_04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0" dirty="0" err="1" smtClean="0">
              <a:solidFill>
                <a:schemeClr val="tx1"/>
              </a:solidFill>
            </a:rPr>
            <a:t>Inf</a:t>
          </a:r>
          <a:r>
            <a:rPr lang="cs-CZ" sz="2000" b="0" dirty="0" smtClean="0">
              <a:solidFill>
                <a:schemeClr val="tx1"/>
              </a:solidFill>
            </a:rPr>
            <a:t> – 6</a:t>
          </a:r>
          <a:r>
            <a:rPr lang="cs-CZ" sz="2000" b="0" dirty="0" smtClean="0">
              <a:solidFill>
                <a:schemeClr val="tx1"/>
              </a:solidFill>
            </a:rPr>
            <a:t>. A </a:t>
          </a:r>
          <a:r>
            <a:rPr lang="cs-CZ" sz="2000" b="0" dirty="0" smtClean="0">
              <a:solidFill>
                <a:schemeClr val="tx1"/>
              </a:solidFill>
            </a:rPr>
            <a:t>– Znáš vnitřek skříně PC?</a:t>
          </a:r>
          <a:endParaRPr lang="cs-CZ" sz="2000" b="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A19989-022E-47B4-8E3E-3C8333F04154}" type="presOf" srcId="{4C35D32F-0EAB-4CD7-82EE-45574DC2A586}" destId="{8BEBB6EC-1DAA-4CAC-8A25-BC0FCBD5DBD5}" srcOrd="0" destOrd="0" presId="urn:microsoft.com/office/officeart/2005/8/layout/target3"/>
    <dgm:cxn modelId="{2BF3C979-B66A-4F11-83A4-9FC8A9266C61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E03682E-C2B8-4C60-8DB2-71657183FB6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E313442-E24B-43E8-8B21-FEB77770D54D}" type="presOf" srcId="{4C35D32F-0EAB-4CD7-82EE-45574DC2A586}" destId="{890E4F0B-2866-4A3F-A3C7-2A14B1797930}" srcOrd="1" destOrd="0" presId="urn:microsoft.com/office/officeart/2005/8/layout/target3"/>
    <dgm:cxn modelId="{D8197DAF-00FF-46AA-BEDF-E7E29C25102D}" type="presOf" srcId="{B651F6E3-6281-48DB-9319-2AEAFDAE7572}" destId="{619D679B-A015-4ECF-8348-D1034C574F40}" srcOrd="0" destOrd="0" presId="urn:microsoft.com/office/officeart/2005/8/layout/target3"/>
    <dgm:cxn modelId="{100BE0F9-5D41-4370-8558-236C915667FA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FAA43F5-0DBF-45A6-8559-865E00ED99FA}" type="presOf" srcId="{D8197B8C-B260-4A16-BDF4-0947B075E274}" destId="{5A5FFA88-C948-4069-8E93-59FA12366E83}" srcOrd="1" destOrd="0" presId="urn:microsoft.com/office/officeart/2005/8/layout/target3"/>
    <dgm:cxn modelId="{55E21D4D-345C-4949-8A9A-E8D345B2B783}" type="presOf" srcId="{D1B46980-6531-4606-95E6-44980827E919}" destId="{6140AFEC-043D-4C43-A2F9-D0F5331DF3A3}" srcOrd="0" destOrd="0" presId="urn:microsoft.com/office/officeart/2005/8/layout/target3"/>
    <dgm:cxn modelId="{09E7F561-DC40-4351-858E-647364DC53ED}" type="presOf" srcId="{D1B46980-6531-4606-95E6-44980827E919}" destId="{2BE915AB-18AA-4053-B92C-3BFC9ED204BB}" srcOrd="1" destOrd="0" presId="urn:microsoft.com/office/officeart/2005/8/layout/target3"/>
    <dgm:cxn modelId="{F174B465-10E4-4657-AE30-4EFB20C12DD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7C79C55-27D9-4968-98D6-55F59F6F5F22}" type="presOf" srcId="{B651F6E3-6281-48DB-9319-2AEAFDAE7572}" destId="{6BB5E863-4638-4E1D-BFDE-399D028AC4ED}" srcOrd="1" destOrd="0" presId="urn:microsoft.com/office/officeart/2005/8/layout/target3"/>
    <dgm:cxn modelId="{8BC966E5-F849-4E3A-929E-068BC9D30BBA}" type="presParOf" srcId="{333A1088-737F-45CB-B68E-254E46348037}" destId="{F5ABB229-8D3B-4694-996A-96F23CF14429}" srcOrd="0" destOrd="0" presId="urn:microsoft.com/office/officeart/2005/8/layout/target3"/>
    <dgm:cxn modelId="{C3140BFD-F01C-4043-B40D-504445AD4E3D}" type="presParOf" srcId="{333A1088-737F-45CB-B68E-254E46348037}" destId="{F41139FD-01EE-4571-8B17-4FB00FC51163}" srcOrd="1" destOrd="0" presId="urn:microsoft.com/office/officeart/2005/8/layout/target3"/>
    <dgm:cxn modelId="{2D14608A-001C-4C76-A10E-57853BF59DBD}" type="presParOf" srcId="{333A1088-737F-45CB-B68E-254E46348037}" destId="{D005CE8C-CC26-4C3E-AC11-E15060ECD759}" srcOrd="2" destOrd="0" presId="urn:microsoft.com/office/officeart/2005/8/layout/target3"/>
    <dgm:cxn modelId="{E3374A4F-6139-4E49-AC8F-8B23CBEDD53E}" type="presParOf" srcId="{333A1088-737F-45CB-B68E-254E46348037}" destId="{2C702D82-9B77-49B7-9568-BB8EB47C3372}" srcOrd="3" destOrd="0" presId="urn:microsoft.com/office/officeart/2005/8/layout/target3"/>
    <dgm:cxn modelId="{6F1E9CDA-4825-4C3F-A9D1-401A606C84D2}" type="presParOf" srcId="{333A1088-737F-45CB-B68E-254E46348037}" destId="{A52A0455-90FF-4808-ABD0-F02540D31D5A}" srcOrd="4" destOrd="0" presId="urn:microsoft.com/office/officeart/2005/8/layout/target3"/>
    <dgm:cxn modelId="{875551A5-73B1-4EEC-8DBD-EA1399BDE9B9}" type="presParOf" srcId="{333A1088-737F-45CB-B68E-254E46348037}" destId="{6140AFEC-043D-4C43-A2F9-D0F5331DF3A3}" srcOrd="5" destOrd="0" presId="urn:microsoft.com/office/officeart/2005/8/layout/target3"/>
    <dgm:cxn modelId="{E1E14394-69CE-4CC4-814F-0D474DF89B6A}" type="presParOf" srcId="{333A1088-737F-45CB-B68E-254E46348037}" destId="{9358AC05-5D7D-4327-9F80-1AD486AEA664}" srcOrd="6" destOrd="0" presId="urn:microsoft.com/office/officeart/2005/8/layout/target3"/>
    <dgm:cxn modelId="{50BD7EE8-D343-447D-9A07-4709AB79567B}" type="presParOf" srcId="{333A1088-737F-45CB-B68E-254E46348037}" destId="{313FC574-E1CD-4FB4-B054-0B805CE0447D}" srcOrd="7" destOrd="0" presId="urn:microsoft.com/office/officeart/2005/8/layout/target3"/>
    <dgm:cxn modelId="{3A4B5B6C-4F05-4805-8C54-0EABA01D56D5}" type="presParOf" srcId="{333A1088-737F-45CB-B68E-254E46348037}" destId="{619D679B-A015-4ECF-8348-D1034C574F40}" srcOrd="8" destOrd="0" presId="urn:microsoft.com/office/officeart/2005/8/layout/target3"/>
    <dgm:cxn modelId="{59B97E74-71CC-4A2F-BAF1-607ED1000CA0}" type="presParOf" srcId="{333A1088-737F-45CB-B68E-254E46348037}" destId="{322283A8-4A27-4CDA-BAE3-F381106A9174}" srcOrd="9" destOrd="0" presId="urn:microsoft.com/office/officeart/2005/8/layout/target3"/>
    <dgm:cxn modelId="{1F84BC35-FBC3-4608-9B91-E10F4D1196BD}" type="presParOf" srcId="{333A1088-737F-45CB-B68E-254E46348037}" destId="{FFC9F71D-1B4F-4AD9-A4A6-86ADEFC8AF5C}" srcOrd="10" destOrd="0" presId="urn:microsoft.com/office/officeart/2005/8/layout/target3"/>
    <dgm:cxn modelId="{7B8222EE-9E27-485C-A432-07AA4F633B98}" type="presParOf" srcId="{333A1088-737F-45CB-B68E-254E46348037}" destId="{25B08C86-7E15-44DC-BE7F-FFB55DD49D12}" srcOrd="11" destOrd="0" presId="urn:microsoft.com/office/officeart/2005/8/layout/target3"/>
    <dgm:cxn modelId="{E4BE3044-A15D-4D2B-A2CE-937BE8485DF7}" type="presParOf" srcId="{333A1088-737F-45CB-B68E-254E46348037}" destId="{76644BE8-9D7C-4C09-B250-3D10AF48CBB7}" srcOrd="12" destOrd="0" presId="urn:microsoft.com/office/officeart/2005/8/layout/target3"/>
    <dgm:cxn modelId="{F155AEBF-AE36-41A7-A64F-44E3EA5E98BC}" type="presParOf" srcId="{333A1088-737F-45CB-B68E-254E46348037}" destId="{EE85B701-7295-41C0-BA7A-34D3756A2AE6}" srcOrd="13" destOrd="0" presId="urn:microsoft.com/office/officeart/2005/8/layout/target3"/>
    <dgm:cxn modelId="{95A7DABE-751D-4A83-9E19-02A1FE03CDBD}" type="presParOf" srcId="{333A1088-737F-45CB-B68E-254E46348037}" destId="{8BEBB6EC-1DAA-4CAC-8A25-BC0FCBD5DBD5}" srcOrd="14" destOrd="0" presId="urn:microsoft.com/office/officeart/2005/8/layout/target3"/>
    <dgm:cxn modelId="{8F9B5552-2F45-4A54-957E-9C388380AA4D}" type="presParOf" srcId="{333A1088-737F-45CB-B68E-254E46348037}" destId="{AED2198E-93D5-4001-81B4-73124B309672}" srcOrd="15" destOrd="0" presId="urn:microsoft.com/office/officeart/2005/8/layout/target3"/>
    <dgm:cxn modelId="{1927E9A0-BFEC-4AF5-B5A5-864F6307E310}" type="presParOf" srcId="{333A1088-737F-45CB-B68E-254E46348037}" destId="{2BE915AB-18AA-4053-B92C-3BFC9ED204BB}" srcOrd="16" destOrd="0" presId="urn:microsoft.com/office/officeart/2005/8/layout/target3"/>
    <dgm:cxn modelId="{400679FE-E1CB-40A4-8668-2FBB3A996666}" type="presParOf" srcId="{333A1088-737F-45CB-B68E-254E46348037}" destId="{6BB5E863-4638-4E1D-BFDE-399D028AC4ED}" srcOrd="17" destOrd="0" presId="urn:microsoft.com/office/officeart/2005/8/layout/target3"/>
    <dgm:cxn modelId="{6C2A5F2A-448F-4131-AA56-8FBE6117BCAF}" type="presParOf" srcId="{333A1088-737F-45CB-B68E-254E46348037}" destId="{5A5FFA88-C948-4069-8E93-59FA12366E83}" srcOrd="18" destOrd="0" presId="urn:microsoft.com/office/officeart/2005/8/layout/target3"/>
    <dgm:cxn modelId="{4966B5C0-9B52-42C3-B68D-0B22CECF702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Marcel Bednařík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VY_32_INOVACE_10_INF_04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0" kern="1200" dirty="0" err="1" smtClean="0">
              <a:solidFill>
                <a:schemeClr val="tx1"/>
              </a:solidFill>
            </a:rPr>
            <a:t>Inf</a:t>
          </a:r>
          <a:r>
            <a:rPr lang="cs-CZ" sz="2000" b="0" kern="1200" dirty="0" smtClean="0">
              <a:solidFill>
                <a:schemeClr val="tx1"/>
              </a:solidFill>
            </a:rPr>
            <a:t> – 6</a:t>
          </a:r>
          <a:r>
            <a:rPr lang="cs-CZ" sz="2000" b="0" kern="1200" dirty="0" smtClean="0">
              <a:solidFill>
                <a:schemeClr val="tx1"/>
              </a:solidFill>
            </a:rPr>
            <a:t>. A </a:t>
          </a:r>
          <a:r>
            <a:rPr lang="cs-CZ" sz="2000" b="0" kern="1200" dirty="0" smtClean="0">
              <a:solidFill>
                <a:schemeClr val="tx1"/>
              </a:solidFill>
            </a:rPr>
            <a:t>– Znáš vnitřek skříně PC?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F697ED-9D3A-420F-BA0B-6EF19716A0B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F86071-A348-4B32-8C7D-338D3A0835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651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5C00D-82F3-4419-B700-8DB34D245E5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73FD5D-C07D-4CC0-A91A-E53BBCBE0A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1.png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1.png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image" Target="../media/image23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1.png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image" Target="../media/image23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1.png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image" Target="../media/image23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1.png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image" Target="../media/image23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1.png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image" Target="../media/image23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1.png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image" Target="../media/image23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1.png"/><Relationship Id="rId10" Type="http://schemas.openxmlformats.org/officeDocument/2006/relationships/image" Target="../media/image24.png"/><Relationship Id="rId4" Type="http://schemas.openxmlformats.org/officeDocument/2006/relationships/image" Target="../media/image21.png"/><Relationship Id="rId9" Type="http://schemas.openxmlformats.org/officeDocument/2006/relationships/image" Target="../media/image23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5.png"/><Relationship Id="rId7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25.png"/><Relationship Id="rId4" Type="http://schemas.openxmlformats.org/officeDocument/2006/relationships/image" Target="../media/image4.png"/><Relationship Id="rId9" Type="http://schemas.openxmlformats.org/officeDocument/2006/relationships/image" Target="../media/image24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5.png"/><Relationship Id="rId7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25.png"/><Relationship Id="rId4" Type="http://schemas.openxmlformats.org/officeDocument/2006/relationships/image" Target="../media/image4.png"/><Relationship Id="rId9" Type="http://schemas.openxmlformats.org/officeDocument/2006/relationships/image" Target="../media/image24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1.png"/><Relationship Id="rId7" Type="http://schemas.openxmlformats.org/officeDocument/2006/relationships/image" Target="../media/image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25.png"/><Relationship Id="rId4" Type="http://schemas.openxmlformats.org/officeDocument/2006/relationships/image" Target="../media/image4.png"/><Relationship Id="rId9" Type="http://schemas.openxmlformats.org/officeDocument/2006/relationships/image" Target="../media/image2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1.png"/><Relationship Id="rId7" Type="http://schemas.openxmlformats.org/officeDocument/2006/relationships/image" Target="../media/image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25.png"/><Relationship Id="rId4" Type="http://schemas.openxmlformats.org/officeDocument/2006/relationships/image" Target="../media/image4.png"/><Relationship Id="rId9" Type="http://schemas.openxmlformats.org/officeDocument/2006/relationships/image" Target="../media/image24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1.png"/><Relationship Id="rId7" Type="http://schemas.openxmlformats.org/officeDocument/2006/relationships/image" Target="../media/image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25.png"/><Relationship Id="rId4" Type="http://schemas.openxmlformats.org/officeDocument/2006/relationships/image" Target="../media/image4.png"/><Relationship Id="rId9" Type="http://schemas.openxmlformats.org/officeDocument/2006/relationships/image" Target="../media/image24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1.png"/><Relationship Id="rId7" Type="http://schemas.openxmlformats.org/officeDocument/2006/relationships/image" Target="../media/image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25.png"/><Relationship Id="rId4" Type="http://schemas.openxmlformats.org/officeDocument/2006/relationships/image" Target="../media/image4.png"/><Relationship Id="rId9" Type="http://schemas.openxmlformats.org/officeDocument/2006/relationships/image" Target="../media/image24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1.png"/><Relationship Id="rId7" Type="http://schemas.openxmlformats.org/officeDocument/2006/relationships/image" Target="../media/image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25.png"/><Relationship Id="rId4" Type="http://schemas.openxmlformats.org/officeDocument/2006/relationships/image" Target="../media/image4.png"/><Relationship Id="rId9" Type="http://schemas.openxmlformats.org/officeDocument/2006/relationships/image" Target="../media/image24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1.png"/><Relationship Id="rId7" Type="http://schemas.openxmlformats.org/officeDocument/2006/relationships/image" Target="../media/image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14.png"/><Relationship Id="rId5" Type="http://schemas.openxmlformats.org/officeDocument/2006/relationships/image" Target="../media/image9.png"/><Relationship Id="rId10" Type="http://schemas.openxmlformats.org/officeDocument/2006/relationships/image" Target="../media/image25.png"/><Relationship Id="rId4" Type="http://schemas.openxmlformats.org/officeDocument/2006/relationships/image" Target="../media/image4.png"/><Relationship Id="rId9" Type="http://schemas.openxmlformats.org/officeDocument/2006/relationships/image" Target="../media/image24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tomcom.ca/catalog/images/FD-SO-1.44.jpg" TargetMode="External"/><Relationship Id="rId13" Type="http://schemas.openxmlformats.org/officeDocument/2006/relationships/hyperlink" Target="http://upload.wikimedia.org/wikipedia/commons/8/82/NIC-FA312.jpg" TargetMode="External"/><Relationship Id="rId18" Type="http://schemas.openxmlformats.org/officeDocument/2006/relationships/hyperlink" Target="http://www.compos.cz/logitech-mys-mx518-optical-gaming-mouse-1800-dpi_i112849.jpg" TargetMode="External"/><Relationship Id="rId3" Type="http://schemas.openxmlformats.org/officeDocument/2006/relationships/hyperlink" Target="http://retrothing.typepad.com/photos/uncategorized/2008/03/26/intellittlevalley_2.jpg" TargetMode="External"/><Relationship Id="rId7" Type="http://schemas.openxmlformats.org/officeDocument/2006/relationships/hyperlink" Target="http://gallery.techarena.in/data/513/Amd_Athlon64_fx57_Processor.jpg" TargetMode="External"/><Relationship Id="rId12" Type="http://schemas.openxmlformats.org/officeDocument/2006/relationships/hyperlink" Target="http://www.livedigitally.com/wp-content/PDVMR08disc_01.jpg" TargetMode="External"/><Relationship Id="rId17" Type="http://schemas.openxmlformats.org/officeDocument/2006/relationships/hyperlink" Target="http://www.pcguide.com/ref/hdd/z_ibm_ultrastar36zx.jpg" TargetMode="External"/><Relationship Id="rId2" Type="http://schemas.openxmlformats.org/officeDocument/2006/relationships/hyperlink" Target="http://www.dansdata.com/images/llpcs80/insideoff1280.jpg" TargetMode="External"/><Relationship Id="rId16" Type="http://schemas.openxmlformats.org/officeDocument/2006/relationships/hyperlink" Target="http://upload.wikimedia.org/wikipedia/commons/thumb/9/9e/Ventilator.png/220px-Ventilator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arm5.static.flickr.com/4004/4197858604_b3a4a369f8.jpg" TargetMode="External"/><Relationship Id="rId11" Type="http://schemas.openxmlformats.org/officeDocument/2006/relationships/hyperlink" Target="http://www.espow.ca/images/big/EMSD8GO2.JPG" TargetMode="External"/><Relationship Id="rId5" Type="http://schemas.openxmlformats.org/officeDocument/2006/relationships/hyperlink" Target="http://www.usbmemorysticks.net/wp-content/gallery/256gb-flash-drives/kingston-datatraveler-300-256gb-flash-drive.jpg" TargetMode="External"/><Relationship Id="rId15" Type="http://schemas.openxmlformats.org/officeDocument/2006/relationships/hyperlink" Target="http://cs.wikipedia.org/wiki/Soubor:Joyopis.svg" TargetMode="External"/><Relationship Id="rId10" Type="http://schemas.openxmlformats.org/officeDocument/2006/relationships/hyperlink" Target="http://upload.ecvv.com/upload/Info/200801/China_Product_C20074612727527996_DVB_S_TV_CARD.jpg" TargetMode="External"/><Relationship Id="rId19" Type="http://schemas.openxmlformats.org/officeDocument/2006/relationships/hyperlink" Target="http://upload.wikimedia.org/wikipedia/en/thumb/c/cc/Mtron_SSD.jpg/800px-Mtron_SSD.jpg" TargetMode="External"/><Relationship Id="rId4" Type="http://schemas.openxmlformats.org/officeDocument/2006/relationships/hyperlink" Target="http://www.build-your-own-computer.net/image-files/dvd-drive-03.jpg" TargetMode="External"/><Relationship Id="rId9" Type="http://schemas.openxmlformats.org/officeDocument/2006/relationships/hyperlink" Target="http://images.mylot.com/userImages/images/postphotos/2341114.jpg" TargetMode="External"/><Relationship Id="rId14" Type="http://schemas.openxmlformats.org/officeDocument/2006/relationships/hyperlink" Target="http://www.pwkits.org/wp-content/uploads/2008/07/wired-micropho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21073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zaměřena na opakování a procvičování pojmů, součástek , které obsahuje skříň PC, vstupních a výstupních zařízení, periferií</a:t>
            </a:r>
          </a:p>
          <a:p>
            <a:r>
              <a:rPr lang="cs-CZ" dirty="0" smtClean="0"/>
              <a:t>možno využít  při opakování, procvičování, zkoušení</a:t>
            </a:r>
          </a:p>
          <a:p>
            <a:r>
              <a:rPr lang="cs-CZ" dirty="0" smtClean="0"/>
              <a:t>cvičení obsahuje řešení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2000232" y="857232"/>
            <a:ext cx="5429288" cy="4714908"/>
          </a:xfrm>
          <a:prstGeom prst="actionButtonHelp">
            <a:avLst/>
          </a:prstGeom>
          <a:noFill/>
          <a:ln w="63500">
            <a:solidFill>
              <a:srgbClr val="00B0F0"/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Znáš vnitřek skříně PC?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7878" y="500042"/>
            <a:ext cx="5988244" cy="5570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2928926" y="1643050"/>
            <a:ext cx="2857520" cy="3000396"/>
          </a:xfrm>
          <a:prstGeom prst="actionButtonHelp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6970" y="1285860"/>
            <a:ext cx="7290061" cy="4885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64513" y="1142984"/>
            <a:ext cx="5214974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74036" y="1285860"/>
            <a:ext cx="5555483" cy="49794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d)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9" y="2214554"/>
            <a:ext cx="7858180" cy="3786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e)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1785926"/>
            <a:ext cx="4810145" cy="3587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f)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0" y="1571612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g)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60" y="1571611"/>
            <a:ext cx="6572281" cy="5024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h)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120128"/>
            <a:ext cx="7572428" cy="55425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i)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40707" y="1524000"/>
            <a:ext cx="5262586" cy="5262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j)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21713" y="1643050"/>
            <a:ext cx="4500574" cy="45005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071678"/>
            <a:ext cx="5929329" cy="3826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2143116"/>
            <a:ext cx="4676781" cy="3487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1928802"/>
            <a:ext cx="4071956" cy="40719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n)</a:t>
            </a:r>
            <a:endParaRPr lang="cs-CZ" dirty="0"/>
          </a:p>
        </p:txBody>
      </p:sp>
      <p:pic>
        <p:nvPicPr>
          <p:cNvPr id="4" name="Zástupný symbol pro obsah 10" descr="cooler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71670" y="1643050"/>
            <a:ext cx="4707364" cy="406528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571612"/>
            <a:ext cx="4181491" cy="45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3942" y="2066924"/>
            <a:ext cx="3762058" cy="33623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7072330" y="642939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428736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001024" y="648866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3" y="642918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001156" cy="511156"/>
          </a:xfrm>
        </p:spPr>
        <p:txBody>
          <a:bodyPr>
            <a:no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Cv</a:t>
            </a:r>
            <a:r>
              <a:rPr lang="cs-CZ" sz="3600" dirty="0" smtClean="0">
                <a:solidFill>
                  <a:srgbClr val="FF0000"/>
                </a:solidFill>
              </a:rPr>
              <a:t>. 1. Co </a:t>
            </a:r>
            <a:r>
              <a:rPr lang="cs-CZ" sz="3600" dirty="0" smtClean="0">
                <a:solidFill>
                  <a:srgbClr val="FF0000"/>
                </a:solidFill>
              </a:rPr>
              <a:t>patří do skříně PC ? – znázorni </a:t>
            </a:r>
            <a:r>
              <a:rPr lang="cs-CZ" sz="3600" dirty="0" smtClean="0">
                <a:solidFill>
                  <a:srgbClr val="FF0000"/>
                </a:solidFill>
              </a:rPr>
              <a:t>šipkou.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357430"/>
            <a:ext cx="3146744" cy="2927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928670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2643182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4714884"/>
            <a:ext cx="263520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5852" y="1071546"/>
            <a:ext cx="1904971" cy="1428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348" y="3000372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5500702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14480" y="5000636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15338" y="71435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72462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62150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71538" y="607220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428625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3" y="642918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Cv</a:t>
            </a:r>
            <a:r>
              <a:rPr lang="cs-CZ" sz="3600" dirty="0" smtClean="0">
                <a:solidFill>
                  <a:srgbClr val="FF0000"/>
                </a:solidFill>
              </a:rPr>
              <a:t>. 1. Co </a:t>
            </a:r>
            <a:r>
              <a:rPr lang="cs-CZ" sz="3600" dirty="0" smtClean="0">
                <a:solidFill>
                  <a:srgbClr val="FF0000"/>
                </a:solidFill>
              </a:rPr>
              <a:t>patří do skříně </a:t>
            </a:r>
            <a:r>
              <a:rPr lang="cs-CZ" sz="3600" dirty="0" smtClean="0">
                <a:solidFill>
                  <a:srgbClr val="FF0000"/>
                </a:solidFill>
              </a:rPr>
              <a:t>PC?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357430"/>
            <a:ext cx="3146744" cy="2927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928670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2643182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4714884"/>
            <a:ext cx="263520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5852" y="1071546"/>
            <a:ext cx="1904971" cy="1428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348" y="3000372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5500702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14480" y="5000636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72462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62150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71538" y="607220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428625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cxnSp>
        <p:nvCxnSpPr>
          <p:cNvPr id="21" name="Přímá spojovací šipka 20"/>
          <p:cNvCxnSpPr/>
          <p:nvPr/>
        </p:nvCxnSpPr>
        <p:spPr>
          <a:xfrm rot="10800000" flipV="1">
            <a:off x="5072066" y="2285992"/>
            <a:ext cx="1571636" cy="10001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>
            <a:off x="5072066" y="3929066"/>
            <a:ext cx="2143140" cy="135732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6200000" flipV="1">
            <a:off x="4071934" y="4857760"/>
            <a:ext cx="1500198" cy="714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2500298" y="3786190"/>
            <a:ext cx="1785950" cy="714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2357422" y="2214554"/>
            <a:ext cx="1643074" cy="8572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3" y="642918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48"/>
            <a:ext cx="8229600" cy="511156"/>
          </a:xfrm>
        </p:spPr>
        <p:txBody>
          <a:bodyPr>
            <a:no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C</a:t>
            </a:r>
            <a:r>
              <a:rPr lang="cs-CZ" sz="3200" dirty="0" err="1" smtClean="0">
                <a:solidFill>
                  <a:srgbClr val="FF0000"/>
                </a:solidFill>
              </a:rPr>
              <a:t>v</a:t>
            </a:r>
            <a:r>
              <a:rPr lang="cs-CZ" sz="3200" dirty="0" smtClean="0">
                <a:solidFill>
                  <a:srgbClr val="FF0000"/>
                </a:solidFill>
              </a:rPr>
              <a:t>. 2. Jak </a:t>
            </a:r>
            <a:r>
              <a:rPr lang="cs-CZ" sz="3200" dirty="0" smtClean="0">
                <a:solidFill>
                  <a:srgbClr val="FF0000"/>
                </a:solidFill>
              </a:rPr>
              <a:t>se nazývají prvky, součástky, které by jsi umístnil do skříně?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357430"/>
            <a:ext cx="3146744" cy="2927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928670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2643182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4714884"/>
            <a:ext cx="263520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5852" y="1071546"/>
            <a:ext cx="1904971" cy="1428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348" y="3000372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5500702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14480" y="5000636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92867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72462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62150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71538" y="607220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4282" y="300037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cxnSp>
        <p:nvCxnSpPr>
          <p:cNvPr id="21" name="Přímá spojovací šipka 20"/>
          <p:cNvCxnSpPr/>
          <p:nvPr/>
        </p:nvCxnSpPr>
        <p:spPr>
          <a:xfrm rot="10800000" flipV="1">
            <a:off x="5072066" y="2285992"/>
            <a:ext cx="1571636" cy="10001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>
            <a:off x="5072066" y="3929066"/>
            <a:ext cx="2143140" cy="135732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6200000" flipV="1">
            <a:off x="4071934" y="4857760"/>
            <a:ext cx="1500198" cy="714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2500298" y="3786190"/>
            <a:ext cx="1785950" cy="714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2357422" y="2214554"/>
            <a:ext cx="1643074" cy="8572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3" y="642918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Cv</a:t>
            </a:r>
            <a:r>
              <a:rPr lang="cs-CZ" sz="3200" dirty="0" smtClean="0">
                <a:solidFill>
                  <a:srgbClr val="FF0000"/>
                </a:solidFill>
              </a:rPr>
              <a:t>. 2. Jak </a:t>
            </a:r>
            <a:r>
              <a:rPr lang="cs-CZ" sz="3200" dirty="0" smtClean="0">
                <a:solidFill>
                  <a:srgbClr val="FF0000"/>
                </a:solidFill>
              </a:rPr>
              <a:t>se nazývají prvky, součástky, které by jsi umístnil do skříně?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357430"/>
            <a:ext cx="3146744" cy="2927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928670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2643182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4714884"/>
            <a:ext cx="263520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5852" y="1071546"/>
            <a:ext cx="1904971" cy="1428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348" y="3000372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5500702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14480" y="5000636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92867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72462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62150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71538" y="607220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4282" y="292893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cxnSp>
        <p:nvCxnSpPr>
          <p:cNvPr id="21" name="Přímá spojovací šipka 20"/>
          <p:cNvCxnSpPr/>
          <p:nvPr/>
        </p:nvCxnSpPr>
        <p:spPr>
          <a:xfrm rot="10800000" flipV="1">
            <a:off x="5072066" y="2285992"/>
            <a:ext cx="1571636" cy="10001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>
            <a:off x="5072066" y="3929066"/>
            <a:ext cx="2143140" cy="135732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6200000" flipV="1">
            <a:off x="4071934" y="4857760"/>
            <a:ext cx="1500198" cy="714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2500298" y="3786190"/>
            <a:ext cx="1785950" cy="714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2357422" y="2214554"/>
            <a:ext cx="1643074" cy="8572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500034" y="2428868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disketová mechanika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86578" y="2285992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grafická karta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72330" y="6286520"/>
            <a:ext cx="13573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Tv</a:t>
            </a:r>
            <a:r>
              <a:rPr lang="cs-CZ" dirty="0" smtClean="0">
                <a:solidFill>
                  <a:srgbClr val="FF0000"/>
                </a:solidFill>
              </a:rPr>
              <a:t> karta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14678" y="6488668"/>
            <a:ext cx="13573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paměti RAM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285852" y="442913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procesor, čip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3" y="642918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328406"/>
            <a:ext cx="9505056" cy="86834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C</a:t>
            </a:r>
            <a:r>
              <a:rPr lang="cs-CZ" sz="3600" dirty="0" err="1" smtClean="0">
                <a:solidFill>
                  <a:srgbClr val="FF0000"/>
                </a:solidFill>
              </a:rPr>
              <a:t>v</a:t>
            </a:r>
            <a:r>
              <a:rPr lang="cs-CZ" sz="3600" dirty="0" smtClean="0">
                <a:solidFill>
                  <a:srgbClr val="FF0000"/>
                </a:solidFill>
              </a:rPr>
              <a:t>. 3. Na </a:t>
            </a:r>
            <a:r>
              <a:rPr lang="cs-CZ" sz="3600" dirty="0" smtClean="0">
                <a:solidFill>
                  <a:srgbClr val="FF0000"/>
                </a:solidFill>
              </a:rPr>
              <a:t>kterém obrázku je znázorněno zařízení, které by jsi použil pro přenos dat? Zakroužkuj!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357430"/>
            <a:ext cx="3146744" cy="2927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928670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2643182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4714884"/>
            <a:ext cx="263520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5852" y="1071546"/>
            <a:ext cx="1904971" cy="1428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348" y="3000372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5500702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14480" y="5000636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72462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62150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71538" y="607220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428625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3" y="642918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C</a:t>
            </a:r>
            <a:r>
              <a:rPr lang="cs-CZ" sz="3600" dirty="0" err="1" smtClean="0">
                <a:solidFill>
                  <a:srgbClr val="FF0000"/>
                </a:solidFill>
              </a:rPr>
              <a:t>v</a:t>
            </a:r>
            <a:r>
              <a:rPr lang="cs-CZ" sz="3600" dirty="0" smtClean="0">
                <a:solidFill>
                  <a:srgbClr val="FF0000"/>
                </a:solidFill>
              </a:rPr>
              <a:t>. 3. Na </a:t>
            </a:r>
            <a:r>
              <a:rPr lang="cs-CZ" sz="3600" dirty="0" smtClean="0">
                <a:solidFill>
                  <a:srgbClr val="FF0000"/>
                </a:solidFill>
              </a:rPr>
              <a:t>kterém obrázku je znázorněno zařízení, které by jsi použil pro přenos dat?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357430"/>
            <a:ext cx="3146744" cy="2927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928670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2643182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4714884"/>
            <a:ext cx="263520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5852" y="1071546"/>
            <a:ext cx="1904971" cy="1428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348" y="3000372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5500702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14480" y="5000636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72462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62150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71538" y="607220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428625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3643306" y="500042"/>
            <a:ext cx="2500330" cy="221457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643670" y="2428868"/>
            <a:ext cx="2500330" cy="221457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214414" y="4500570"/>
            <a:ext cx="2500330" cy="221457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3" y="642918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C</a:t>
            </a:r>
            <a:r>
              <a:rPr lang="cs-CZ" sz="3600" dirty="0" err="1" smtClean="0">
                <a:solidFill>
                  <a:srgbClr val="FF0000"/>
                </a:solidFill>
              </a:rPr>
              <a:t>v</a:t>
            </a:r>
            <a:r>
              <a:rPr lang="cs-CZ" sz="3600" dirty="0" smtClean="0">
                <a:solidFill>
                  <a:srgbClr val="FF0000"/>
                </a:solidFill>
              </a:rPr>
              <a:t>. 4. Je </a:t>
            </a:r>
            <a:r>
              <a:rPr lang="cs-CZ" sz="3600" dirty="0" smtClean="0">
                <a:solidFill>
                  <a:srgbClr val="FF0000"/>
                </a:solidFill>
              </a:rPr>
              <a:t>na některém obrázku procesor? Na kterém</a:t>
            </a:r>
            <a:r>
              <a:rPr lang="cs-CZ" sz="3600" dirty="0" smtClean="0">
                <a:solidFill>
                  <a:srgbClr val="FF0000"/>
                </a:solidFill>
              </a:rPr>
              <a:t>? Zakroužkuj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357430"/>
            <a:ext cx="3146744" cy="2927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928670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2643182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4714884"/>
            <a:ext cx="263520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5852" y="1071546"/>
            <a:ext cx="1904971" cy="1428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348" y="3000372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5500702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14480" y="5000636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72462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62150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71538" y="607220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428625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3" y="642918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Cv</a:t>
            </a:r>
            <a:r>
              <a:rPr lang="cs-CZ" sz="3600" dirty="0" smtClean="0">
                <a:solidFill>
                  <a:srgbClr val="FF0000"/>
                </a:solidFill>
              </a:rPr>
              <a:t>. 4. Je </a:t>
            </a:r>
            <a:r>
              <a:rPr lang="cs-CZ" sz="3600" dirty="0" smtClean="0">
                <a:solidFill>
                  <a:srgbClr val="FF0000"/>
                </a:solidFill>
              </a:rPr>
              <a:t>na některém obrázku procesor? Na kterém?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357430"/>
            <a:ext cx="3146744" cy="2927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928670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2643182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4714884"/>
            <a:ext cx="263520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5852" y="1071546"/>
            <a:ext cx="1904971" cy="1428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348" y="3000372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9058" y="5500702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14480" y="5000636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72462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62150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71538" y="607220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428625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357158" y="2571744"/>
            <a:ext cx="2500330" cy="235745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2428868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4500570"/>
            <a:ext cx="1571626" cy="15716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642918"/>
            <a:ext cx="178595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571480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Cv</a:t>
            </a:r>
            <a:r>
              <a:rPr lang="cs-CZ" sz="3600" dirty="0" smtClean="0">
                <a:solidFill>
                  <a:srgbClr val="FF0000"/>
                </a:solidFill>
              </a:rPr>
              <a:t>. 5. Jak </a:t>
            </a:r>
            <a:r>
              <a:rPr lang="cs-CZ" sz="3600" dirty="0" smtClean="0">
                <a:solidFill>
                  <a:srgbClr val="FF0000"/>
                </a:solidFill>
              </a:rPr>
              <a:t>se nazývají části HW zobrazené na obrázcích?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0496" y="857232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2857496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86182" y="4929198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28728" y="4786322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43834" y="471488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7224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pic>
        <p:nvPicPr>
          <p:cNvPr id="22" name="Zástupný symbol pro obsah 10" descr="cooler.pn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>
          <a:xfrm>
            <a:off x="2928926" y="2714620"/>
            <a:ext cx="1819864" cy="1571636"/>
          </a:xfrm>
          <a:prstGeom prst="rect">
            <a:avLst/>
          </a:prstGeom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286380" y="2714620"/>
            <a:ext cx="1628738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TextovéPole 23"/>
          <p:cNvSpPr txBox="1"/>
          <p:nvPr/>
        </p:nvSpPr>
        <p:spPr>
          <a:xfrm>
            <a:off x="278605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0076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2428868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4500570"/>
            <a:ext cx="1571626" cy="15716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642918"/>
            <a:ext cx="178595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571480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Cv</a:t>
            </a:r>
            <a:r>
              <a:rPr lang="cs-CZ" sz="3600" dirty="0" smtClean="0">
                <a:solidFill>
                  <a:srgbClr val="FF0000"/>
                </a:solidFill>
              </a:rPr>
              <a:t>. 5</a:t>
            </a:r>
            <a:r>
              <a:rPr lang="cs-CZ" sz="3600" dirty="0">
                <a:solidFill>
                  <a:srgbClr val="FF0000"/>
                </a:solidFill>
              </a:rPr>
              <a:t>.</a:t>
            </a:r>
            <a:r>
              <a:rPr lang="cs-CZ" sz="3600" dirty="0" smtClean="0">
                <a:solidFill>
                  <a:srgbClr val="FF0000"/>
                </a:solidFill>
              </a:rPr>
              <a:t> Jak </a:t>
            </a:r>
            <a:r>
              <a:rPr lang="cs-CZ" sz="3600" dirty="0" smtClean="0">
                <a:solidFill>
                  <a:srgbClr val="FF0000"/>
                </a:solidFill>
              </a:rPr>
              <a:t>se nazývají části HW zobrazené na obrázcích?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0496" y="857232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2857496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86182" y="4929198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28728" y="4786322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43834" y="471488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7224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pic>
        <p:nvPicPr>
          <p:cNvPr id="22" name="Zástupný symbol pro obsah 10" descr="cooler.pn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>
          <a:xfrm>
            <a:off x="2928926" y="2714620"/>
            <a:ext cx="1819864" cy="1571636"/>
          </a:xfrm>
          <a:prstGeom prst="rect">
            <a:avLst/>
          </a:prstGeom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286380" y="2714620"/>
            <a:ext cx="1628738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TextovéPole 23"/>
          <p:cNvSpPr txBox="1"/>
          <p:nvPr/>
        </p:nvSpPr>
        <p:spPr>
          <a:xfrm>
            <a:off x="278605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0076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0034" y="2071678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DVD mechanika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86182" y="2071678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DVD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72330" y="2214554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grafická karta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143768" y="4071942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paměťová karta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14678" y="407194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ventilátor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72132" y="4071942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mikrofon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57158" y="414338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procesor, čip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928662" y="628652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USB, </a:t>
            </a:r>
            <a:r>
              <a:rPr lang="cs-CZ" dirty="0" err="1" smtClean="0">
                <a:solidFill>
                  <a:srgbClr val="FF0000"/>
                </a:solidFill>
              </a:rPr>
              <a:t>Flash</a:t>
            </a:r>
            <a:r>
              <a:rPr lang="cs-CZ" dirty="0" smtClean="0">
                <a:solidFill>
                  <a:srgbClr val="FF0000"/>
                </a:solidFill>
              </a:rPr>
              <a:t> disk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214810" y="628652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paměť RAM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58050" y="6286520"/>
            <a:ext cx="1143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joystick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73827" y="4572008"/>
            <a:ext cx="1644052" cy="1805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428868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642918"/>
            <a:ext cx="178595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571480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Cv</a:t>
            </a:r>
            <a:r>
              <a:rPr lang="cs-CZ" sz="3600" dirty="0" smtClean="0">
                <a:solidFill>
                  <a:srgbClr val="FF0000"/>
                </a:solidFill>
              </a:rPr>
              <a:t>. 6. Které </a:t>
            </a:r>
            <a:r>
              <a:rPr lang="cs-CZ" sz="3600" dirty="0" smtClean="0">
                <a:solidFill>
                  <a:srgbClr val="FF0000"/>
                </a:solidFill>
              </a:rPr>
              <a:t>zařízení se používá pro uložení operačního systému, dat do PC? Jak se nazývá?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0496" y="857232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2857496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86182" y="4929198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28728" y="4786322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43900" y="571501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7224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pic>
        <p:nvPicPr>
          <p:cNvPr id="22" name="Zástupný symbol pro obsah 10" descr="cooler.pn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>
          <a:xfrm>
            <a:off x="2928926" y="2714620"/>
            <a:ext cx="1819864" cy="1571636"/>
          </a:xfrm>
          <a:prstGeom prst="rect">
            <a:avLst/>
          </a:prstGeom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286380" y="2714620"/>
            <a:ext cx="1628738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TextovéPole 23"/>
          <p:cNvSpPr txBox="1"/>
          <p:nvPr/>
        </p:nvSpPr>
        <p:spPr>
          <a:xfrm>
            <a:off x="278605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0076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73827" y="4572008"/>
            <a:ext cx="1644052" cy="1805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428868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642918"/>
            <a:ext cx="178595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571480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Cv</a:t>
            </a:r>
            <a:r>
              <a:rPr lang="cs-CZ" sz="3600" dirty="0" smtClean="0">
                <a:solidFill>
                  <a:srgbClr val="FF0000"/>
                </a:solidFill>
              </a:rPr>
              <a:t>. 6. Které </a:t>
            </a:r>
            <a:r>
              <a:rPr lang="cs-CZ" sz="3600" dirty="0" smtClean="0">
                <a:solidFill>
                  <a:srgbClr val="FF0000"/>
                </a:solidFill>
              </a:rPr>
              <a:t>zařízení se používá pro uložení operačního systému, dat do PC? Jak se nazývá?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0496" y="857232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2857496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86182" y="4929198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28728" y="4786322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43900" y="571501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7224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pic>
        <p:nvPicPr>
          <p:cNvPr id="22" name="Zástupný symbol pro obsah 10" descr="cooler.pn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>
          <a:xfrm>
            <a:off x="2928926" y="2714620"/>
            <a:ext cx="1819864" cy="1571636"/>
          </a:xfrm>
          <a:prstGeom prst="rect">
            <a:avLst/>
          </a:prstGeom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286380" y="2714620"/>
            <a:ext cx="1628738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TextovéPole 23"/>
          <p:cNvSpPr txBox="1"/>
          <p:nvPr/>
        </p:nvSpPr>
        <p:spPr>
          <a:xfrm>
            <a:off x="278605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0076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6429388" y="4357694"/>
            <a:ext cx="2500330" cy="221457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500794" y="6488668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pevný disk, harddisk, HDD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73827" y="4572008"/>
            <a:ext cx="1644052" cy="1805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428868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642918"/>
            <a:ext cx="178595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571480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357166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Cv</a:t>
            </a:r>
            <a:r>
              <a:rPr lang="cs-CZ" sz="4000" dirty="0" smtClean="0">
                <a:solidFill>
                  <a:srgbClr val="FF0000"/>
                </a:solidFill>
              </a:rPr>
              <a:t>. 7. Na </a:t>
            </a:r>
            <a:r>
              <a:rPr lang="cs-CZ" sz="4000" dirty="0" smtClean="0">
                <a:solidFill>
                  <a:srgbClr val="FF0000"/>
                </a:solidFill>
              </a:rPr>
              <a:t>kterém obrázku je grafická karta? Zakroužkuj. 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0496" y="928670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2857496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86182" y="4929198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28728" y="4786322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43900" y="571501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7224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pic>
        <p:nvPicPr>
          <p:cNvPr id="22" name="Zástupný symbol pro obsah 10" descr="cooler.pn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>
          <a:xfrm>
            <a:off x="2928926" y="2714620"/>
            <a:ext cx="1819864" cy="1571636"/>
          </a:xfrm>
          <a:prstGeom prst="rect">
            <a:avLst/>
          </a:prstGeom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286380" y="2714620"/>
            <a:ext cx="1628738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TextovéPole 23"/>
          <p:cNvSpPr txBox="1"/>
          <p:nvPr/>
        </p:nvSpPr>
        <p:spPr>
          <a:xfrm>
            <a:off x="278605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0076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73827" y="4572008"/>
            <a:ext cx="1644052" cy="1805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428868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642918"/>
            <a:ext cx="178595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571480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Cv</a:t>
            </a:r>
            <a:r>
              <a:rPr lang="cs-CZ" sz="4000" dirty="0" smtClean="0">
                <a:solidFill>
                  <a:srgbClr val="FF0000"/>
                </a:solidFill>
              </a:rPr>
              <a:t>. 7. Na </a:t>
            </a:r>
            <a:r>
              <a:rPr lang="cs-CZ" sz="4000" dirty="0" smtClean="0">
                <a:solidFill>
                  <a:srgbClr val="FF0000"/>
                </a:solidFill>
              </a:rPr>
              <a:t>kterém obrázku je grafická karta? 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0496" y="1071546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2857496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86182" y="4929198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28728" y="4786322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43900" y="571501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7224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pic>
        <p:nvPicPr>
          <p:cNvPr id="22" name="Zástupný symbol pro obsah 10" descr="cooler.pn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>
          <a:xfrm>
            <a:off x="2928926" y="2714620"/>
            <a:ext cx="1819864" cy="1571636"/>
          </a:xfrm>
          <a:prstGeom prst="rect">
            <a:avLst/>
          </a:prstGeom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286380" y="2714620"/>
            <a:ext cx="1628738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TextovéPole 23"/>
          <p:cNvSpPr txBox="1"/>
          <p:nvPr/>
        </p:nvSpPr>
        <p:spPr>
          <a:xfrm>
            <a:off x="278605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0076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6072198" y="428604"/>
            <a:ext cx="2500330" cy="221457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73827" y="4572008"/>
            <a:ext cx="1644052" cy="1805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428868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642918"/>
            <a:ext cx="178595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571480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Cv</a:t>
            </a:r>
            <a:r>
              <a:rPr lang="cs-CZ" sz="4000" dirty="0" smtClean="0">
                <a:solidFill>
                  <a:srgbClr val="FF0000"/>
                </a:solidFill>
              </a:rPr>
              <a:t>. 8. Které </a:t>
            </a:r>
            <a:r>
              <a:rPr lang="cs-CZ" sz="4000" dirty="0" smtClean="0">
                <a:solidFill>
                  <a:srgbClr val="FF0000"/>
                </a:solidFill>
              </a:rPr>
              <a:t>obrázky znázorňují periferie? Zakroužkuj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0496" y="1071546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2857496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86182" y="4929198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28728" y="4786322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43900" y="571501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7224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pic>
        <p:nvPicPr>
          <p:cNvPr id="22" name="Zástupný symbol pro obsah 10" descr="cooler.pn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>
          <a:xfrm>
            <a:off x="2928926" y="2714620"/>
            <a:ext cx="1819864" cy="1571636"/>
          </a:xfrm>
          <a:prstGeom prst="rect">
            <a:avLst/>
          </a:prstGeom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286380" y="2714620"/>
            <a:ext cx="1628738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TextovéPole 23"/>
          <p:cNvSpPr txBox="1"/>
          <p:nvPr/>
        </p:nvSpPr>
        <p:spPr>
          <a:xfrm>
            <a:off x="278605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0076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73827" y="4572008"/>
            <a:ext cx="1644052" cy="1805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428868"/>
            <a:ext cx="2000264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642918"/>
            <a:ext cx="178595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60" y="571480"/>
            <a:ext cx="2637807" cy="20164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Cv</a:t>
            </a:r>
            <a:r>
              <a:rPr lang="cs-CZ" sz="4000" dirty="0" smtClean="0">
                <a:solidFill>
                  <a:srgbClr val="FF0000"/>
                </a:solidFill>
              </a:rPr>
              <a:t>. 8. Které </a:t>
            </a:r>
            <a:r>
              <a:rPr lang="cs-CZ" sz="4000" dirty="0" smtClean="0">
                <a:solidFill>
                  <a:srgbClr val="FF0000"/>
                </a:solidFill>
              </a:rPr>
              <a:t>obrázky znázorňují periferie? 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00496" y="1071546"/>
            <a:ext cx="128588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2857496"/>
            <a:ext cx="1881187" cy="140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86182" y="4929198"/>
            <a:ext cx="1857371" cy="1160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428728" y="4786322"/>
            <a:ext cx="1442498" cy="1407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00034" y="85723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554" y="78579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4286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7246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43900" y="571501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485776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7224" y="492919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472" y="264318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pic>
        <p:nvPicPr>
          <p:cNvPr id="22" name="Zástupný symbol pro obsah 10" descr="cooler.png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>
          <a:xfrm>
            <a:off x="2928926" y="2714620"/>
            <a:ext cx="1819864" cy="1571636"/>
          </a:xfrm>
          <a:prstGeom prst="rect">
            <a:avLst/>
          </a:prstGeom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286380" y="2714620"/>
            <a:ext cx="1628738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TextovéPole 23"/>
          <p:cNvSpPr txBox="1"/>
          <p:nvPr/>
        </p:nvSpPr>
        <p:spPr>
          <a:xfrm>
            <a:off x="278605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00760" y="257174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6929422" y="2357430"/>
            <a:ext cx="2214578" cy="21431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4929190" y="2285992"/>
            <a:ext cx="2214578" cy="21431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3571868" y="642918"/>
            <a:ext cx="2214578" cy="21431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1071538" y="4357694"/>
            <a:ext cx="2214578" cy="21431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dansdata.com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/llpcs80/insideoff1280.jpg</a:t>
            </a:r>
            <a:endParaRPr lang="cs-CZ" sz="12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obr.2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http://retrothing.typepad.com/photos/uncategorized/2008/03/26/intellittlevalley_2.jpg</a:t>
            </a:r>
            <a:endParaRPr lang="cs-CZ" sz="14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obr.3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build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your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own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computer.net</a:t>
            </a:r>
            <a:r>
              <a:rPr lang="cs-CZ" sz="1400" dirty="0" smtClean="0">
                <a:hlinkClick r:id="rId4"/>
              </a:rPr>
              <a:t>/image-</a:t>
            </a:r>
            <a:r>
              <a:rPr lang="cs-CZ" sz="1400" dirty="0" err="1" smtClean="0">
                <a:hlinkClick r:id="rId4"/>
              </a:rPr>
              <a:t>files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dvd</a:t>
            </a:r>
            <a:r>
              <a:rPr lang="cs-CZ" sz="1400" dirty="0" smtClean="0">
                <a:hlinkClick r:id="rId4"/>
              </a:rPr>
              <a:t>-drive-03.jpg</a:t>
            </a:r>
            <a:endParaRPr lang="cs-CZ" sz="14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obr.4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usbmemorysticks.net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wp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content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gallery</a:t>
            </a:r>
            <a:r>
              <a:rPr lang="cs-CZ" sz="1200" dirty="0" smtClean="0">
                <a:hlinkClick r:id="rId5"/>
              </a:rPr>
              <a:t>/256gb-</a:t>
            </a:r>
            <a:r>
              <a:rPr lang="cs-CZ" sz="1200" dirty="0" err="1" smtClean="0">
                <a:hlinkClick r:id="rId5"/>
              </a:rPr>
              <a:t>flash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drives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kingston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datatraveler</a:t>
            </a:r>
            <a:r>
              <a:rPr lang="cs-CZ" sz="1200" dirty="0" smtClean="0">
                <a:hlinkClick r:id="rId5"/>
              </a:rPr>
              <a:t>-300-256gb-</a:t>
            </a:r>
            <a:r>
              <a:rPr lang="cs-CZ" sz="1200" dirty="0" err="1" smtClean="0">
                <a:hlinkClick r:id="rId5"/>
              </a:rPr>
              <a:t>flash</a:t>
            </a:r>
            <a:r>
              <a:rPr lang="cs-CZ" sz="1200" dirty="0" smtClean="0">
                <a:hlinkClick r:id="rId5"/>
              </a:rPr>
              <a:t>-drive.</a:t>
            </a:r>
            <a:r>
              <a:rPr lang="cs-CZ" sz="1200" dirty="0" err="1" smtClean="0">
                <a:hlinkClick r:id="rId5"/>
              </a:rPr>
              <a:t>jpg</a:t>
            </a:r>
            <a:endParaRPr lang="cs-CZ" sz="12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obr.5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200" dirty="0" smtClean="0">
                <a:hlinkClick r:id="rId6"/>
              </a:rPr>
              <a:t>http://farm5.static.flickr.com/4004/4197858604_b3a4a369f8.jpg</a:t>
            </a:r>
            <a:endParaRPr lang="cs-CZ" sz="12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obr.6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200" dirty="0" smtClean="0">
                <a:hlinkClick r:id="rId7"/>
              </a:rPr>
              <a:t>http://gallery.techarena.in/data/513/Amd_Athlon64_fx57_Processor.jpg</a:t>
            </a:r>
            <a:endParaRPr lang="cs-CZ" sz="12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obr.7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8"/>
              </a:rPr>
              <a:t>http://tomcom.ca/catalog/images/FD-SO-1.44.jpg</a:t>
            </a:r>
            <a:endParaRPr lang="cs-CZ" sz="14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obr.8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9"/>
              </a:rPr>
              <a:t>http://images.mylot.com/userImages/images/postphotos/2341114.jpg</a:t>
            </a:r>
            <a:endParaRPr lang="cs-CZ" sz="14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obr.9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10"/>
              </a:rPr>
              <a:t>http://upload.ecvv.com/upload/Info/200801/China_Product_C20074612727527996_DVB_S_TV_CARD.jpg</a:t>
            </a:r>
            <a:endParaRPr lang="cs-CZ" sz="14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obr.10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espow.ca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images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big</a:t>
            </a:r>
            <a:r>
              <a:rPr lang="cs-CZ" sz="1400" dirty="0" smtClean="0">
                <a:hlinkClick r:id="rId11"/>
              </a:rPr>
              <a:t>/EMSD8GO2.JPG</a:t>
            </a:r>
            <a:endParaRPr lang="cs-CZ" sz="14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obr.11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livedigitally.com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wp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content</a:t>
            </a:r>
            <a:r>
              <a:rPr lang="cs-CZ" sz="1400" dirty="0" smtClean="0">
                <a:hlinkClick r:id="rId12"/>
              </a:rPr>
              <a:t>/PDVMR08disc_01.jpg</a:t>
            </a:r>
            <a:endParaRPr lang="cs-CZ" sz="14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obr.12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13"/>
              </a:rPr>
              <a:t>http://upload.wikimedia.org/wikipedia/commons/8/82/NIC-FA312.jpg</a:t>
            </a:r>
            <a:endParaRPr lang="cs-CZ" sz="14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obr.13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14"/>
              </a:rPr>
              <a:t>http://www.</a:t>
            </a:r>
            <a:r>
              <a:rPr lang="cs-CZ" sz="1400" dirty="0" err="1" smtClean="0">
                <a:hlinkClick r:id="rId14"/>
              </a:rPr>
              <a:t>pwkits.org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wp</a:t>
            </a:r>
            <a:r>
              <a:rPr lang="cs-CZ" sz="1400" dirty="0" smtClean="0">
                <a:hlinkClick r:id="rId14"/>
              </a:rPr>
              <a:t>-</a:t>
            </a:r>
            <a:r>
              <a:rPr lang="cs-CZ" sz="1400" dirty="0" err="1" smtClean="0">
                <a:hlinkClick r:id="rId14"/>
              </a:rPr>
              <a:t>content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uploads</a:t>
            </a:r>
            <a:r>
              <a:rPr lang="cs-CZ" sz="1400" dirty="0" smtClean="0">
                <a:hlinkClick r:id="rId14"/>
              </a:rPr>
              <a:t>/2008/07/</a:t>
            </a:r>
            <a:r>
              <a:rPr lang="cs-CZ" sz="1400" dirty="0" err="1" smtClean="0">
                <a:hlinkClick r:id="rId14"/>
              </a:rPr>
              <a:t>wired</a:t>
            </a:r>
            <a:r>
              <a:rPr lang="cs-CZ" sz="1400" dirty="0" smtClean="0">
                <a:hlinkClick r:id="rId14"/>
              </a:rPr>
              <a:t>-</a:t>
            </a:r>
            <a:r>
              <a:rPr lang="cs-CZ" sz="1400" dirty="0" err="1" smtClean="0">
                <a:hlinkClick r:id="rId14"/>
              </a:rPr>
              <a:t>microphone.jpg</a:t>
            </a:r>
            <a:endParaRPr lang="cs-CZ" sz="14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obr.14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15"/>
              </a:rPr>
              <a:t>http://cs.wikipedia.org/wiki/Soubor:Joyopis.svg</a:t>
            </a:r>
            <a:endParaRPr lang="cs-CZ" sz="14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obr.15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16"/>
              </a:rPr>
              <a:t>http://upload.wikimedia.org/wikipedia/commons/thumb/9/9e/Ventilator.png/220px-Ventilator.png</a:t>
            </a:r>
            <a:endParaRPr lang="cs-CZ" sz="1400" dirty="0" smtClean="0"/>
          </a:p>
          <a:p>
            <a:pPr>
              <a:buNone/>
            </a:pPr>
            <a:r>
              <a:rPr lang="en-US" sz="1400" dirty="0" smtClean="0"/>
              <a:t>[</a:t>
            </a:r>
            <a:r>
              <a:rPr lang="cs-CZ" sz="1400" dirty="0" smtClean="0"/>
              <a:t>obr.16</a:t>
            </a:r>
            <a:r>
              <a:rPr lang="en-US" sz="1400" dirty="0" smtClean="0"/>
              <a:t>] </a:t>
            </a:r>
            <a:r>
              <a:rPr lang="cs-CZ" sz="1400" dirty="0" smtClean="0"/>
              <a:t>[cit. 2012-01-24]. Dostupný  na WWW:</a:t>
            </a:r>
          </a:p>
          <a:p>
            <a:pPr>
              <a:buNone/>
            </a:pPr>
            <a:r>
              <a:rPr lang="cs-CZ" sz="1600" dirty="0" smtClean="0">
                <a:hlinkClick r:id="rId17"/>
              </a:rPr>
              <a:t>http://www.</a:t>
            </a:r>
            <a:r>
              <a:rPr lang="cs-CZ" sz="1600" dirty="0" err="1" smtClean="0">
                <a:hlinkClick r:id="rId17"/>
              </a:rPr>
              <a:t>pcguide.com</a:t>
            </a:r>
            <a:r>
              <a:rPr lang="cs-CZ" sz="1600" dirty="0" smtClean="0">
                <a:hlinkClick r:id="rId17"/>
              </a:rPr>
              <a:t>/</a:t>
            </a:r>
            <a:r>
              <a:rPr lang="cs-CZ" sz="1600" dirty="0" err="1" smtClean="0">
                <a:hlinkClick r:id="rId17"/>
              </a:rPr>
              <a:t>ref</a:t>
            </a:r>
            <a:r>
              <a:rPr lang="cs-CZ" sz="1600" dirty="0" smtClean="0">
                <a:hlinkClick r:id="rId17"/>
              </a:rPr>
              <a:t>/</a:t>
            </a:r>
            <a:r>
              <a:rPr lang="cs-CZ" sz="1600" dirty="0" err="1" smtClean="0">
                <a:hlinkClick r:id="rId17"/>
              </a:rPr>
              <a:t>hdd</a:t>
            </a:r>
            <a:r>
              <a:rPr lang="cs-CZ" sz="1600" dirty="0" smtClean="0">
                <a:hlinkClick r:id="rId17"/>
              </a:rPr>
              <a:t>/z_</a:t>
            </a:r>
            <a:r>
              <a:rPr lang="cs-CZ" sz="1600" dirty="0" err="1" smtClean="0">
                <a:hlinkClick r:id="rId17"/>
              </a:rPr>
              <a:t>ibm</a:t>
            </a:r>
            <a:r>
              <a:rPr lang="cs-CZ" sz="1600" dirty="0" smtClean="0">
                <a:hlinkClick r:id="rId17"/>
              </a:rPr>
              <a:t>_ultrastar36zx.jpg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 </a:t>
            </a:r>
            <a:r>
              <a:rPr lang="cs-CZ" sz="1600" dirty="0" smtClean="0"/>
              <a:t>obr.17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  <a:endParaRPr lang="cs-CZ" sz="1300" dirty="0" smtClean="0"/>
          </a:p>
          <a:p>
            <a:pPr>
              <a:buNone/>
            </a:pPr>
            <a:r>
              <a:rPr lang="cs-CZ" sz="1600" dirty="0" smtClean="0">
                <a:hlinkClick r:id="rId18"/>
              </a:rPr>
              <a:t>http://www.</a:t>
            </a:r>
            <a:r>
              <a:rPr lang="cs-CZ" sz="1600" dirty="0" err="1" smtClean="0">
                <a:hlinkClick r:id="rId18"/>
              </a:rPr>
              <a:t>compos.cz</a:t>
            </a:r>
            <a:r>
              <a:rPr lang="cs-CZ" sz="1600" dirty="0" smtClean="0">
                <a:hlinkClick r:id="rId18"/>
              </a:rPr>
              <a:t>/</a:t>
            </a:r>
            <a:r>
              <a:rPr lang="cs-CZ" sz="1600" dirty="0" err="1" smtClean="0">
                <a:hlinkClick r:id="rId18"/>
              </a:rPr>
              <a:t>logitech</a:t>
            </a:r>
            <a:r>
              <a:rPr lang="cs-CZ" sz="1600" dirty="0" smtClean="0">
                <a:hlinkClick r:id="rId18"/>
              </a:rPr>
              <a:t>-mys-mx518-</a:t>
            </a:r>
            <a:r>
              <a:rPr lang="cs-CZ" sz="1600" dirty="0" err="1" smtClean="0">
                <a:hlinkClick r:id="rId18"/>
              </a:rPr>
              <a:t>optical</a:t>
            </a:r>
            <a:r>
              <a:rPr lang="cs-CZ" sz="1600" dirty="0" smtClean="0">
                <a:hlinkClick r:id="rId18"/>
              </a:rPr>
              <a:t>-</a:t>
            </a:r>
            <a:r>
              <a:rPr lang="cs-CZ" sz="1600" dirty="0" err="1" smtClean="0">
                <a:hlinkClick r:id="rId18"/>
              </a:rPr>
              <a:t>gaming</a:t>
            </a:r>
            <a:r>
              <a:rPr lang="cs-CZ" sz="1600" dirty="0" smtClean="0">
                <a:hlinkClick r:id="rId18"/>
              </a:rPr>
              <a:t>-</a:t>
            </a:r>
            <a:r>
              <a:rPr lang="cs-CZ" sz="1600" dirty="0" err="1" smtClean="0">
                <a:hlinkClick r:id="rId18"/>
              </a:rPr>
              <a:t>mouse</a:t>
            </a:r>
            <a:r>
              <a:rPr lang="cs-CZ" sz="1600" dirty="0" smtClean="0">
                <a:hlinkClick r:id="rId18"/>
              </a:rPr>
              <a:t>-1800-dpi_i112849.jpg</a:t>
            </a: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 </a:t>
            </a:r>
            <a:r>
              <a:rPr lang="cs-CZ" sz="1600" dirty="0" smtClean="0"/>
              <a:t>obr.18</a:t>
            </a:r>
            <a:r>
              <a:rPr lang="en-US" sz="1600" dirty="0" smtClean="0"/>
              <a:t>] </a:t>
            </a:r>
            <a:r>
              <a:rPr lang="cs-CZ" sz="1600" dirty="0" smtClean="0"/>
              <a:t>[cit. 2012-01-24]. Dostupný  na WWW:</a:t>
            </a:r>
          </a:p>
          <a:p>
            <a:pPr>
              <a:buNone/>
            </a:pPr>
            <a:r>
              <a:rPr lang="cs-CZ" sz="1400" dirty="0" smtClean="0">
                <a:hlinkClick r:id="rId19"/>
              </a:rPr>
              <a:t>http://upload.wikimedia.org/wikipedia/en/thumb/c/cc/Mtron_SSD.jpg/800px-Mtron_SSD.jpg</a:t>
            </a:r>
            <a:endParaRPr lang="cs-CZ" sz="14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660</TotalTime>
  <Words>825</Words>
  <Application>Microsoft Office PowerPoint</Application>
  <PresentationFormat>Předvádění na obrazovce (4:3)</PresentationFormat>
  <Paragraphs>270</Paragraphs>
  <Slides>38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sady Office</vt:lpstr>
      <vt:lpstr>Prezentace aplikace PowerPoint</vt:lpstr>
      <vt:lpstr>Anotace</vt:lpstr>
      <vt:lpstr>Informatika</vt:lpstr>
      <vt:lpstr>Prezentace aplikace PowerPoint</vt:lpstr>
      <vt:lpstr>a)</vt:lpstr>
      <vt:lpstr>b)</vt:lpstr>
      <vt:lpstr>c)</vt:lpstr>
      <vt:lpstr>d)</vt:lpstr>
      <vt:lpstr>e)</vt:lpstr>
      <vt:lpstr>f)</vt:lpstr>
      <vt:lpstr>g)</vt:lpstr>
      <vt:lpstr>h)</vt:lpstr>
      <vt:lpstr>i)</vt:lpstr>
      <vt:lpstr>j)</vt:lpstr>
      <vt:lpstr>k)</vt:lpstr>
      <vt:lpstr>l)</vt:lpstr>
      <vt:lpstr>m)</vt:lpstr>
      <vt:lpstr>n)</vt:lpstr>
      <vt:lpstr>o)</vt:lpstr>
      <vt:lpstr>p)</vt:lpstr>
      <vt:lpstr>r)</vt:lpstr>
      <vt:lpstr>Cv. 1. Co patří do skříně PC ? – znázorni šipkou.</vt:lpstr>
      <vt:lpstr>Cv. 1. Co patří do skříně PC?</vt:lpstr>
      <vt:lpstr>Cv. 2. Jak se nazývají prvky, součástky, které by jsi umístnil do skříně?</vt:lpstr>
      <vt:lpstr>Cv. 2. Jak se nazývají prvky, součástky, které by jsi umístnil do skříně?</vt:lpstr>
      <vt:lpstr>Cv. 3. Na kterém obrázku je znázorněno zařízení, které by jsi použil pro přenos dat? Zakroužkuj! </vt:lpstr>
      <vt:lpstr>Cv. 3. Na kterém obrázku je znázorněno zařízení, které by jsi použil pro přenos dat? </vt:lpstr>
      <vt:lpstr>Cv. 4. Je na některém obrázku procesor? Na kterém? Zakroužkuj. </vt:lpstr>
      <vt:lpstr>Cv. 4. Je na některém obrázku procesor? Na kterém? </vt:lpstr>
      <vt:lpstr>Cv. 5. Jak se nazývají části HW zobrazené na obrázcích? </vt:lpstr>
      <vt:lpstr>Cv. 5. Jak se nazývají části HW zobrazené na obrázcích? </vt:lpstr>
      <vt:lpstr>Cv. 6. Které zařízení se používá pro uložení operačního systému, dat do PC? Jak se nazývá? </vt:lpstr>
      <vt:lpstr>Cv. 6. Které zařízení se používá pro uložení operačního systému, dat do PC? Jak se nazývá? </vt:lpstr>
      <vt:lpstr>Cv. 7. Na kterém obrázku je grafická karta? Zakroužkuj.  </vt:lpstr>
      <vt:lpstr>Cv. 7. Na kterém obrázku je grafická karta?  </vt:lpstr>
      <vt:lpstr>Cv. 8. Které obrázky znázorňují periferie? Zakroužkuj.  </vt:lpstr>
      <vt:lpstr>Cv. 8. Které obrázky znázorňují periferie?  </vt:lpstr>
      <vt:lpstr>Zdroje,citace</vt:lpstr>
    </vt:vector>
  </TitlesOfParts>
  <Company>Uherský 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</dc:creator>
  <cp:lastModifiedBy>Martin Králík</cp:lastModifiedBy>
  <cp:revision>99</cp:revision>
  <dcterms:created xsi:type="dcterms:W3CDTF">2011-12-14T09:47:24Z</dcterms:created>
  <dcterms:modified xsi:type="dcterms:W3CDTF">2012-03-13T19:25:24Z</dcterms:modified>
</cp:coreProperties>
</file>