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8" r:id="rId5"/>
    <p:sldId id="260" r:id="rId6"/>
    <p:sldId id="261" r:id="rId7"/>
    <p:sldId id="262" r:id="rId8"/>
    <p:sldId id="263" r:id="rId9"/>
    <p:sldId id="259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F83D-42A5-41D2-BCAC-693A147692B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496C44-FB99-47E0-BD4C-76082200AE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F83D-42A5-41D2-BCAC-693A147692B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496C44-FB99-47E0-BD4C-76082200AE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F83D-42A5-41D2-BCAC-693A147692B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96C44-FB99-47E0-BD4C-76082200AE3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F83D-42A5-41D2-BCAC-693A147692B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96C44-FB99-47E0-BD4C-76082200AE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F83D-42A5-41D2-BCAC-693A147692B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3496C44-FB99-47E0-BD4C-76082200AE3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F83D-42A5-41D2-BCAC-693A147692B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96C44-FB99-47E0-BD4C-76082200AE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F83D-42A5-41D2-BCAC-693A147692B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96C44-FB99-47E0-BD4C-76082200AE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F83D-42A5-41D2-BCAC-693A147692B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96C44-FB99-47E0-BD4C-76082200AE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F83D-42A5-41D2-BCAC-693A147692B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96C44-FB99-47E0-BD4C-76082200AE3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F83D-42A5-41D2-BCAC-693A147692B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96C44-FB99-47E0-BD4C-76082200AE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E2F83D-42A5-41D2-BCAC-693A147692B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496C44-FB99-47E0-BD4C-76082200AE3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CE2F83D-42A5-41D2-BCAC-693A147692BA}" type="datetimeFigureOut">
              <a:rPr lang="cs-CZ" smtClean="0"/>
              <a:t>17.3.2013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3496C44-FB99-47E0-BD4C-76082200AE3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slide" Target="slide9.xml"/><Relationship Id="rId3" Type="http://schemas.openxmlformats.org/officeDocument/2006/relationships/slide" Target="slide4.xml"/><Relationship Id="rId7" Type="http://schemas.openxmlformats.org/officeDocument/2006/relationships/slide" Target="slide7.xm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" Target="slide8.xml"/><Relationship Id="rId5" Type="http://schemas.openxmlformats.org/officeDocument/2006/relationships/slide" Target="slide5.xml"/><Relationship Id="rId4" Type="http://schemas.openxmlformats.org/officeDocument/2006/relationships/slide" Target="slide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images.google.com/url?sa=i&amp;rct=j&amp;q=ribozomy&amp;source=images&amp;cd=&amp;cad=rja&amp;docid=1ro1eyaGO8P_hM&amp;tbnid=uK4YAfu4w1qZTM:&amp;ved=0CAUQjRw&amp;url=http://www.infovek.sk/predmety/biologia/diplomky/biologia_bunky/drsne_endoplazmaticke_retikulum.htm&amp;ei=t18NUbGRFIPJ0AX45YGYBw&amp;bvm=bv.41867550,d.d2k&amp;psig=AFQjCNHPgpOwqbVbBvC3qMu3-14kpLmmzg&amp;ust=1359917042283930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e/e4/Mitochondria,_mammalian_lung_-_TEM_(2).jpg" TargetMode="External"/><Relationship Id="rId1" Type="http://schemas.openxmlformats.org/officeDocument/2006/relationships/slideLayout" Target="../slideLayouts/slideLayout7.xml"/><Relationship Id="rId4" Type="http://schemas.openxmlformats.org/officeDocument/2006/relationships/slide" Target="slid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4/Mitochondria,_mammalian_lung_-_TEM_(2).jpg" TargetMode="External"/><Relationship Id="rId2" Type="http://schemas.openxmlformats.org/officeDocument/2006/relationships/hyperlink" Target="http://galenus.cz/img/biochemie/bunka-tkane/elektronovy-snimek-mitochondrie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galenus.cz/img/biochemie/bunka-tkane/elektronovy-snimek-membrany.jpg" TargetMode="External"/><Relationship Id="rId5" Type="http://schemas.openxmlformats.org/officeDocument/2006/relationships/hyperlink" Target="http://galenus.cz/img/biochemie/bunka-tkane/bunecne-jadro.jpg" TargetMode="External"/><Relationship Id="rId4" Type="http://schemas.openxmlformats.org/officeDocument/2006/relationships/hyperlink" Target="http://www.infovek.sk/predmety/biologia/diplomky/biologia_bunky/Obrazky%20diplomovky/drsne_4.gi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571512"/>
            <a:ext cx="8424863" cy="1470025"/>
          </a:xfrm>
        </p:spPr>
        <p:txBody>
          <a:bodyPr/>
          <a:lstStyle/>
          <a:p>
            <a:r>
              <a:rPr lang="cs-CZ" sz="3200" b="1" dirty="0" smtClean="0"/>
              <a:t>VY_32_INOVACE_06_Živočišná buňka</a:t>
            </a:r>
            <a:endParaRPr lang="cs-CZ" sz="3200" dirty="0" smtClean="0">
              <a:latin typeface="Calibri" pitchFamily="34" charset="0"/>
            </a:endParaRPr>
          </a:p>
        </p:txBody>
      </p:sp>
      <p:pic>
        <p:nvPicPr>
          <p:cNvPr id="2051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2"/>
          <p:cNvSpPr txBox="1"/>
          <p:nvPr/>
        </p:nvSpPr>
        <p:spPr>
          <a:xfrm>
            <a:off x="3851275" y="1498600"/>
            <a:ext cx="1225550" cy="342900"/>
          </a:xfrm>
          <a:prstGeom prst="rect">
            <a:avLst/>
          </a:prstGeom>
          <a:noFill/>
          <a:ln>
            <a:noFill/>
          </a:ln>
        </p:spPr>
        <p:txBody>
          <a:bodyPr lIns="91430" tIns="45711" rIns="91430" bIns="45711" anchorCtr="1">
            <a:spAutoFit/>
          </a:bodyPr>
          <a:lstStyle/>
          <a:p>
            <a:pPr algn="ctr"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1600" kern="0" dirty="0">
                <a:solidFill>
                  <a:srgbClr val="000000"/>
                </a:solidFill>
                <a:latin typeface="Calibri"/>
                <a:cs typeface="Arial"/>
              </a:rPr>
              <a:t>Šablona</a:t>
            </a:r>
          </a:p>
        </p:txBody>
      </p:sp>
      <p:sp>
        <p:nvSpPr>
          <p:cNvPr id="5" name="TextovéPole 1"/>
          <p:cNvSpPr txBox="1"/>
          <p:nvPr/>
        </p:nvSpPr>
        <p:spPr>
          <a:xfrm>
            <a:off x="684213" y="620713"/>
            <a:ext cx="1522412" cy="217487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>
                <a:solidFill>
                  <a:srgbClr val="000000"/>
                </a:solidFill>
                <a:latin typeface="Calibri"/>
                <a:cs typeface="Arial"/>
              </a:rPr>
              <a:t>Identifikátor školy: 600 150 569</a:t>
            </a:r>
          </a:p>
        </p:txBody>
      </p:sp>
      <p:sp>
        <p:nvSpPr>
          <p:cNvPr id="6" name="TextovéPole 2"/>
          <p:cNvSpPr txBox="1"/>
          <p:nvPr/>
        </p:nvSpPr>
        <p:spPr>
          <a:xfrm>
            <a:off x="684213" y="1054100"/>
            <a:ext cx="1557337" cy="217487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Jméno autora: Ivana Kašpárková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6213475" y="1054100"/>
            <a:ext cx="1438194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Datum vytvoření: 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10</a:t>
            </a: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. 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12. </a:t>
            </a: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2012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84213" y="3933825"/>
            <a:ext cx="2473734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Vzdělávací obor, téma: 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Přírodopis, opakování – 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buňky</a:t>
            </a:r>
            <a:endParaRPr lang="cs-CZ" sz="800" kern="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4213" y="4300538"/>
            <a:ext cx="590206" cy="215425"/>
          </a:xfrm>
          <a:prstGeom prst="rect">
            <a:avLst/>
          </a:prstGeom>
          <a:noFill/>
          <a:ln>
            <a:noFill/>
          </a:ln>
        </p:spPr>
        <p:txBody>
          <a:bodyPr wrap="none" lIns="91430" tIns="45711" rIns="91430" bIns="45711">
            <a:spAutoFit/>
          </a:bodyPr>
          <a:lstStyle/>
          <a:p>
            <a:pPr defTabSz="829452" fontAlgn="auto">
              <a:spcBef>
                <a:spcPts val="0"/>
              </a:spcBef>
              <a:spcAft>
                <a:spcPts val="0"/>
              </a:spcAft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cs-CZ" sz="800" kern="0" dirty="0">
                <a:solidFill>
                  <a:srgbClr val="000000"/>
                </a:solidFill>
                <a:latin typeface="Calibri"/>
                <a:cs typeface="Calibri" pitchFamily="34"/>
              </a:rPr>
              <a:t>Ročník: </a:t>
            </a:r>
            <a:r>
              <a:rPr lang="cs-CZ" sz="800" kern="0" dirty="0" smtClean="0">
                <a:solidFill>
                  <a:srgbClr val="000000"/>
                </a:solidFill>
                <a:latin typeface="Calibri"/>
                <a:cs typeface="Calibri" pitchFamily="34"/>
              </a:rPr>
              <a:t>6.</a:t>
            </a:r>
            <a:endParaRPr lang="cs-CZ" sz="800" kern="0" dirty="0">
              <a:solidFill>
                <a:srgbClr val="000000"/>
              </a:solidFill>
              <a:latin typeface="Calibri"/>
              <a:cs typeface="Calibri" pitchFamily="34"/>
            </a:endParaRPr>
          </a:p>
        </p:txBody>
      </p:sp>
    </p:spTree>
    <p:extLst>
      <p:ext uri="{BB962C8B-B14F-4D97-AF65-F5344CB8AC3E}">
        <p14:creationId xmlns:p14="http://schemas.microsoft.com/office/powerpoint/2010/main" val="1823534763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56997" y="489404"/>
            <a:ext cx="8295322" cy="2453636"/>
          </a:xfrm>
          <a:prstGeom prst="rect">
            <a:avLst/>
          </a:prstGeom>
        </p:spPr>
        <p:txBody>
          <a:bodyPr wrap="square" lIns="82945" tIns="41473" rIns="82945" bIns="41473">
            <a:spAutoFit/>
          </a:bodyPr>
          <a:lstStyle/>
          <a:p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DUM je určen k názornému vysvětlení nebo pro shrnutí probíraného učiva. </a:t>
            </a:r>
            <a:endParaRPr lang="cs-CZ" sz="22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První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sleid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– klikni na názvy u 1, 2, 3, 4 a 6 a postupně se zobrazí další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sleidy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které dané pojmy a jejich funkci vysvětlují.</a:t>
            </a:r>
          </a:p>
          <a:p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Nakonec klikni na </a:t>
            </a:r>
            <a:r>
              <a:rPr lang="cs-CZ" sz="2200" dirty="0" err="1" smtClean="0">
                <a:latin typeface="Times New Roman" pitchFamily="18" charset="0"/>
                <a:cs typeface="Times New Roman" pitchFamily="18" charset="0"/>
              </a:rPr>
              <a:t>testík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, ten se zobrazí a postupným klikáním se zobrazí správné odpovědi.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2536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77291" y="1217240"/>
            <a:ext cx="3925268" cy="3521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4838800" y="2155371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4838800" y="2463148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5114644" y="2770925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5260326" y="3084140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vál 10"/>
          <p:cNvSpPr/>
          <p:nvPr/>
        </p:nvSpPr>
        <p:spPr>
          <a:xfrm>
            <a:off x="5260326" y="3804220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918542" y="4452292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2156377" y="188640"/>
            <a:ext cx="476560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Živočišná buňka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vál 14"/>
          <p:cNvSpPr/>
          <p:nvPr/>
        </p:nvSpPr>
        <p:spPr>
          <a:xfrm>
            <a:off x="539552" y="4797151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vál 15"/>
          <p:cNvSpPr/>
          <p:nvPr/>
        </p:nvSpPr>
        <p:spPr>
          <a:xfrm>
            <a:off x="539552" y="5373216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vál 16"/>
          <p:cNvSpPr/>
          <p:nvPr/>
        </p:nvSpPr>
        <p:spPr>
          <a:xfrm>
            <a:off x="538955" y="5949280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Ovál 17"/>
          <p:cNvSpPr/>
          <p:nvPr/>
        </p:nvSpPr>
        <p:spPr>
          <a:xfrm>
            <a:off x="5796136" y="4797151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9" name="Ovál 18"/>
          <p:cNvSpPr/>
          <p:nvPr/>
        </p:nvSpPr>
        <p:spPr>
          <a:xfrm>
            <a:off x="5796136" y="5373216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" name="Ovál 19"/>
          <p:cNvSpPr/>
          <p:nvPr/>
        </p:nvSpPr>
        <p:spPr>
          <a:xfrm>
            <a:off x="5803923" y="5949279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>
            <a:hlinkClick r:id="rId3" action="ppaction://hlinksldjump"/>
          </p:cNvPr>
          <p:cNvSpPr txBox="1"/>
          <p:nvPr/>
        </p:nvSpPr>
        <p:spPr>
          <a:xfrm>
            <a:off x="1165681" y="4729701"/>
            <a:ext cx="10695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ribozómy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TextovéPole 21">
            <a:hlinkClick r:id="rId4" action="ppaction://hlinksldjump"/>
          </p:cNvPr>
          <p:cNvSpPr txBox="1"/>
          <p:nvPr/>
        </p:nvSpPr>
        <p:spPr>
          <a:xfrm>
            <a:off x="1165681" y="5342438"/>
            <a:ext cx="6591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jádro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3" name="TextovéPole 22">
            <a:hlinkClick r:id="rId5" action="ppaction://hlinksldjump"/>
          </p:cNvPr>
          <p:cNvSpPr txBox="1"/>
          <p:nvPr/>
        </p:nvSpPr>
        <p:spPr>
          <a:xfrm>
            <a:off x="1192757" y="5875448"/>
            <a:ext cx="14157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mitochondrie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>
            <a:hlinkClick r:id="rId6" action="ppaction://hlinksldjump"/>
          </p:cNvPr>
          <p:cNvSpPr txBox="1"/>
          <p:nvPr/>
        </p:nvSpPr>
        <p:spPr>
          <a:xfrm>
            <a:off x="6387215" y="4797151"/>
            <a:ext cx="27302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c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ytoplazmatická membrána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6402558" y="5342438"/>
            <a:ext cx="18966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aderná membrána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>
            <a:hlinkClick r:id="rId7" action="ppaction://hlinksldjump"/>
          </p:cNvPr>
          <p:cNvSpPr txBox="1"/>
          <p:nvPr/>
        </p:nvSpPr>
        <p:spPr>
          <a:xfrm>
            <a:off x="6387215" y="5875448"/>
            <a:ext cx="12490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cytoplazma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7" name="Šipka doprava 26">
            <a:hlinkClick r:id="rId8" action="ppaction://hlinksldjump"/>
          </p:cNvPr>
          <p:cNvSpPr/>
          <p:nvPr/>
        </p:nvSpPr>
        <p:spPr>
          <a:xfrm>
            <a:off x="7812360" y="5949280"/>
            <a:ext cx="1080120" cy="792088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testík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659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12859" y="188640"/>
            <a:ext cx="2852640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r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ibozómy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19735" y="5949280"/>
            <a:ext cx="399821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err="1" smtClean="0">
                <a:latin typeface="Times New Roman" pitchFamily="18" charset="0"/>
                <a:cs typeface="Times New Roman" pitchFamily="18" charset="0"/>
              </a:rPr>
              <a:t>Ribozómy</a:t>
            </a:r>
            <a:r>
              <a:rPr lang="cs-CZ" sz="1600" dirty="0" smtClean="0">
                <a:latin typeface="Times New Roman" pitchFamily="18" charset="0"/>
                <a:cs typeface="Times New Roman" pitchFamily="18" charset="0"/>
              </a:rPr>
              <a:t> jsou odpovědné za tvorbu bílkovin.</a:t>
            </a:r>
            <a:endParaRPr lang="cs-CZ" sz="16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http://www.infovek.sk/predmety/biologia/diplomky/biologia_bunky/Obrazky%20diplomovky/drsne_4.gif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5499" y="1253180"/>
            <a:ext cx="6107360" cy="384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Šipka doprava 3">
            <a:hlinkClick r:id="rId4" action="ppaction://hlinksldjump"/>
          </p:cNvPr>
          <p:cNvSpPr/>
          <p:nvPr/>
        </p:nvSpPr>
        <p:spPr>
          <a:xfrm>
            <a:off x="7812360" y="5949280"/>
            <a:ext cx="1080120" cy="792088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zpět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20707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06570" y="188640"/>
            <a:ext cx="4065216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mitochondrie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6148" name="Picture 4" descr="Soubor:Mitochondria, mammalian lung - TEM (2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1178" y="1340768"/>
            <a:ext cx="6096000" cy="4124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9004" y="5805264"/>
            <a:ext cx="84249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Funkce mitochondrií se do jisté míry dá přirovnat k buněčné elektrárně, protože v nich díky procesům buněčného dýchání vzniká energeticky bohatá látka používaná jako „palivo“ pro průběh jiných reakcí v celé buňce.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>
            <a:hlinkClick r:id="rId4" action="ppaction://hlinksldjump"/>
          </p:cNvPr>
          <p:cNvSpPr/>
          <p:nvPr/>
        </p:nvSpPr>
        <p:spPr>
          <a:xfrm>
            <a:off x="7884368" y="5949280"/>
            <a:ext cx="1080120" cy="792088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zpět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33412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696863" y="188640"/>
            <a:ext cx="1684628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jádro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8945" y="1628800"/>
            <a:ext cx="4176464" cy="3677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94760" y="5781764"/>
            <a:ext cx="56506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Hnědé jádro – má za úkol řídit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kontrolovat činnost buňky.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812360" y="5949280"/>
            <a:ext cx="1080120" cy="792088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zpět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33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01426" y="188640"/>
            <a:ext cx="3475503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cytoplazma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11560" y="1628800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latin typeface="Times New Roman" pitchFamily="18" charset="0"/>
                <a:cs typeface="Times New Roman" pitchFamily="18" charset="0"/>
              </a:rPr>
              <a:t>Cytoplazma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(neboli buněčná plazma) je tekuté prostředí buňky, v němž jsou uloženy buněčné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organely.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7812360" y="5949280"/>
            <a:ext cx="1080120" cy="792088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zpět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33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77685" y="188640"/>
            <a:ext cx="8122994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</a:t>
            </a:r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ytoplazmatická membrána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69403" y="5626114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Cytoplazmatická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membrána ohraničuje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buňku. Jedná se o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velice tenkou vrstvu tuků vytvářejících průsvitnou blanku. </a:t>
            </a:r>
          </a:p>
        </p:txBody>
      </p:sp>
      <p:pic>
        <p:nvPicPr>
          <p:cNvPr id="3074" name="Picture 2" descr="Elektronový snímek membrán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782" y="1246583"/>
            <a:ext cx="7200800" cy="4437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Šipka doprava 6">
            <a:hlinkClick r:id="rId3" action="ppaction://hlinksldjump"/>
          </p:cNvPr>
          <p:cNvSpPr/>
          <p:nvPr/>
        </p:nvSpPr>
        <p:spPr>
          <a:xfrm>
            <a:off x="7812360" y="5949280"/>
            <a:ext cx="1080120" cy="792088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zpět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3633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4348" y="1531868"/>
            <a:ext cx="4162425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vál 4"/>
          <p:cNvSpPr/>
          <p:nvPr/>
        </p:nvSpPr>
        <p:spPr>
          <a:xfrm>
            <a:off x="6353902" y="3290871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Ovál 7"/>
          <p:cNvSpPr/>
          <p:nvPr/>
        </p:nvSpPr>
        <p:spPr>
          <a:xfrm>
            <a:off x="6497918" y="3697832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6073836" y="2591707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Ovál 9"/>
          <p:cNvSpPr/>
          <p:nvPr/>
        </p:nvSpPr>
        <p:spPr>
          <a:xfrm>
            <a:off x="6127492" y="4787279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Ovál 10"/>
          <p:cNvSpPr/>
          <p:nvPr/>
        </p:nvSpPr>
        <p:spPr>
          <a:xfrm>
            <a:off x="6482061" y="4226395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6140277" y="2983094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321375" y="188640"/>
            <a:ext cx="6435609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Přiřaď k číslům názvy: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3" name="Ovál 32"/>
          <p:cNvSpPr/>
          <p:nvPr/>
        </p:nvSpPr>
        <p:spPr>
          <a:xfrm>
            <a:off x="539552" y="4797151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4" name="Ovál 33"/>
          <p:cNvSpPr/>
          <p:nvPr/>
        </p:nvSpPr>
        <p:spPr>
          <a:xfrm>
            <a:off x="539552" y="5373216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2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5" name="Ovál 34"/>
          <p:cNvSpPr/>
          <p:nvPr/>
        </p:nvSpPr>
        <p:spPr>
          <a:xfrm>
            <a:off x="538955" y="5949280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3</a:t>
            </a:r>
            <a:endParaRPr lang="cs-CZ" sz="1400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6" name="Ovál 35"/>
          <p:cNvSpPr/>
          <p:nvPr/>
        </p:nvSpPr>
        <p:spPr>
          <a:xfrm>
            <a:off x="2208677" y="4797151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4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Ovál 36"/>
          <p:cNvSpPr/>
          <p:nvPr/>
        </p:nvSpPr>
        <p:spPr>
          <a:xfrm>
            <a:off x="2208677" y="5373215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5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Ovál 37"/>
          <p:cNvSpPr/>
          <p:nvPr/>
        </p:nvSpPr>
        <p:spPr>
          <a:xfrm>
            <a:off x="2208677" y="5949280"/>
            <a:ext cx="288032" cy="307777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4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413870" y="2714808"/>
            <a:ext cx="131959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d)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ribozómy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13870" y="1800184"/>
            <a:ext cx="9092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b) jádro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13870" y="2247704"/>
            <a:ext cx="16530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c) mitochondrie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396537" y="1412776"/>
            <a:ext cx="296747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 cytoplazmatická membrána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413870" y="3214102"/>
            <a:ext cx="21339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e) jaderná membrána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413870" y="3619554"/>
            <a:ext cx="14606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f) cytoplazma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073666" y="4750984"/>
            <a:ext cx="2984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c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091138" y="5327049"/>
            <a:ext cx="2984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a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091138" y="5915842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d</a:t>
            </a:r>
          </a:p>
        </p:txBody>
      </p:sp>
      <p:sp>
        <p:nvSpPr>
          <p:cNvPr id="25" name="TextovéPole 24"/>
          <p:cNvSpPr txBox="1"/>
          <p:nvPr/>
        </p:nvSpPr>
        <p:spPr>
          <a:xfrm>
            <a:off x="2699792" y="5903113"/>
            <a:ext cx="31290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b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699792" y="5327049"/>
            <a:ext cx="2984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e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2699792" y="4750984"/>
            <a:ext cx="26962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f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6574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3" grpId="0"/>
      <p:bldP spid="24" grpId="0"/>
      <p:bldP spid="25" grpId="0"/>
      <p:bldP spid="26" grpId="0"/>
      <p:bldP spid="2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548680"/>
            <a:ext cx="8587607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hlinkClick r:id="rId2"/>
              </a:rPr>
              <a:t>http://galenus.cz/img/biochemie/bunka-tkane/elektronovy-snimek-mitochondrie.jpg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http://upload.wikimedia.org/wikipedia/commons/e/e4/Mitochondria%2C_mammalian_lung_-_TEM_%282%29.jpg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www.infovek.sk/predmety/biologia/diplomky/biologia_bunky/Obrazky%20diplomovky/drsne_4.gif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galenus.cz/img/biochemie/bunka-tkane/bunecne-jadro.jpg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galenus.cz/img/biochemie/bunka-tkane/elektronovy-snimek-membrany.jpg</a:t>
            </a:r>
            <a:endParaRPr lang="cs-CZ" sz="1400" dirty="0" smtClean="0"/>
          </a:p>
          <a:p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1298012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145</TotalTime>
  <Words>227</Words>
  <Application>Microsoft Office PowerPoint</Application>
  <PresentationFormat>Předvádění na obrazovce (4:3)</PresentationFormat>
  <Paragraphs>76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VY_32_INOVACE_06_Živočišná buňka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Kašpárková Ivana</dc:creator>
  <cp:lastModifiedBy>Kašpárková Ivana</cp:lastModifiedBy>
  <cp:revision>16</cp:revision>
  <dcterms:created xsi:type="dcterms:W3CDTF">2012-11-29T19:34:47Z</dcterms:created>
  <dcterms:modified xsi:type="dcterms:W3CDTF">2013-03-17T19:50:38Z</dcterms:modified>
</cp:coreProperties>
</file>