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8" r:id="rId2"/>
    <p:sldId id="27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58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7" r:id="rId22"/>
    <p:sldId id="275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7D00D-1DC7-41D6-91C4-752299311CF8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D3256C8-02C4-48E0-AB16-48F867BD71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7D00D-1DC7-41D6-91C4-752299311CF8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D3256C8-02C4-48E0-AB16-48F867BD71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7D00D-1DC7-41D6-91C4-752299311CF8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256C8-02C4-48E0-AB16-48F867BD71D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7D00D-1DC7-41D6-91C4-752299311CF8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256C8-02C4-48E0-AB16-48F867BD71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7D00D-1DC7-41D6-91C4-752299311CF8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D3256C8-02C4-48E0-AB16-48F867BD71D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7D00D-1DC7-41D6-91C4-752299311CF8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256C8-02C4-48E0-AB16-48F867BD71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7D00D-1DC7-41D6-91C4-752299311CF8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256C8-02C4-48E0-AB16-48F867BD71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7D00D-1DC7-41D6-91C4-752299311CF8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256C8-02C4-48E0-AB16-48F867BD71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7D00D-1DC7-41D6-91C4-752299311CF8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256C8-02C4-48E0-AB16-48F867BD71D8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7D00D-1DC7-41D6-91C4-752299311CF8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256C8-02C4-48E0-AB16-48F867BD71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7D00D-1DC7-41D6-91C4-752299311CF8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256C8-02C4-48E0-AB16-48F867BD71D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277D00D-1DC7-41D6-91C4-752299311CF8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D3256C8-02C4-48E0-AB16-48F867BD71D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slide" Target="slide20.xml"/><Relationship Id="rId3" Type="http://schemas.openxmlformats.org/officeDocument/2006/relationships/slide" Target="slide14.xml"/><Relationship Id="rId7" Type="http://schemas.openxmlformats.org/officeDocument/2006/relationships/slide" Target="slide19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slide" Target="slide18.xml"/><Relationship Id="rId5" Type="http://schemas.openxmlformats.org/officeDocument/2006/relationships/slide" Target="slide17.xml"/><Relationship Id="rId10" Type="http://schemas.openxmlformats.org/officeDocument/2006/relationships/slide" Target="slide21.xml"/><Relationship Id="rId4" Type="http://schemas.openxmlformats.org/officeDocument/2006/relationships/slide" Target="slide16.xml"/><Relationship Id="rId9" Type="http://schemas.openxmlformats.org/officeDocument/2006/relationships/slide" Target="slide1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slide" Target="slide20.xml"/><Relationship Id="rId3" Type="http://schemas.openxmlformats.org/officeDocument/2006/relationships/slide" Target="slide14.xml"/><Relationship Id="rId7" Type="http://schemas.openxmlformats.org/officeDocument/2006/relationships/slide" Target="slide19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slide" Target="slide18.xml"/><Relationship Id="rId5" Type="http://schemas.openxmlformats.org/officeDocument/2006/relationships/slide" Target="slide17.xml"/><Relationship Id="rId4" Type="http://schemas.openxmlformats.org/officeDocument/2006/relationships/slide" Target="slide16.xml"/><Relationship Id="rId9" Type="http://schemas.openxmlformats.org/officeDocument/2006/relationships/slide" Target="slide1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vyuka.zsjarose.cz/data/swic/lessons/550.jpg" TargetMode="External"/><Relationship Id="rId2" Type="http://schemas.openxmlformats.org/officeDocument/2006/relationships/hyperlink" Target="http://vyuka.zsjarose.cz/data/swic/lessons/549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vyuka.zsjarose.cz/index.php?action=lesson_detail&amp;id=23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65846" y="2558570"/>
            <a:ext cx="8424936" cy="1470025"/>
          </a:xfrm>
        </p:spPr>
        <p:txBody>
          <a:bodyPr/>
          <a:lstStyle/>
          <a:p>
            <a:pPr>
              <a:defRPr/>
            </a:pPr>
            <a:r>
              <a:rPr lang="cs-CZ" sz="3200" b="1" dirty="0" smtClean="0"/>
              <a:t>VY_32_INOVACE_07_Rostlinná buňka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800" dirty="0">
                <a:solidFill>
                  <a:prstClr val="black"/>
                </a:solidFill>
                <a:cs typeface="Arial" charset="0"/>
              </a:rPr>
              <a:t>Identifikátor školy: 600 150 569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4213" y="1052736"/>
            <a:ext cx="153599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Jméno autora: Ivana Kašpárková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14229" y="1107963"/>
            <a:ext cx="143821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Datum vytvoření: 27. 11. 2012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5846" y="3933056"/>
            <a:ext cx="306526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Vzdělávací obor, téma: Přírodovědná praktika, stavba rostlinné buňky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3813" y="4300900"/>
            <a:ext cx="86273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Ročník: 7., 8., 9.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2397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820891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Prezentace slouží k zopakování učiva o stavbě buněk rostlinných i živočišných. Poté je prezentace zaměřena na stavbu a funkci organel rostlinné buňky.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 spuštění prezentace se po odpovědi žáků kde je/jsou …. (organela, která je na řádku)  klikne kdekoliv myší a objeví se místo příslušného čísla příslušná organela. Po doplnění všech organel se objeví stavba rostlinné buňky. Žáci určují, jakou funkci mají jednotlivé organely v rostlinné buňce.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závěr prezentace je zápis do sešitu.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6269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1825" y="85293"/>
            <a:ext cx="2981325" cy="3990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558" y="85293"/>
            <a:ext cx="2943225" cy="3867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27525" y="4293096"/>
            <a:ext cx="395396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buněčná stěna </a:t>
            </a:r>
          </a:p>
          <a:p>
            <a:r>
              <a:rPr lang="cs-CZ" sz="1600" b="1" dirty="0" smtClean="0"/>
              <a:t>cytoplazmatická membrána </a:t>
            </a:r>
          </a:p>
          <a:p>
            <a:r>
              <a:rPr lang="cs-CZ" sz="1600" b="1" dirty="0" smtClean="0"/>
              <a:t>cytoplazma </a:t>
            </a:r>
          </a:p>
          <a:p>
            <a:r>
              <a:rPr lang="cs-CZ" sz="1600" b="1" dirty="0" smtClean="0"/>
              <a:t>jádro </a:t>
            </a:r>
          </a:p>
          <a:p>
            <a:r>
              <a:rPr lang="cs-CZ" sz="1600" b="1" dirty="0" smtClean="0"/>
              <a:t>chloroplasty </a:t>
            </a:r>
          </a:p>
          <a:p>
            <a:r>
              <a:rPr lang="cs-CZ" sz="1600" b="1" dirty="0" smtClean="0"/>
              <a:t>mitochondrie </a:t>
            </a:r>
          </a:p>
          <a:p>
            <a:r>
              <a:rPr lang="cs-CZ" sz="1600" b="1" dirty="0" smtClean="0"/>
              <a:t>vakuoly </a:t>
            </a:r>
          </a:p>
          <a:p>
            <a:r>
              <a:rPr lang="pt-BR" sz="1600" b="1" dirty="0" smtClean="0"/>
              <a:t>endoplazmatické retikulum a Golgiho aparát</a:t>
            </a:r>
            <a:endParaRPr lang="pt-BR" sz="1600" dirty="0" smtClean="0"/>
          </a:p>
          <a:p>
            <a:endParaRPr lang="cs-CZ" sz="1600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2915816" y="3645024"/>
            <a:ext cx="1065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rostlinná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37720" y="3645024"/>
            <a:ext cx="1082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živočišná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vál 7"/>
          <p:cNvSpPr/>
          <p:nvPr/>
        </p:nvSpPr>
        <p:spPr>
          <a:xfrm>
            <a:off x="3764362" y="907435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15" name="Ovál 14"/>
          <p:cNvSpPr/>
          <p:nvPr/>
        </p:nvSpPr>
        <p:spPr>
          <a:xfrm>
            <a:off x="4749099" y="1598712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vál 15"/>
          <p:cNvSpPr/>
          <p:nvPr/>
        </p:nvSpPr>
        <p:spPr>
          <a:xfrm>
            <a:off x="5012531" y="100409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</a:t>
            </a:r>
          </a:p>
        </p:txBody>
      </p:sp>
      <p:sp>
        <p:nvSpPr>
          <p:cNvPr id="17" name="Ovál 16"/>
          <p:cNvSpPr/>
          <p:nvPr/>
        </p:nvSpPr>
        <p:spPr>
          <a:xfrm>
            <a:off x="7852974" y="100409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vál 17"/>
          <p:cNvSpPr/>
          <p:nvPr/>
        </p:nvSpPr>
        <p:spPr>
          <a:xfrm>
            <a:off x="8100392" y="989112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11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vál 18"/>
          <p:cNvSpPr/>
          <p:nvPr/>
        </p:nvSpPr>
        <p:spPr>
          <a:xfrm>
            <a:off x="7996787" y="1766840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7996787" y="3140968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13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Ovál 20"/>
          <p:cNvSpPr/>
          <p:nvPr/>
        </p:nvSpPr>
        <p:spPr>
          <a:xfrm>
            <a:off x="3730957" y="2148365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Ovál 21"/>
          <p:cNvSpPr/>
          <p:nvPr/>
        </p:nvSpPr>
        <p:spPr>
          <a:xfrm>
            <a:off x="3714809" y="85293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23" name="Ovál 22"/>
          <p:cNvSpPr/>
          <p:nvPr/>
        </p:nvSpPr>
        <p:spPr>
          <a:xfrm>
            <a:off x="661899" y="3068960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24" name="Ovál 23"/>
          <p:cNvSpPr/>
          <p:nvPr/>
        </p:nvSpPr>
        <p:spPr>
          <a:xfrm>
            <a:off x="614880" y="1850740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25" name="Ovál 24"/>
          <p:cNvSpPr/>
          <p:nvPr/>
        </p:nvSpPr>
        <p:spPr>
          <a:xfrm>
            <a:off x="395536" y="930532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26" name="Ovál 25"/>
          <p:cNvSpPr/>
          <p:nvPr/>
        </p:nvSpPr>
        <p:spPr>
          <a:xfrm>
            <a:off x="762195" y="85293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40087" y="4275675"/>
            <a:ext cx="9476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Kde je?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0941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1825" y="85293"/>
            <a:ext cx="2981325" cy="3990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558" y="85293"/>
            <a:ext cx="2943225" cy="3867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27525" y="4293096"/>
            <a:ext cx="3953968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cytoplazmatická membrána </a:t>
            </a:r>
          </a:p>
          <a:p>
            <a:r>
              <a:rPr lang="cs-CZ" sz="1600" b="1" dirty="0" smtClean="0"/>
              <a:t>cytoplazma </a:t>
            </a:r>
          </a:p>
          <a:p>
            <a:r>
              <a:rPr lang="cs-CZ" sz="1600" b="1" dirty="0" smtClean="0"/>
              <a:t>jádro </a:t>
            </a:r>
          </a:p>
          <a:p>
            <a:r>
              <a:rPr lang="cs-CZ" sz="1600" b="1" dirty="0" smtClean="0"/>
              <a:t>chloroplasty </a:t>
            </a:r>
          </a:p>
          <a:p>
            <a:r>
              <a:rPr lang="cs-CZ" sz="1600" b="1" dirty="0" smtClean="0"/>
              <a:t>mitochondrie </a:t>
            </a:r>
          </a:p>
          <a:p>
            <a:r>
              <a:rPr lang="cs-CZ" sz="1600" b="1" dirty="0" smtClean="0"/>
              <a:t>vakuoly </a:t>
            </a:r>
          </a:p>
          <a:p>
            <a:r>
              <a:rPr lang="pt-BR" sz="1600" b="1" dirty="0" smtClean="0"/>
              <a:t>endoplazmatické retikulum a Golgiho aparát</a:t>
            </a:r>
            <a:endParaRPr lang="pt-BR" sz="1600" dirty="0" smtClean="0"/>
          </a:p>
          <a:p>
            <a:endParaRPr lang="cs-CZ" sz="1600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2915816" y="3645024"/>
            <a:ext cx="1065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rostlinná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37720" y="3645024"/>
            <a:ext cx="1082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živočišná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vál 7"/>
          <p:cNvSpPr/>
          <p:nvPr/>
        </p:nvSpPr>
        <p:spPr>
          <a:xfrm>
            <a:off x="3764362" y="907435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15" name="Ovál 14"/>
          <p:cNvSpPr/>
          <p:nvPr/>
        </p:nvSpPr>
        <p:spPr>
          <a:xfrm>
            <a:off x="4749099" y="1598712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vál 15"/>
          <p:cNvSpPr/>
          <p:nvPr/>
        </p:nvSpPr>
        <p:spPr>
          <a:xfrm>
            <a:off x="5012531" y="100409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</a:t>
            </a:r>
          </a:p>
        </p:txBody>
      </p:sp>
      <p:sp>
        <p:nvSpPr>
          <p:cNvPr id="17" name="Ovál 16"/>
          <p:cNvSpPr/>
          <p:nvPr/>
        </p:nvSpPr>
        <p:spPr>
          <a:xfrm>
            <a:off x="7852974" y="100409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vál 17"/>
          <p:cNvSpPr/>
          <p:nvPr/>
        </p:nvSpPr>
        <p:spPr>
          <a:xfrm>
            <a:off x="8100392" y="989112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11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vál 18"/>
          <p:cNvSpPr/>
          <p:nvPr/>
        </p:nvSpPr>
        <p:spPr>
          <a:xfrm>
            <a:off x="7996787" y="1766840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7996787" y="3140968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13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Ovál 20"/>
          <p:cNvSpPr/>
          <p:nvPr/>
        </p:nvSpPr>
        <p:spPr>
          <a:xfrm>
            <a:off x="3730957" y="2148365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vál 22"/>
          <p:cNvSpPr/>
          <p:nvPr/>
        </p:nvSpPr>
        <p:spPr>
          <a:xfrm>
            <a:off x="661899" y="3068960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24" name="Ovál 23"/>
          <p:cNvSpPr/>
          <p:nvPr/>
        </p:nvSpPr>
        <p:spPr>
          <a:xfrm>
            <a:off x="614880" y="1850740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25" name="Ovál 24"/>
          <p:cNvSpPr/>
          <p:nvPr/>
        </p:nvSpPr>
        <p:spPr>
          <a:xfrm>
            <a:off x="395536" y="930532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26" name="Ovál 25"/>
          <p:cNvSpPr/>
          <p:nvPr/>
        </p:nvSpPr>
        <p:spPr>
          <a:xfrm>
            <a:off x="762195" y="85293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703340" y="100409"/>
            <a:ext cx="12442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buněčná stěna 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240087" y="4275675"/>
            <a:ext cx="9476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Kde je?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0753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1825" y="85293"/>
            <a:ext cx="2981325" cy="3990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558" y="85293"/>
            <a:ext cx="2943225" cy="3867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27525" y="4293096"/>
            <a:ext cx="3953968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cytoplazma </a:t>
            </a:r>
          </a:p>
          <a:p>
            <a:r>
              <a:rPr lang="cs-CZ" sz="1600" b="1" dirty="0" smtClean="0"/>
              <a:t>jádro </a:t>
            </a:r>
          </a:p>
          <a:p>
            <a:r>
              <a:rPr lang="cs-CZ" sz="1600" b="1" dirty="0" smtClean="0"/>
              <a:t>chloroplasty </a:t>
            </a:r>
          </a:p>
          <a:p>
            <a:r>
              <a:rPr lang="cs-CZ" sz="1600" b="1" dirty="0" smtClean="0"/>
              <a:t>mitochondrie </a:t>
            </a:r>
          </a:p>
          <a:p>
            <a:r>
              <a:rPr lang="cs-CZ" sz="1600" b="1" dirty="0" smtClean="0"/>
              <a:t>vakuoly </a:t>
            </a:r>
          </a:p>
          <a:p>
            <a:r>
              <a:rPr lang="pt-BR" sz="1600" b="1" dirty="0" smtClean="0"/>
              <a:t>endoplazmatické retikulum a Golgiho aparát</a:t>
            </a:r>
            <a:endParaRPr lang="pt-BR" sz="1600" dirty="0" smtClean="0"/>
          </a:p>
          <a:p>
            <a:endParaRPr lang="cs-CZ" sz="1600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2915816" y="3645024"/>
            <a:ext cx="1065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rostlinná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37720" y="3645024"/>
            <a:ext cx="1082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živočišná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749099" y="1598712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vál 15"/>
          <p:cNvSpPr/>
          <p:nvPr/>
        </p:nvSpPr>
        <p:spPr>
          <a:xfrm>
            <a:off x="5012531" y="100409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</a:t>
            </a:r>
          </a:p>
        </p:txBody>
      </p:sp>
      <p:sp>
        <p:nvSpPr>
          <p:cNvPr id="18" name="Ovál 17"/>
          <p:cNvSpPr/>
          <p:nvPr/>
        </p:nvSpPr>
        <p:spPr>
          <a:xfrm>
            <a:off x="8100392" y="989112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11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vál 18"/>
          <p:cNvSpPr/>
          <p:nvPr/>
        </p:nvSpPr>
        <p:spPr>
          <a:xfrm>
            <a:off x="7996787" y="1766840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7996787" y="3140968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13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Ovál 20"/>
          <p:cNvSpPr/>
          <p:nvPr/>
        </p:nvSpPr>
        <p:spPr>
          <a:xfrm>
            <a:off x="3730957" y="2148365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vál 22"/>
          <p:cNvSpPr/>
          <p:nvPr/>
        </p:nvSpPr>
        <p:spPr>
          <a:xfrm>
            <a:off x="661899" y="3068960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24" name="Ovál 23"/>
          <p:cNvSpPr/>
          <p:nvPr/>
        </p:nvSpPr>
        <p:spPr>
          <a:xfrm>
            <a:off x="614880" y="1850740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25" name="Ovál 24"/>
          <p:cNvSpPr/>
          <p:nvPr/>
        </p:nvSpPr>
        <p:spPr>
          <a:xfrm>
            <a:off x="395536" y="930532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26" name="Ovál 25"/>
          <p:cNvSpPr/>
          <p:nvPr/>
        </p:nvSpPr>
        <p:spPr>
          <a:xfrm>
            <a:off x="762195" y="85293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641557" y="86120"/>
            <a:ext cx="12442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buněčná stěna 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33627" y="930532"/>
            <a:ext cx="140775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cytoplazmatická 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membrána 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729328" y="18407"/>
            <a:ext cx="140775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cytoplazmatická 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membrána 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240087" y="4275675"/>
            <a:ext cx="9476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Kde je?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7477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1825" y="85293"/>
            <a:ext cx="2981325" cy="3990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558" y="85293"/>
            <a:ext cx="2943225" cy="3867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27525" y="4293096"/>
            <a:ext cx="395396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jádro </a:t>
            </a:r>
          </a:p>
          <a:p>
            <a:r>
              <a:rPr lang="cs-CZ" sz="1600" b="1" dirty="0" smtClean="0"/>
              <a:t>chloroplasty </a:t>
            </a:r>
          </a:p>
          <a:p>
            <a:r>
              <a:rPr lang="cs-CZ" sz="1600" b="1" dirty="0" smtClean="0"/>
              <a:t>mitochondrie </a:t>
            </a:r>
          </a:p>
          <a:p>
            <a:r>
              <a:rPr lang="cs-CZ" sz="1600" b="1" dirty="0" smtClean="0"/>
              <a:t>vakuoly </a:t>
            </a:r>
          </a:p>
          <a:p>
            <a:r>
              <a:rPr lang="pt-BR" sz="1600" b="1" dirty="0" smtClean="0"/>
              <a:t>endoplazmatické retikulum a Golgiho aparát</a:t>
            </a:r>
            <a:endParaRPr lang="pt-BR" sz="1600" dirty="0" smtClean="0"/>
          </a:p>
          <a:p>
            <a:endParaRPr lang="cs-CZ" sz="1600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2915816" y="3645024"/>
            <a:ext cx="1065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rostlinná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37720" y="3645024"/>
            <a:ext cx="1082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živočišná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749099" y="1598712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vál 15"/>
          <p:cNvSpPr/>
          <p:nvPr/>
        </p:nvSpPr>
        <p:spPr>
          <a:xfrm>
            <a:off x="5012531" y="100409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</a:t>
            </a:r>
          </a:p>
        </p:txBody>
      </p:sp>
      <p:sp>
        <p:nvSpPr>
          <p:cNvPr id="19" name="Ovál 18"/>
          <p:cNvSpPr/>
          <p:nvPr/>
        </p:nvSpPr>
        <p:spPr>
          <a:xfrm>
            <a:off x="7996787" y="1766840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7996787" y="3140968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13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Ovál 20"/>
          <p:cNvSpPr/>
          <p:nvPr/>
        </p:nvSpPr>
        <p:spPr>
          <a:xfrm>
            <a:off x="3730957" y="2148365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vál 22"/>
          <p:cNvSpPr/>
          <p:nvPr/>
        </p:nvSpPr>
        <p:spPr>
          <a:xfrm>
            <a:off x="661899" y="3068960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25" name="Ovál 24"/>
          <p:cNvSpPr/>
          <p:nvPr/>
        </p:nvSpPr>
        <p:spPr>
          <a:xfrm>
            <a:off x="395536" y="930532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26" name="Ovál 25"/>
          <p:cNvSpPr/>
          <p:nvPr/>
        </p:nvSpPr>
        <p:spPr>
          <a:xfrm>
            <a:off x="762195" y="85293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641557" y="86120"/>
            <a:ext cx="12442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buněčná stěna 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33627" y="930532"/>
            <a:ext cx="140775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cytoplazmatická 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membrána 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729328" y="18407"/>
            <a:ext cx="140775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cytoplazmatická 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membrána 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5485" y="1926891"/>
            <a:ext cx="101341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cytoplazma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996787" y="1028671"/>
            <a:ext cx="101341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cytoplazma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240087" y="4275675"/>
            <a:ext cx="9476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Kde je?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8438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1825" y="85293"/>
            <a:ext cx="2981325" cy="3990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558" y="85293"/>
            <a:ext cx="2943225" cy="3867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27525" y="4293096"/>
            <a:ext cx="395396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chloroplasty </a:t>
            </a:r>
          </a:p>
          <a:p>
            <a:r>
              <a:rPr lang="cs-CZ" sz="1600" b="1" dirty="0" smtClean="0"/>
              <a:t>mitochondrie </a:t>
            </a:r>
          </a:p>
          <a:p>
            <a:r>
              <a:rPr lang="cs-CZ" sz="1600" b="1" dirty="0" smtClean="0"/>
              <a:t>vakuoly </a:t>
            </a:r>
          </a:p>
          <a:p>
            <a:r>
              <a:rPr lang="pt-BR" sz="1600" b="1" dirty="0" smtClean="0"/>
              <a:t>endoplazmatické retikulum a Golgiho aparát</a:t>
            </a:r>
            <a:endParaRPr lang="pt-BR" sz="1600" dirty="0" smtClean="0"/>
          </a:p>
          <a:p>
            <a:endParaRPr lang="cs-CZ" sz="1600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2915816" y="3645024"/>
            <a:ext cx="1065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rostlinná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37720" y="3645024"/>
            <a:ext cx="1082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živočišná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749099" y="1598712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vál 15"/>
          <p:cNvSpPr/>
          <p:nvPr/>
        </p:nvSpPr>
        <p:spPr>
          <a:xfrm>
            <a:off x="5012531" y="100409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</a:t>
            </a:r>
          </a:p>
        </p:txBody>
      </p:sp>
      <p:sp>
        <p:nvSpPr>
          <p:cNvPr id="20" name="Ovál 19"/>
          <p:cNvSpPr/>
          <p:nvPr/>
        </p:nvSpPr>
        <p:spPr>
          <a:xfrm>
            <a:off x="7996787" y="3140968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13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vál 22"/>
          <p:cNvSpPr/>
          <p:nvPr/>
        </p:nvSpPr>
        <p:spPr>
          <a:xfrm>
            <a:off x="661899" y="3068960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25" name="Ovál 24"/>
          <p:cNvSpPr/>
          <p:nvPr/>
        </p:nvSpPr>
        <p:spPr>
          <a:xfrm>
            <a:off x="395536" y="930532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26" name="Ovál 25"/>
          <p:cNvSpPr/>
          <p:nvPr/>
        </p:nvSpPr>
        <p:spPr>
          <a:xfrm>
            <a:off x="762195" y="85293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641557" y="86120"/>
            <a:ext cx="12442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buněčná stěna 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33627" y="930532"/>
            <a:ext cx="140775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cytoplazmatická 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membrána 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729328" y="18407"/>
            <a:ext cx="140775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cytoplazmatická 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membrána 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5485" y="1926891"/>
            <a:ext cx="101341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cytoplazma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996787" y="1028671"/>
            <a:ext cx="101341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cytoplazma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95104" y="2102768"/>
            <a:ext cx="55335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jádro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879850" y="1802125"/>
            <a:ext cx="55335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jádro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240087" y="4275675"/>
            <a:ext cx="11785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Kde jsou?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5613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1825" y="85293"/>
            <a:ext cx="2981325" cy="3990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558" y="85293"/>
            <a:ext cx="2943225" cy="3867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27525" y="4293096"/>
            <a:ext cx="395396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mitochondrie </a:t>
            </a:r>
          </a:p>
          <a:p>
            <a:r>
              <a:rPr lang="cs-CZ" sz="1600" b="1" dirty="0" smtClean="0"/>
              <a:t>vakuoly </a:t>
            </a:r>
          </a:p>
          <a:p>
            <a:r>
              <a:rPr lang="pt-BR" sz="1600" b="1" dirty="0" smtClean="0"/>
              <a:t>endoplazmatické retikulum a Golgiho aparát</a:t>
            </a:r>
            <a:endParaRPr lang="pt-BR" sz="1600" dirty="0" smtClean="0"/>
          </a:p>
          <a:p>
            <a:endParaRPr lang="cs-CZ" sz="1600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2915816" y="3645024"/>
            <a:ext cx="1065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rostlinná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37720" y="3645024"/>
            <a:ext cx="1082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živočišná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749099" y="1598712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vál 15"/>
          <p:cNvSpPr/>
          <p:nvPr/>
        </p:nvSpPr>
        <p:spPr>
          <a:xfrm>
            <a:off x="5012531" y="100409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8</a:t>
            </a:r>
          </a:p>
        </p:txBody>
      </p:sp>
      <p:sp>
        <p:nvSpPr>
          <p:cNvPr id="20" name="Ovál 19"/>
          <p:cNvSpPr/>
          <p:nvPr/>
        </p:nvSpPr>
        <p:spPr>
          <a:xfrm>
            <a:off x="7996787" y="3140968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13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Ovál 24"/>
          <p:cNvSpPr/>
          <p:nvPr/>
        </p:nvSpPr>
        <p:spPr>
          <a:xfrm>
            <a:off x="395536" y="930532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26" name="Ovál 25"/>
          <p:cNvSpPr/>
          <p:nvPr/>
        </p:nvSpPr>
        <p:spPr>
          <a:xfrm>
            <a:off x="762195" y="85293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641557" y="86120"/>
            <a:ext cx="12442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buněčná stěna 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33627" y="930532"/>
            <a:ext cx="140775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cytoplazmatická 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membrána 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729328" y="18407"/>
            <a:ext cx="140775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cytoplazmatická 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membrána 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5485" y="1926891"/>
            <a:ext cx="101341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cytoplazma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996787" y="1028671"/>
            <a:ext cx="101341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cytoplazma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95104" y="2102768"/>
            <a:ext cx="55335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jádro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879850" y="1802125"/>
            <a:ext cx="55335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jádro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5534" y="3149285"/>
            <a:ext cx="10727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chloroplasty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240087" y="4275675"/>
            <a:ext cx="11785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Kde jsou?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6015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1825" y="85293"/>
            <a:ext cx="2981325" cy="3990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558" y="85293"/>
            <a:ext cx="2943225" cy="3867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27525" y="4293096"/>
            <a:ext cx="395396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vakuoly </a:t>
            </a:r>
          </a:p>
          <a:p>
            <a:r>
              <a:rPr lang="pt-BR" sz="1600" b="1" dirty="0" smtClean="0"/>
              <a:t>endoplazmatické retikulum a Golgiho aparát</a:t>
            </a:r>
            <a:endParaRPr lang="pt-BR" sz="1600" dirty="0" smtClean="0"/>
          </a:p>
          <a:p>
            <a:endParaRPr lang="cs-CZ" sz="1600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2915816" y="3645024"/>
            <a:ext cx="1065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rostlinná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37720" y="3645024"/>
            <a:ext cx="1082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živočišná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749099" y="1598712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7996787" y="3140968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13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Ovál 24"/>
          <p:cNvSpPr/>
          <p:nvPr/>
        </p:nvSpPr>
        <p:spPr>
          <a:xfrm>
            <a:off x="395536" y="930532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3641557" y="86120"/>
            <a:ext cx="12442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buněčná stěna 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33627" y="930532"/>
            <a:ext cx="140775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cytoplazmatická 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membrána 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729328" y="18407"/>
            <a:ext cx="140775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cytoplazmatická 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membrána 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5485" y="1926891"/>
            <a:ext cx="101341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cytoplazma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996787" y="1028671"/>
            <a:ext cx="101341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cytoplazma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95104" y="2102768"/>
            <a:ext cx="55335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jádro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879850" y="1802125"/>
            <a:ext cx="55335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jádro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5534" y="3149285"/>
            <a:ext cx="10727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chloroplasty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9518" y="143483"/>
            <a:ext cx="114165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mitochondrie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504509" y="233850"/>
            <a:ext cx="114165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mitochondrie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240087" y="4275675"/>
            <a:ext cx="11785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Kde jsou?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7500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1825" y="85293"/>
            <a:ext cx="2981325" cy="3990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558" y="85293"/>
            <a:ext cx="2943225" cy="3867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27525" y="4293096"/>
            <a:ext cx="40004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600" b="1" dirty="0" smtClean="0"/>
              <a:t>endoplazmatické retikulum a Golgiho aparát</a:t>
            </a:r>
            <a:endParaRPr lang="pt-BR" sz="1600" dirty="0" smtClean="0"/>
          </a:p>
          <a:p>
            <a:endParaRPr lang="cs-CZ" sz="1600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2915816" y="3645024"/>
            <a:ext cx="1065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rostlinná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37720" y="3645024"/>
            <a:ext cx="1082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živočišná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749099" y="1598712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7996787" y="3140968"/>
            <a:ext cx="532726" cy="504056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13</a:t>
            </a:r>
            <a:endParaRPr lang="cs-CZ" sz="1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641557" y="86120"/>
            <a:ext cx="12442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buněčná stěna 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33627" y="930532"/>
            <a:ext cx="140775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cytoplazmatická 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membrána 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729328" y="18407"/>
            <a:ext cx="140775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cytoplazmatická 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membrána 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5485" y="1926891"/>
            <a:ext cx="101341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cytoplazma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996787" y="1028671"/>
            <a:ext cx="101341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cytoplazma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95104" y="2102768"/>
            <a:ext cx="55335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jádro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879850" y="1802125"/>
            <a:ext cx="55335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jádro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5534" y="3149285"/>
            <a:ext cx="10727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chloroplasty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9518" y="143483"/>
            <a:ext cx="114165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mitochondrie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504509" y="233850"/>
            <a:ext cx="114165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mitochondrie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9518" y="992087"/>
            <a:ext cx="75373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vakuola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240087" y="4275675"/>
            <a:ext cx="9476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Kde je?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0147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1825" y="85293"/>
            <a:ext cx="2981325" cy="3990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558" y="85293"/>
            <a:ext cx="2943225" cy="3867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15816" y="3645024"/>
            <a:ext cx="1065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rostlinná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37720" y="3645024"/>
            <a:ext cx="1082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živočišná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641557" y="86120"/>
            <a:ext cx="12442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buněčná stěna 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33627" y="930532"/>
            <a:ext cx="140775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cytoplazmatická 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membrána 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729328" y="18407"/>
            <a:ext cx="140775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cytoplazmatická 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membrána 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5485" y="1926891"/>
            <a:ext cx="101341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cytoplazma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996787" y="1028671"/>
            <a:ext cx="101341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cytoplazma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95104" y="2102768"/>
            <a:ext cx="55335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jádro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879850" y="1802125"/>
            <a:ext cx="55335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jádro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5534" y="3149285"/>
            <a:ext cx="10727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chloroplasty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9518" y="143483"/>
            <a:ext cx="114165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mitochondrie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504509" y="233850"/>
            <a:ext cx="114165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mitochondrie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9518" y="992087"/>
            <a:ext cx="75373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vakuola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118025" y="1557560"/>
            <a:ext cx="14029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e</a:t>
            </a:r>
            <a:r>
              <a:rPr lang="pt-BR" sz="1400" dirty="0" smtClean="0">
                <a:latin typeface="Times New Roman" pitchFamily="18" charset="0"/>
                <a:cs typeface="Times New Roman" pitchFamily="18" charset="0"/>
              </a:rPr>
              <a:t>ndoplazmatické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pt-BR" sz="1400" dirty="0" smtClean="0">
                <a:latin typeface="Times New Roman" pitchFamily="18" charset="0"/>
                <a:cs typeface="Times New Roman" pitchFamily="18" charset="0"/>
              </a:rPr>
              <a:t>retikulum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60507" y="3149285"/>
            <a:ext cx="128349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400" dirty="0" smtClean="0">
                <a:latin typeface="Times New Roman" pitchFamily="18" charset="0"/>
                <a:cs typeface="Times New Roman" pitchFamily="18" charset="0"/>
              </a:rPr>
              <a:t>Golgiho aparát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7385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1825" y="1186637"/>
            <a:ext cx="2981325" cy="3990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558" y="1186637"/>
            <a:ext cx="2943225" cy="3867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15816" y="4746368"/>
            <a:ext cx="1065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rostlinná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37720" y="4746368"/>
            <a:ext cx="1082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živočišná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41557" y="1187464"/>
            <a:ext cx="12442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buněčná stěna 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33627" y="2031876"/>
            <a:ext cx="140775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cytoplazmatická 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membrána 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729328" y="1119751"/>
            <a:ext cx="1407758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cytoplazmatická 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membrána </a:t>
            </a: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5485" y="3028235"/>
            <a:ext cx="101341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cytoplazma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996787" y="2130015"/>
            <a:ext cx="101341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cytoplazma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95104" y="3204112"/>
            <a:ext cx="55335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jádro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879850" y="2903469"/>
            <a:ext cx="55335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jádro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25534" y="4250629"/>
            <a:ext cx="10727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chloroplasty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19518" y="1244827"/>
            <a:ext cx="114165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mitochondrie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504509" y="1335194"/>
            <a:ext cx="114165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mitochondrie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19518" y="2093431"/>
            <a:ext cx="75373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vakuola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118025" y="2658904"/>
            <a:ext cx="14029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e</a:t>
            </a:r>
            <a:r>
              <a:rPr lang="pt-BR" sz="1400" dirty="0" smtClean="0">
                <a:latin typeface="Times New Roman" pitchFamily="18" charset="0"/>
                <a:cs typeface="Times New Roman" pitchFamily="18" charset="0"/>
              </a:rPr>
              <a:t>ndoplazmatické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pt-BR" sz="1400" dirty="0" smtClean="0">
                <a:latin typeface="Times New Roman" pitchFamily="18" charset="0"/>
                <a:cs typeface="Times New Roman" pitchFamily="18" charset="0"/>
              </a:rPr>
              <a:t>retikulum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860507" y="4250629"/>
            <a:ext cx="128349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400" dirty="0" smtClean="0">
                <a:latin typeface="Times New Roman" pitchFamily="18" charset="0"/>
                <a:cs typeface="Times New Roman" pitchFamily="18" charset="0"/>
              </a:rPr>
              <a:t>Golgiho aparát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19518" y="5733256"/>
            <a:ext cx="80457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Porovnej rostlinnou a živočišnou buňku, urči čím se od sebe liší, co mají společného.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3266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-9386" y="4065703"/>
            <a:ext cx="184731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pt-BR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8506" y="1443379"/>
            <a:ext cx="2943225" cy="3867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95536" y="260648"/>
            <a:ext cx="36699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ostlinná buňka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>
            <a:hlinkClick r:id="rId3" action="ppaction://hlinksldjump"/>
          </p:cNvPr>
          <p:cNvSpPr txBox="1"/>
          <p:nvPr/>
        </p:nvSpPr>
        <p:spPr>
          <a:xfrm>
            <a:off x="5981505" y="1444206"/>
            <a:ext cx="124425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buněčná stěna </a:t>
            </a:r>
          </a:p>
        </p:txBody>
      </p:sp>
      <p:sp>
        <p:nvSpPr>
          <p:cNvPr id="12" name="TextovéPole 11">
            <a:hlinkClick r:id="rId4" action="ppaction://hlinksldjump"/>
          </p:cNvPr>
          <p:cNvSpPr txBox="1"/>
          <p:nvPr/>
        </p:nvSpPr>
        <p:spPr>
          <a:xfrm>
            <a:off x="2595433" y="3284977"/>
            <a:ext cx="101341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cytoplazma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>
            <a:hlinkClick r:id="rId5" action="ppaction://hlinksldjump"/>
          </p:cNvPr>
          <p:cNvSpPr txBox="1"/>
          <p:nvPr/>
        </p:nvSpPr>
        <p:spPr>
          <a:xfrm>
            <a:off x="6035052" y="3460854"/>
            <a:ext cx="55335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jádro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>
            <a:hlinkClick r:id="rId6" action="ppaction://hlinksldjump"/>
          </p:cNvPr>
          <p:cNvSpPr txBox="1"/>
          <p:nvPr/>
        </p:nvSpPr>
        <p:spPr>
          <a:xfrm>
            <a:off x="2465482" y="4507371"/>
            <a:ext cx="10727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chloroplasty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>
            <a:hlinkClick r:id="rId7" action="ppaction://hlinksldjump"/>
          </p:cNvPr>
          <p:cNvSpPr txBox="1"/>
          <p:nvPr/>
        </p:nvSpPr>
        <p:spPr>
          <a:xfrm>
            <a:off x="2559466" y="1501569"/>
            <a:ext cx="114165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mitochondrie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>
            <a:hlinkClick r:id="rId8" action="ppaction://hlinksldjump"/>
          </p:cNvPr>
          <p:cNvSpPr txBox="1"/>
          <p:nvPr/>
        </p:nvSpPr>
        <p:spPr>
          <a:xfrm>
            <a:off x="2559466" y="2350173"/>
            <a:ext cx="75373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vakuola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>
            <a:hlinkClick r:id="rId9" action="ppaction://hlinksldjump"/>
          </p:cNvPr>
          <p:cNvSpPr txBox="1"/>
          <p:nvPr/>
        </p:nvSpPr>
        <p:spPr>
          <a:xfrm>
            <a:off x="5981505" y="2350173"/>
            <a:ext cx="14077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cytoplazmatická 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membrána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3568" y="6021288"/>
            <a:ext cx="5780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 čemu jednotlivé organely slouží?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Pro kontrolu klikni na název.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Šipka doprava 7">
            <a:hlinkClick r:id="rId10" action="ppaction://hlinksldjump"/>
          </p:cNvPr>
          <p:cNvSpPr/>
          <p:nvPr/>
        </p:nvSpPr>
        <p:spPr>
          <a:xfrm>
            <a:off x="7956376" y="6205954"/>
            <a:ext cx="936104" cy="5354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zápis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1336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692696"/>
            <a:ext cx="856895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buněčná stěna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- vnější obal buněk bakterií, rostlin i hub, určuje tvar, chrání před vnějším prostředím,  je pro většinu látek propustná, ohraničuje rostlinnou buňku. Jejím základem je u rostlin celulóza, u hub chitin. Některé buňky obsahují v buněčné stěně i další sloučeniny - soli, bílkoviny, vosky, lignin apod.</a:t>
            </a:r>
          </a:p>
        </p:txBody>
      </p:sp>
      <p:sp>
        <p:nvSpPr>
          <p:cNvPr id="2" name="Šipka doprava 1">
            <a:hlinkClick r:id="rId2" action="ppaction://hlinksldjump"/>
          </p:cNvPr>
          <p:cNvSpPr/>
          <p:nvPr/>
        </p:nvSpPr>
        <p:spPr>
          <a:xfrm>
            <a:off x="7956376" y="6165304"/>
            <a:ext cx="1008112" cy="548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zpět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311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02557" y="692696"/>
            <a:ext cx="841791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cytoplazmatická membrána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- pružný a pevný vnější obal, je polopropustná</a:t>
            </a:r>
          </a:p>
        </p:txBody>
      </p:sp>
      <p:sp>
        <p:nvSpPr>
          <p:cNvPr id="3" name="Šipka doprava 2">
            <a:hlinkClick r:id="rId2" action="ppaction://hlinksldjump"/>
          </p:cNvPr>
          <p:cNvSpPr/>
          <p:nvPr/>
        </p:nvSpPr>
        <p:spPr>
          <a:xfrm>
            <a:off x="7956376" y="6165304"/>
            <a:ext cx="1008112" cy="548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zpět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0625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692696"/>
            <a:ext cx="780309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ytoplazma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- vnitřní prostředí buňky, je tekutá, jsou v ní uloženy buněčné organely a  je ohraničena cytoplazmatickou membránou</a:t>
            </a:r>
          </a:p>
        </p:txBody>
      </p:sp>
      <p:sp>
        <p:nvSpPr>
          <p:cNvPr id="3" name="Šipka doprava 2">
            <a:hlinkClick r:id="rId2" action="ppaction://hlinksldjump"/>
          </p:cNvPr>
          <p:cNvSpPr/>
          <p:nvPr/>
        </p:nvSpPr>
        <p:spPr>
          <a:xfrm>
            <a:off x="7956376" y="6165304"/>
            <a:ext cx="1008112" cy="548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zpět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0625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692696"/>
            <a:ext cx="792088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jádro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- řídí a také kontroluje činnost celé buňky. Způsob, jakým buňka provádí svoji veškerou činnost, je zakódován v DNA uložené v chromozomech, jádro zajišťuje i rozdělení buněk</a:t>
            </a:r>
          </a:p>
        </p:txBody>
      </p:sp>
      <p:sp>
        <p:nvSpPr>
          <p:cNvPr id="3" name="Šipka doprava 2">
            <a:hlinkClick r:id="rId2" action="ppaction://hlinksldjump"/>
          </p:cNvPr>
          <p:cNvSpPr/>
          <p:nvPr/>
        </p:nvSpPr>
        <p:spPr>
          <a:xfrm>
            <a:off x="7956376" y="6165304"/>
            <a:ext cx="1008112" cy="548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zpět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0625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9" y="332045"/>
            <a:ext cx="8496943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chloroplasty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- jsou pouze v buňkách rostlin, obsahují chlorofyl, probíhá v nich fotosyntéza,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jsou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zelené, vyskytující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se v zelených částech rostlin. U vyšších rostlin mívají nejčastěji čočkovitý tvar o šířce 2 až 5 mm. V každé buňce jich bývá obvykle několik desítek.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Hlavním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fotosyntetickým barvivem je chlorofyl, který existuje v několika typech (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a,b,c,d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).Při stárnutí listů, stonků či plodů ztrácejí chloroplasty vlivem rozkladu chlorofylu zelenou barvu a mění se na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žluté, oranžové nebo červené chromoplasty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. Tento proces je nápadný např. při dozrávání šípků nebo plodů rajčat . </a:t>
            </a:r>
            <a:endParaRPr lang="cs-CZ" sz="3200" b="1" dirty="0" smtClean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Šipka doprava 2">
            <a:hlinkClick r:id="rId2" action="ppaction://hlinksldjump"/>
          </p:cNvPr>
          <p:cNvSpPr/>
          <p:nvPr/>
        </p:nvSpPr>
        <p:spPr>
          <a:xfrm>
            <a:off x="7956376" y="6165304"/>
            <a:ext cx="1008112" cy="548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zpět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0625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1" y="692696"/>
            <a:ext cx="8496943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mitochondrie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- mitochondrie je továrnou pro výrobu energie potřebnou pro zajištění všech funkcí buňky. Protože mitochondrie při své činnosti spotřebovává kyslík a uvolňuje naopak oxid uhličitý, byl celý proces označen jako buněčné dýchání.</a:t>
            </a:r>
          </a:p>
        </p:txBody>
      </p:sp>
      <p:sp>
        <p:nvSpPr>
          <p:cNvPr id="3" name="Šipka doprava 2">
            <a:hlinkClick r:id="rId2" action="ppaction://hlinksldjump"/>
          </p:cNvPr>
          <p:cNvSpPr/>
          <p:nvPr/>
        </p:nvSpPr>
        <p:spPr>
          <a:xfrm>
            <a:off x="7956376" y="6165304"/>
            <a:ext cx="1008112" cy="548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zpět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0625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3" y="692696"/>
            <a:ext cx="849694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akuoly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- jsou hlavně u rostlinných buněk nebo u bakterií, obsahují vodné roztoky různých látek (i barevných), v mladých buňkách se nachází většinou více drobných vakuol, které se postupně během dospívání spojují , až se zpravidla vytvoří jen jedna obří vakuola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Šipka doprava 2">
            <a:hlinkClick r:id="rId2" action="ppaction://hlinksldjump"/>
          </p:cNvPr>
          <p:cNvSpPr/>
          <p:nvPr/>
        </p:nvSpPr>
        <p:spPr>
          <a:xfrm>
            <a:off x="7956376" y="6165304"/>
            <a:ext cx="1008112" cy="5486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zpět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0625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2311638"/>
              </p:ext>
            </p:extLst>
          </p:nvPr>
        </p:nvGraphicFramePr>
        <p:xfrm>
          <a:off x="323528" y="592279"/>
          <a:ext cx="4248472" cy="6187440"/>
        </p:xfrm>
        <a:graphic>
          <a:graphicData uri="http://schemas.openxmlformats.org/drawingml/2006/table">
            <a:tbl>
              <a:tblPr/>
              <a:tblGrid>
                <a:gridCol w="1568798"/>
                <a:gridCol w="2679674"/>
              </a:tblGrid>
              <a:tr h="1015827">
                <a:tc>
                  <a:txBody>
                    <a:bodyPr/>
                    <a:lstStyle/>
                    <a:p>
                      <a:r>
                        <a:rPr lang="cs-CZ" sz="1400" b="1" dirty="0">
                          <a:solidFill>
                            <a:srgbClr val="00B050"/>
                          </a:solidFill>
                        </a:rPr>
                        <a:t>buněčná stěna</a:t>
                      </a:r>
                      <a:endParaRPr lang="cs-CZ" sz="1400" dirty="0">
                        <a:solidFill>
                          <a:srgbClr val="00B050"/>
                        </a:solidFill>
                      </a:endParaRPr>
                    </a:p>
                    <a:p>
                      <a:r>
                        <a:rPr lang="cs-CZ" sz="1400" dirty="0"/>
                        <a:t/>
                      </a:r>
                      <a:br>
                        <a:rPr lang="cs-CZ" sz="1400" dirty="0"/>
                      </a:br>
                      <a:endParaRPr lang="cs-CZ" sz="1400" dirty="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/>
                        <a:t>vnější obal buněk bakterií, rostlin i hub, určuje tvar, chrání před vnějším prostředím, je propustná</a:t>
                      </a:r>
                      <a:endParaRPr lang="cs-CZ" sz="1400"/>
                    </a:p>
                    <a:p>
                      <a:r>
                        <a:rPr lang="cs-CZ" sz="1400"/>
                        <a:t/>
                      </a:r>
                      <a:br>
                        <a:rPr lang="cs-CZ" sz="1400"/>
                      </a:br>
                      <a:endParaRPr lang="cs-CZ" sz="140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12662">
                <a:tc>
                  <a:txBody>
                    <a:bodyPr/>
                    <a:lstStyle/>
                    <a:p>
                      <a:r>
                        <a:rPr lang="cs-CZ" sz="1400" b="1" dirty="0">
                          <a:solidFill>
                            <a:srgbClr val="00B050"/>
                          </a:solidFill>
                        </a:rPr>
                        <a:t>cytoplazmatická membrána</a:t>
                      </a:r>
                      <a:endParaRPr lang="cs-CZ" sz="1400" dirty="0">
                        <a:solidFill>
                          <a:srgbClr val="00B050"/>
                        </a:solidFill>
                      </a:endParaRPr>
                    </a:p>
                    <a:p>
                      <a:r>
                        <a:rPr lang="cs-CZ" sz="1400" dirty="0"/>
                        <a:t/>
                      </a:r>
                      <a:br>
                        <a:rPr lang="cs-CZ" sz="1400" dirty="0"/>
                      </a:br>
                      <a:endParaRPr lang="cs-CZ" sz="1400" dirty="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/>
                        <a:t>pružný a pevný vnější obal, je polopropustná</a:t>
                      </a:r>
                      <a:endParaRPr lang="cs-CZ" sz="1400"/>
                    </a:p>
                    <a:p>
                      <a:r>
                        <a:rPr lang="cs-CZ" sz="1400"/>
                        <a:t/>
                      </a:r>
                      <a:br>
                        <a:rPr lang="cs-CZ" sz="1400"/>
                      </a:br>
                      <a:endParaRPr lang="cs-CZ" sz="140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9496">
                <a:tc>
                  <a:txBody>
                    <a:bodyPr/>
                    <a:lstStyle/>
                    <a:p>
                      <a:r>
                        <a:rPr lang="cs-CZ" sz="1400" b="1" dirty="0">
                          <a:solidFill>
                            <a:srgbClr val="00B050"/>
                          </a:solidFill>
                        </a:rPr>
                        <a:t>cytoplazma</a:t>
                      </a:r>
                      <a:endParaRPr lang="cs-CZ" sz="1400" dirty="0">
                        <a:solidFill>
                          <a:srgbClr val="00B050"/>
                        </a:solidFill>
                      </a:endParaRPr>
                    </a:p>
                    <a:p>
                      <a:r>
                        <a:rPr lang="cs-CZ" sz="1400" dirty="0"/>
                        <a:t/>
                      </a:r>
                      <a:br>
                        <a:rPr lang="cs-CZ" sz="1400" dirty="0"/>
                      </a:br>
                      <a:endParaRPr lang="cs-CZ" sz="1400" dirty="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/>
                        <a:t>vnitřní prostředí buňky</a:t>
                      </a:r>
                      <a:endParaRPr lang="cs-CZ" sz="1400"/>
                    </a:p>
                    <a:p>
                      <a:r>
                        <a:rPr lang="cs-CZ" sz="1400"/>
                        <a:t/>
                      </a:r>
                      <a:br>
                        <a:rPr lang="cs-CZ" sz="1400"/>
                      </a:br>
                      <a:endParaRPr lang="cs-CZ" sz="140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12662">
                <a:tc>
                  <a:txBody>
                    <a:bodyPr/>
                    <a:lstStyle/>
                    <a:p>
                      <a:r>
                        <a:rPr lang="cs-CZ" sz="1400" b="1" dirty="0">
                          <a:solidFill>
                            <a:srgbClr val="00B050"/>
                          </a:solidFill>
                        </a:rPr>
                        <a:t>jádro</a:t>
                      </a:r>
                      <a:endParaRPr lang="cs-CZ" sz="1400" dirty="0">
                        <a:solidFill>
                          <a:srgbClr val="00B050"/>
                        </a:solidFill>
                      </a:endParaRPr>
                    </a:p>
                    <a:p>
                      <a:r>
                        <a:rPr lang="cs-CZ" sz="1400" dirty="0"/>
                        <a:t/>
                      </a:r>
                      <a:br>
                        <a:rPr lang="cs-CZ" sz="1400" dirty="0"/>
                      </a:br>
                      <a:endParaRPr lang="cs-CZ" sz="1400" dirty="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/>
                        <a:t>řídí děje probíhající v buňce, zajišťuje rozdělení buněk</a:t>
                      </a:r>
                      <a:endParaRPr lang="cs-CZ" sz="1400" dirty="0"/>
                    </a:p>
                    <a:p>
                      <a:r>
                        <a:rPr lang="cs-CZ" sz="1400" dirty="0"/>
                        <a:t/>
                      </a:r>
                      <a:br>
                        <a:rPr lang="cs-CZ" sz="1400" dirty="0"/>
                      </a:br>
                      <a:endParaRPr lang="cs-CZ" sz="1400" dirty="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15827">
                <a:tc>
                  <a:txBody>
                    <a:bodyPr/>
                    <a:lstStyle/>
                    <a:p>
                      <a:r>
                        <a:rPr lang="cs-CZ" sz="1400" b="1" dirty="0">
                          <a:solidFill>
                            <a:srgbClr val="00B050"/>
                          </a:solidFill>
                        </a:rPr>
                        <a:t>chloroplasty</a:t>
                      </a:r>
                      <a:endParaRPr lang="cs-CZ" sz="1400" dirty="0">
                        <a:solidFill>
                          <a:srgbClr val="00B050"/>
                        </a:solidFill>
                      </a:endParaRPr>
                    </a:p>
                    <a:p>
                      <a:r>
                        <a:rPr lang="cs-CZ" sz="1400" dirty="0"/>
                        <a:t/>
                      </a:r>
                      <a:br>
                        <a:rPr lang="cs-CZ" sz="1400" dirty="0"/>
                      </a:br>
                      <a:endParaRPr lang="cs-CZ" sz="1400" dirty="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/>
                        <a:t>jsou pouze v buňkách rostlin, obsahují chlorofyl, probíhá v nich fotosyntéza</a:t>
                      </a:r>
                      <a:endParaRPr lang="cs-CZ" sz="1400"/>
                    </a:p>
                    <a:p>
                      <a:r>
                        <a:rPr lang="cs-CZ" sz="1400"/>
                        <a:t/>
                      </a:r>
                      <a:br>
                        <a:rPr lang="cs-CZ" sz="1400"/>
                      </a:br>
                      <a:endParaRPr lang="cs-CZ" sz="140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12662">
                <a:tc>
                  <a:txBody>
                    <a:bodyPr/>
                    <a:lstStyle/>
                    <a:p>
                      <a:r>
                        <a:rPr lang="cs-CZ" sz="1400" b="1" dirty="0">
                          <a:solidFill>
                            <a:srgbClr val="00B050"/>
                          </a:solidFill>
                        </a:rPr>
                        <a:t>mitochondrie</a:t>
                      </a:r>
                      <a:endParaRPr lang="cs-CZ" sz="1400" dirty="0">
                        <a:solidFill>
                          <a:srgbClr val="00B050"/>
                        </a:solidFill>
                      </a:endParaRPr>
                    </a:p>
                    <a:p>
                      <a:r>
                        <a:rPr lang="cs-CZ" sz="1400" dirty="0"/>
                        <a:t/>
                      </a:r>
                      <a:br>
                        <a:rPr lang="cs-CZ" sz="1400" dirty="0"/>
                      </a:br>
                      <a:endParaRPr lang="cs-CZ" sz="1400" dirty="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/>
                        <a:t>slouží k výrobě energie z organických látek za přítomnosti kyslíku</a:t>
                      </a:r>
                      <a:endParaRPr lang="cs-CZ" sz="1400"/>
                    </a:p>
                    <a:p>
                      <a:r>
                        <a:rPr lang="cs-CZ" sz="1400"/>
                        <a:t/>
                      </a:r>
                      <a:br>
                        <a:rPr lang="cs-CZ" sz="1400"/>
                      </a:br>
                      <a:endParaRPr lang="cs-CZ" sz="140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9496">
                <a:tc>
                  <a:txBody>
                    <a:bodyPr/>
                    <a:lstStyle/>
                    <a:p>
                      <a:r>
                        <a:rPr lang="cs-CZ" sz="1400" b="1" dirty="0">
                          <a:solidFill>
                            <a:srgbClr val="00B050"/>
                          </a:solidFill>
                        </a:rPr>
                        <a:t>vakuoly</a:t>
                      </a:r>
                      <a:endParaRPr lang="cs-CZ" sz="1400" dirty="0">
                        <a:solidFill>
                          <a:srgbClr val="00B050"/>
                        </a:solidFill>
                      </a:endParaRPr>
                    </a:p>
                    <a:p>
                      <a:r>
                        <a:rPr lang="cs-CZ" sz="1400" dirty="0"/>
                        <a:t/>
                      </a:r>
                      <a:br>
                        <a:rPr lang="cs-CZ" sz="1400" dirty="0"/>
                      </a:br>
                      <a:endParaRPr lang="cs-CZ" sz="1400" dirty="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/>
                        <a:t>jsou hlavně u rostlinných buněk nebo u bakterií, obsahují vodné roztoky různých látek (i barevných)</a:t>
                      </a:r>
                      <a:endParaRPr lang="cs-CZ" sz="1400" dirty="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8066" y="1964848"/>
            <a:ext cx="2331955" cy="3063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7820766" y="1807596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buněčná stěna </a:t>
            </a:r>
          </a:p>
        </p:txBody>
      </p:sp>
      <p:sp>
        <p:nvSpPr>
          <p:cNvPr id="6" name="TextovéPole 5">
            <a:hlinkClick r:id="rId4" action="ppaction://hlinksldjump"/>
          </p:cNvPr>
          <p:cNvSpPr txBox="1"/>
          <p:nvPr/>
        </p:nvSpPr>
        <p:spPr>
          <a:xfrm>
            <a:off x="4907346" y="3342955"/>
            <a:ext cx="106736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cytoplazma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>
            <a:hlinkClick r:id="rId5" action="ppaction://hlinksldjump"/>
          </p:cNvPr>
          <p:cNvSpPr txBox="1"/>
          <p:nvPr/>
        </p:nvSpPr>
        <p:spPr>
          <a:xfrm>
            <a:off x="7839358" y="3532111"/>
            <a:ext cx="59959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jádro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>
            <a:hlinkClick r:id="rId6" action="ppaction://hlinksldjump"/>
          </p:cNvPr>
          <p:cNvSpPr txBox="1"/>
          <p:nvPr/>
        </p:nvSpPr>
        <p:spPr>
          <a:xfrm>
            <a:off x="4822650" y="4227918"/>
            <a:ext cx="10985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chloroplasty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>
            <a:hlinkClick r:id="rId7" action="ppaction://hlinksldjump"/>
          </p:cNvPr>
          <p:cNvSpPr txBox="1"/>
          <p:nvPr/>
        </p:nvSpPr>
        <p:spPr>
          <a:xfrm>
            <a:off x="4822650" y="2023039"/>
            <a:ext cx="126151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mitochondrie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>
            <a:hlinkClick r:id="rId8" action="ppaction://hlinksldjump"/>
          </p:cNvPr>
          <p:cNvSpPr txBox="1"/>
          <p:nvPr/>
        </p:nvSpPr>
        <p:spPr>
          <a:xfrm>
            <a:off x="4907346" y="2704340"/>
            <a:ext cx="80137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vakuola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>
            <a:hlinkClick r:id="rId9" action="ppaction://hlinksldjump"/>
          </p:cNvPr>
          <p:cNvSpPr txBox="1"/>
          <p:nvPr/>
        </p:nvSpPr>
        <p:spPr>
          <a:xfrm>
            <a:off x="7740353" y="2610032"/>
            <a:ext cx="1397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cytoplazmatická 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membrána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252067" y="13193"/>
            <a:ext cx="32424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Stavba </a:t>
            </a:r>
            <a:r>
              <a:rPr lang="cs-CZ" sz="24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ostlinné buňky</a:t>
            </a:r>
            <a:endParaRPr lang="cs-CZ" sz="2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0" y="10219"/>
            <a:ext cx="8899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ZÁPIS: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2444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485421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http://vyuka.zsjarose.cz/data/swic/lessons/549.jpg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http://vyuka.zsjarose.cz/data/swic/lessons/550.jpg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http://vyuka.zsjarose.cz/index.php?action=lesson_detail&amp;id=237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0981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309</TotalTime>
  <Words>868</Words>
  <Application>Microsoft Office PowerPoint</Application>
  <PresentationFormat>Předvádění na obrazovce (4:3)</PresentationFormat>
  <Paragraphs>296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Cesta</vt:lpstr>
      <vt:lpstr>VY_32_INOVACE_07_Rostlinná buňka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Kašpárková Ivana</cp:lastModifiedBy>
  <cp:revision>26</cp:revision>
  <dcterms:created xsi:type="dcterms:W3CDTF">2012-12-03T16:39:32Z</dcterms:created>
  <dcterms:modified xsi:type="dcterms:W3CDTF">2013-03-17T19:55:08Z</dcterms:modified>
</cp:coreProperties>
</file>