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6" r:id="rId4"/>
    <p:sldId id="257" r:id="rId5"/>
    <p:sldId id="258" r:id="rId6"/>
    <p:sldId id="263" r:id="rId7"/>
    <p:sldId id="265" r:id="rId8"/>
    <p:sldId id="264" r:id="rId9"/>
    <p:sldId id="266" r:id="rId10"/>
    <p:sldId id="259" r:id="rId11"/>
    <p:sldId id="268" r:id="rId12"/>
    <p:sldId id="267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4A0317-586C-4D9C-AD53-57F133A93C9F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BE16A01-CB76-45C1-96EF-164C51E9693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e/Root-tip-tag.pn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alnet.cz/image/image_gallery?uuid=37bfe8a7-7b66-4353-b0e9-021a44d935f9&amp;groupId=18" TargetMode="External"/><Relationship Id="rId13" Type="http://schemas.openxmlformats.org/officeDocument/2006/relationships/hyperlink" Target="http://www.mikrosvet.estranky.cz/img/original/115/spicka-tentakule-drosera-communis.jpg" TargetMode="External"/><Relationship Id="rId3" Type="http://schemas.openxmlformats.org/officeDocument/2006/relationships/hyperlink" Target="http://biomach.wz.cz/img_bot_pletiva2-pruduch.jpg" TargetMode="External"/><Relationship Id="rId7" Type="http://schemas.openxmlformats.org/officeDocument/2006/relationships/hyperlink" Target="http://www.sci.muni.cz/~anatomy/dermal_tissues/images/008.jpg" TargetMode="External"/><Relationship Id="rId12" Type="http://schemas.openxmlformats.org/officeDocument/2006/relationships/hyperlink" Target="http://semena-marihuany.cz/12040-thickbox/byblida-byblis-liniflora-1-seminka-5-ks.jpg" TargetMode="External"/><Relationship Id="rId2" Type="http://schemas.openxmlformats.org/officeDocument/2006/relationships/hyperlink" Target="http://biomach.wz.cz/img_bot_pletiva3-tloustnuti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botanika.borec.cz/schemata/trichomy.jpg" TargetMode="External"/><Relationship Id="rId11" Type="http://schemas.openxmlformats.org/officeDocument/2006/relationships/hyperlink" Target="http://img.foxter.cz/upload/products/original/4408.jpg" TargetMode="External"/><Relationship Id="rId5" Type="http://schemas.openxmlformats.org/officeDocument/2006/relationships/hyperlink" Target="http://upload.wikimedia.org/wikipedia/commons/b/be/Root-tip-tag.png" TargetMode="External"/><Relationship Id="rId10" Type="http://schemas.openxmlformats.org/officeDocument/2006/relationships/hyperlink" Target="http://www.kbg.fpv.ukf.sk/slovnik/big_img/prhlive_trichomy.jpg" TargetMode="External"/><Relationship Id="rId4" Type="http://schemas.openxmlformats.org/officeDocument/2006/relationships/hyperlink" Target="http://upload.wikimedia.org/wikipedia/commons/4/46/Anatomy_roots.jpg" TargetMode="External"/><Relationship Id="rId9" Type="http://schemas.openxmlformats.org/officeDocument/2006/relationships/hyperlink" Target="http://www.sci.muni.cz/~anatomy/dermal_tissues/images/005.jpg" TargetMode="External"/><Relationship Id="rId14" Type="http://schemas.openxmlformats.org/officeDocument/2006/relationships/hyperlink" Target="http://nd04.jxs.cz/349/467/c808e41f7f_71459085_o2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80182" y="2132856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VY_32_INOVACE_08_Rostlinná pletiva –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                                1.  část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52736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52736"/>
            <a:ext cx="14382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27. 12.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2467"/>
            <a:ext cx="281519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Přírodovědná praktika, rostlinná pletiva 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8627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7.,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8.,  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64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6997" y="489404"/>
            <a:ext cx="8295322" cy="1088917"/>
          </a:xfrm>
          <a:prstGeom prst="rect">
            <a:avLst/>
          </a:prstGeom>
        </p:spPr>
        <p:txBody>
          <a:bodyPr wrap="square" lIns="82945" tIns="41473" rIns="82945" bIns="41473">
            <a:spAutoFit/>
          </a:bodyPr>
          <a:lstStyle/>
          <a:p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DUM je určen k názornému vysvětlení nebo pro shrnutí probíraného učiva. </a:t>
            </a:r>
          </a:p>
        </p:txBody>
      </p:sp>
    </p:spTree>
    <p:extLst>
      <p:ext uri="{BB962C8B-B14F-4D97-AF65-F5344CB8AC3E}">
        <p14:creationId xmlns:p14="http://schemas.microsoft.com/office/powerpoint/2010/main" val="74253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11760" y="0"/>
            <a:ext cx="3906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Rostlinná pletiva</a:t>
            </a:r>
            <a:endParaRPr lang="cs-CZ" sz="40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832681"/>
            <a:ext cx="864096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Pletivo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je seskupení propojených buněk se stejnou stavbou i funkcí.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Dělení pletiv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dělivá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krycí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provětrávací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nasávací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vyměšovací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vodivá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zpevňovací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asimilační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pletiva zásobní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biomach.wz.cz/img_bot_pletiva3-tloustnu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" t="150" r="26983"/>
          <a:stretch/>
        </p:blipFill>
        <p:spPr bwMode="auto">
          <a:xfrm>
            <a:off x="4499992" y="1330617"/>
            <a:ext cx="4099164" cy="55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41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15816" y="5439"/>
            <a:ext cx="30764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Dělivá pletiva</a:t>
            </a:r>
            <a:endParaRPr lang="cs-CZ" sz="40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832681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umožňují růst rostliny, vyskytují se ve vegetačních vrcholech kořenů a stonků, v listech; dělivé  pletivo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kolénkách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trav způsobuje známé napřimování polehlých stébel</a:t>
            </a:r>
          </a:p>
        </p:txBody>
      </p:sp>
      <p:pic>
        <p:nvPicPr>
          <p:cNvPr id="3074" name="Picture 2" descr="http://upload.wikimedia.org/wikipedia/commons/4/46/Anatomy_root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772816"/>
            <a:ext cx="3600400" cy="469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Root-tip-ta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27" y="1916832"/>
            <a:ext cx="3672408" cy="415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10079" y="6099658"/>
            <a:ext cx="330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– dělivé pletivo – vrchol kořene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9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otanika.borec.cz/schemata/tricho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054" y="2852936"/>
            <a:ext cx="6247445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5439"/>
            <a:ext cx="28777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Krycí pletiva</a:t>
            </a:r>
            <a:endParaRPr lang="cs-CZ" sz="40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726856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pokrývají povrch rostlinných orgánů, chrání rostlinu proti nepříznivým vlivům vnějšího prostředí – pokožka s kutikulou, u většiny rostlin vyrůstají z pokožkových buněk jednobuněčné nebo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vícebuněčné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chlupy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-126268" y="1650186"/>
            <a:ext cx="63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Chlupy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 dělí na: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krycí (brání přehřátí, odpařování, okusu)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maceška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– žláznaté (vylučování látek)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muškát, máta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– žahavé (ochranná funkce)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kopřiva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79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sci.muni.cz/~anatomy/dermal_tissues/images/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5856585" cy="439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7965" y="4725144"/>
            <a:ext cx="90160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Krycí, žláznaté a přisedlé žláznaté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stonku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muškátu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Na příčném řezu stonkem muškátu lze pozorovat tři typy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krycí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vícebuněčné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žláznaté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krátké, přisedlé žláznaté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pokožka (epidermis)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kt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krycí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žt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žláznatý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pžt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přisedlý žláznatý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686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ci.muni.cz/~anatomy/dermal_tissues/images/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648"/>
            <a:ext cx="5980029" cy="448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6147" y="5013176"/>
            <a:ext cx="91439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Krycí, žláznaté a přisedlé žláznaté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tvořené pokožkovými buňkami řapíku listu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santpaulie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africké fialky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kt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krycí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žt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žlaznatý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pžt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přisedlý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žlaznatý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97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talnet.cz/image/image_gallery?uuid=37bfe8a7-7b66-4353-b0e9-021a44d935f9&amp;groupId=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34" y="5013176"/>
            <a:ext cx="5760633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26395" y="4365104"/>
            <a:ext cx="6122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Žahavý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kopřivy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-hrot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báze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http://www.kbg.fpv.ukf.sk/slovnik/big_img/prhlive_trichom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2"/>
          <a:stretch/>
        </p:blipFill>
        <p:spPr bwMode="auto">
          <a:xfrm>
            <a:off x="1691678" y="332656"/>
            <a:ext cx="5591944" cy="383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50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.foxter.cz/upload/products/original/44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0649"/>
            <a:ext cx="43684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81619" y="5805264"/>
            <a:ext cx="3198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láznaté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masožravých rostlin – tzv.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tentakule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Byblida (byblis liniflora) 1- semínka 5 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401157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špička tentakule drosera communi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9" r="24069"/>
          <a:stretch/>
        </p:blipFill>
        <p:spPr bwMode="auto">
          <a:xfrm rot="16200000">
            <a:off x="1038503" y="3696505"/>
            <a:ext cx="2268123" cy="297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07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92617" y="5439"/>
            <a:ext cx="43027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Provětrávací</a:t>
            </a:r>
            <a:r>
              <a:rPr lang="cs-CZ" sz="4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pletiva</a:t>
            </a:r>
            <a:endParaRPr lang="cs-CZ" sz="40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7" y="713325"/>
            <a:ext cx="86409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zprostředkovávají spojení rostlinných pletiv s okolím; zejména umožňují výměnu plynných látek (CO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H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O) při fotosyntéze, dýchání a výparu vody, jsou to mezibuněčné prostory a na ně navazující průduchy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průduchy =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otvory pro výměnu plynů a výparů vody, </a:t>
            </a:r>
            <a:r>
              <a:rPr lang="cs-CZ" dirty="0"/>
              <a:t>j</a:t>
            </a:r>
            <a:r>
              <a:rPr lang="cs-CZ" dirty="0" smtClean="0"/>
              <a:t>sou vyvinuty hlavně na spodní straně listů a jsou-li i na jejich svrchní straně, je jich tam ve srovnání se spodní stranou mnohem méně, pouze u vodních rostlin se vzplývavými listy jsou průduchy umístěny na svrchní straně listové čepele,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uvnitř jsou chloroplasty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biomach.wz.cz/img_bot_pletiva2-prudu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737" y="3558300"/>
            <a:ext cx="4869691" cy="21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nd04.jxs.cz/349/467/c808e41f7f_71459085_o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5" y="2982236"/>
            <a:ext cx="381447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>
            <a:stCxn id="10" idx="0"/>
          </p:cNvCxnSpPr>
          <p:nvPr/>
        </p:nvCxnSpPr>
        <p:spPr>
          <a:xfrm flipH="1" flipV="1">
            <a:off x="998093" y="5122634"/>
            <a:ext cx="1115049" cy="114117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998093" y="6263812"/>
            <a:ext cx="223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mezibuněčné prostory</a:t>
            </a:r>
            <a:endParaRPr lang="cs-CZ" dirty="0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2363177" y="4926452"/>
            <a:ext cx="1742560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596050" y="5862556"/>
            <a:ext cx="1071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průduchy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79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353943"/>
            <a:ext cx="3906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Rostlinná pletiva</a:t>
            </a:r>
            <a:endParaRPr lang="cs-CZ" sz="40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663" y="1268760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Pletivo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seskupení propojených buněk se stejnou stavbou i funkcí.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Dělení pletiv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dělivá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krycí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provětrávací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nasávací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vyměšovací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vodivá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zpevňovací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asimilační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pletiva zásobní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0" y="25121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 do sešitu: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8663" y="5157192"/>
            <a:ext cx="87849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pletiva dělivá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umožňují růst rostliny, vyskytují se ve vegetačních vrcholech kořenů a stonků, v listech; dělivé  pletivo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kolénkách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trav způsobuje známé napřimování polehlých stébel</a:t>
            </a:r>
          </a:p>
        </p:txBody>
      </p:sp>
    </p:spTree>
    <p:extLst>
      <p:ext uri="{BB962C8B-B14F-4D97-AF65-F5344CB8AC3E}">
        <p14:creationId xmlns:p14="http://schemas.microsoft.com/office/powerpoint/2010/main" val="405624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7225" y="489446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pletiva krycí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pokrývají povrch rostlinných orgánů, chrání rostlinu proti nepříznivým vlivům vnějšího prostředí – pokožka s kutikulou, u většiny rostlin vyrůstají z pokožkových buněk jednobuněčné nebo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vícebuněčné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chlupy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-309086" y="1412776"/>
            <a:ext cx="63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hlupy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trichomy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 dělí na: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krycí (brání přehřátí, odpařování, okusu)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maceška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– žláznaté (vylučování látek)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muškát, máta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– žahavé (ochranná funkce)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kopřiva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7581" y="2939891"/>
            <a:ext cx="8640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pletiva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provětrávací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zprostředkovávají spojení rostlinných pletiv s okolím; zejména umožňují výměnu plynných látek (CO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H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O) při fotosyntéze, dýchání a výparu vody, jsou to mezibuněčné prostory a na ně navazující průduchy 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průduchy =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otvory pro výměnu plynů a výparů vody,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nachází se většinou na spodní straně listu (u vodních rostlin se vzplývajícími listy – leknín – na horní části listu), uvnitř jsou chloroplasty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95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57033"/>
            <a:ext cx="879869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http://biomach.wz.cz/img_bot_pletiva3-tloustnuti.jpg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http://biomach.wz.cz/img_bot_pletiva2-pruduch.jpg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http://upload.wikimedia.org/wikipedia/commons/4/46/Anatomy_roots.jpg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http://upload.wikimedia.org/wikipedia/commons/b/be/Root-tip-tag.png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http://botanika.borec.cz/schemata/trichomy.jpg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http://www.sci.muni.cz/~anatomy/dermal_tissues/images/008.jpg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http://www.talnet.cz/image/image_gallery?uuid=37bfe8a7-7b66-4353-b0e9-021a44d935f9&amp;groupId=18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http://www.sci.muni.cz/~anatomy/dermal_tissues/images/005.jpg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http://www.kbg.fpv.ukf.sk/slovnik/big_img/prhlive_trichomy.jpg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http://img.foxter.cz/upload/products/original/4408.jpg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http://semena-marihuany.cz/12040-thickbox/byblida-byblis-liniflora-1-seminka-5-ks.jpg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http://www.mikrosvet.estranky.cz/img/original/115/spicka-tentakule-drosera-communis.jpg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http://nd04.jxs.cz/349/467/c808e41f7f_71459085_o2.gif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14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164</TotalTime>
  <Words>663</Words>
  <Application>Microsoft Office PowerPoint</Application>
  <PresentationFormat>Předvádění na obrazovce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VY_32_INOVACE_08_Rostlinná pletiva –                                  1.  část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19</cp:revision>
  <dcterms:created xsi:type="dcterms:W3CDTF">2012-12-10T21:17:00Z</dcterms:created>
  <dcterms:modified xsi:type="dcterms:W3CDTF">2013-03-17T20:04:10Z</dcterms:modified>
</cp:coreProperties>
</file>