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6" r:id="rId3"/>
    <p:sldId id="264" r:id="rId4"/>
    <p:sldId id="263" r:id="rId5"/>
    <p:sldId id="265" r:id="rId6"/>
    <p:sldId id="267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99"/>
    <a:srgbClr val="31700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82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7E792-7AF6-4646-8518-3B050525386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CEF5792-7DD8-446B-ABDF-0FA1CC7FCA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7E792-7AF6-4646-8518-3B050525386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CEF5792-7DD8-446B-ABDF-0FA1CC7FCA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7E792-7AF6-4646-8518-3B050525386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F5792-7DD8-446B-ABDF-0FA1CC7FCA3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7E792-7AF6-4646-8518-3B050525386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F5792-7DD8-446B-ABDF-0FA1CC7FCA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7E792-7AF6-4646-8518-3B050525386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CEF5792-7DD8-446B-ABDF-0FA1CC7FCA3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7E792-7AF6-4646-8518-3B050525386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F5792-7DD8-446B-ABDF-0FA1CC7FCA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7E792-7AF6-4646-8518-3B050525386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F5792-7DD8-446B-ABDF-0FA1CC7FCA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7E792-7AF6-4646-8518-3B050525386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F5792-7DD8-446B-ABDF-0FA1CC7FCA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7E792-7AF6-4646-8518-3B050525386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F5792-7DD8-446B-ABDF-0FA1CC7FCA3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7E792-7AF6-4646-8518-3B050525386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F5792-7DD8-446B-ABDF-0FA1CC7FCA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7E792-7AF6-4646-8518-3B050525386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F5792-7DD8-446B-ABDF-0FA1CC7FCA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CD7E792-7AF6-4646-8518-3B050525386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CEF5792-7DD8-446B-ABDF-0FA1CC7FCA3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rysava.websnadno.cz/prvouka_1.roc/casti_rostlin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299814" y="2450188"/>
            <a:ext cx="8785671" cy="1470025"/>
          </a:xfrm>
        </p:spPr>
        <p:txBody>
          <a:bodyPr/>
          <a:lstStyle/>
          <a:p>
            <a:r>
              <a:rPr lang="cs-CZ" sz="3200" b="1" dirty="0" smtClean="0"/>
              <a:t>VY_32_INOVACE_10_Části rostlinného těla</a:t>
            </a:r>
            <a:endParaRPr lang="cs-CZ" sz="3200" dirty="0" smtClean="0">
              <a:latin typeface="Calibri" pitchFamily="34" charset="0"/>
            </a:endParaRPr>
          </a:p>
        </p:txBody>
      </p:sp>
      <p:pic>
        <p:nvPicPr>
          <p:cNvPr id="2051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2"/>
          <p:cNvSpPr txBox="1"/>
          <p:nvPr/>
        </p:nvSpPr>
        <p:spPr>
          <a:xfrm>
            <a:off x="3851275" y="1498600"/>
            <a:ext cx="1225550" cy="342900"/>
          </a:xfrm>
          <a:prstGeom prst="rect">
            <a:avLst/>
          </a:prstGeom>
          <a:noFill/>
          <a:ln>
            <a:noFill/>
          </a:ln>
        </p:spPr>
        <p:txBody>
          <a:bodyPr lIns="91430" tIns="45711" rIns="91430" bIns="45711" anchorCtr="1">
            <a:spAutoFit/>
          </a:bodyPr>
          <a:lstStyle/>
          <a:p>
            <a:pPr algn="ctr" defTabSz="829452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kern="0" dirty="0">
                <a:solidFill>
                  <a:srgbClr val="000000"/>
                </a:solidFill>
                <a:latin typeface="Calibri"/>
                <a:cs typeface="Arial"/>
              </a:rPr>
              <a:t>Šablona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684213" y="620713"/>
            <a:ext cx="1522412" cy="217487"/>
          </a:xfrm>
          <a:prstGeom prst="rect">
            <a:avLst/>
          </a:prstGeom>
          <a:noFill/>
          <a:ln>
            <a:noFill/>
          </a:ln>
        </p:spPr>
        <p:txBody>
          <a:bodyPr wrap="none" lIns="91430" tIns="45711" rIns="91430" bIns="45711">
            <a:spAutoFit/>
          </a:bodyPr>
          <a:lstStyle/>
          <a:p>
            <a:pPr defTabSz="829452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kern="0">
                <a:solidFill>
                  <a:srgbClr val="000000"/>
                </a:solidFill>
                <a:latin typeface="Calibri"/>
                <a:cs typeface="Arial"/>
              </a:rPr>
              <a:t>Identifikátor školy: 600 150 569</a:t>
            </a:r>
          </a:p>
        </p:txBody>
      </p:sp>
      <p:sp>
        <p:nvSpPr>
          <p:cNvPr id="6" name="TextovéPole 2"/>
          <p:cNvSpPr txBox="1"/>
          <p:nvPr/>
        </p:nvSpPr>
        <p:spPr>
          <a:xfrm>
            <a:off x="717550" y="1052513"/>
            <a:ext cx="1557338" cy="217487"/>
          </a:xfrm>
          <a:prstGeom prst="rect">
            <a:avLst/>
          </a:prstGeom>
          <a:noFill/>
          <a:ln>
            <a:noFill/>
          </a:ln>
        </p:spPr>
        <p:txBody>
          <a:bodyPr wrap="none" lIns="91430" tIns="45711" rIns="91430" bIns="45711">
            <a:spAutoFit/>
          </a:bodyPr>
          <a:lstStyle/>
          <a:p>
            <a:pPr defTabSz="829452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kern="0" dirty="0">
                <a:solidFill>
                  <a:srgbClr val="000000"/>
                </a:solidFill>
                <a:latin typeface="Calibri"/>
                <a:cs typeface="Calibri" pitchFamily="34"/>
              </a:rPr>
              <a:t>Jméno autora: Ivana Kašpárková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227247" y="1054100"/>
            <a:ext cx="1438275" cy="215900"/>
          </a:xfrm>
          <a:prstGeom prst="rect">
            <a:avLst/>
          </a:prstGeom>
          <a:noFill/>
          <a:ln>
            <a:noFill/>
          </a:ln>
        </p:spPr>
        <p:txBody>
          <a:bodyPr wrap="none" lIns="91430" tIns="45711" rIns="91430" bIns="45711">
            <a:spAutoFit/>
          </a:bodyPr>
          <a:lstStyle/>
          <a:p>
            <a:pPr defTabSz="829452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kern="0" dirty="0">
                <a:solidFill>
                  <a:srgbClr val="000000"/>
                </a:solidFill>
                <a:latin typeface="Calibri"/>
                <a:cs typeface="Calibri" pitchFamily="34"/>
              </a:rPr>
              <a:t>Datum vytvoření: 20. 7. 2012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17550" y="3933825"/>
            <a:ext cx="3036388" cy="215425"/>
          </a:xfrm>
          <a:prstGeom prst="rect">
            <a:avLst/>
          </a:prstGeom>
          <a:noFill/>
          <a:ln>
            <a:noFill/>
          </a:ln>
        </p:spPr>
        <p:txBody>
          <a:bodyPr wrap="none" lIns="91430" tIns="45711" rIns="91430" bIns="45711">
            <a:spAutoFit/>
          </a:bodyPr>
          <a:lstStyle/>
          <a:p>
            <a:pPr defTabSz="829452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kern="0" dirty="0">
                <a:solidFill>
                  <a:srgbClr val="000000"/>
                </a:solidFill>
                <a:latin typeface="Calibri"/>
                <a:cs typeface="Calibri" pitchFamily="34"/>
              </a:rPr>
              <a:t>Vzdělávací obor, téma: </a:t>
            </a:r>
            <a:r>
              <a:rPr lang="cs-CZ" sz="800" kern="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Přírodovědná praktika, části rostlinného těla </a:t>
            </a:r>
            <a:endParaRPr lang="cs-CZ" sz="800" kern="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7550" y="4300538"/>
            <a:ext cx="840274" cy="215425"/>
          </a:xfrm>
          <a:prstGeom prst="rect">
            <a:avLst/>
          </a:prstGeom>
          <a:noFill/>
          <a:ln>
            <a:noFill/>
          </a:ln>
        </p:spPr>
        <p:txBody>
          <a:bodyPr wrap="none" lIns="91430" tIns="45711" rIns="91430" bIns="45711">
            <a:spAutoFit/>
          </a:bodyPr>
          <a:lstStyle/>
          <a:p>
            <a:pPr defTabSz="829452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kern="0" dirty="0">
                <a:solidFill>
                  <a:srgbClr val="000000"/>
                </a:solidFill>
                <a:latin typeface="Calibri"/>
                <a:cs typeface="Calibri" pitchFamily="34"/>
              </a:rPr>
              <a:t>Ročník: </a:t>
            </a:r>
            <a:r>
              <a:rPr lang="cs-CZ" sz="800" kern="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7., 8., 9.</a:t>
            </a:r>
            <a:endParaRPr lang="cs-CZ" sz="800" kern="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8499965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6997" y="489404"/>
            <a:ext cx="8295322" cy="822420"/>
          </a:xfrm>
          <a:prstGeom prst="rect">
            <a:avLst/>
          </a:prstGeom>
        </p:spPr>
        <p:txBody>
          <a:bodyPr wrap="square" lIns="82945" tIns="41473" rIns="82945" bIns="41473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DUM je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určen k zopakování probrané látky zábavnou formou.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49924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1693385" y="1248546"/>
            <a:ext cx="112402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err="1" smtClean="0">
                <a:latin typeface="Times New Roman" pitchFamily="18" charset="0"/>
                <a:cs typeface="Times New Roman" pitchFamily="18" charset="0"/>
              </a:rPr>
              <a:t>silt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 flipH="1">
            <a:off x="611560" y="3068961"/>
            <a:ext cx="18063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 smtClean="0">
                <a:latin typeface="Times New Roman" pitchFamily="18" charset="0"/>
                <a:cs typeface="Times New Roman" pitchFamily="18" charset="0"/>
              </a:rPr>
              <a:t>těvk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flipH="1">
            <a:off x="3935016" y="4429544"/>
            <a:ext cx="225313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 smtClean="0">
                <a:latin typeface="Times New Roman" pitchFamily="18" charset="0"/>
                <a:cs typeface="Times New Roman" pitchFamily="18" charset="0"/>
              </a:rPr>
              <a:t>nestok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 flipH="1">
            <a:off x="4565543" y="2284278"/>
            <a:ext cx="16238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 smtClean="0">
                <a:latin typeface="Times New Roman" pitchFamily="18" charset="0"/>
                <a:cs typeface="Times New Roman" pitchFamily="18" charset="0"/>
              </a:rPr>
              <a:t>dlop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 flipH="1">
            <a:off x="827583" y="5730408"/>
            <a:ext cx="198330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 smtClean="0">
                <a:latin typeface="Times New Roman" pitchFamily="18" charset="0"/>
                <a:cs typeface="Times New Roman" pitchFamily="18" charset="0"/>
              </a:rPr>
              <a:t>řekno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300175" y="1248546"/>
            <a:ext cx="112402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list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532636" y="4429544"/>
            <a:ext cx="219322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stonek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724997" y="2277173"/>
            <a:ext cx="155202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plod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70666" y="5733256"/>
            <a:ext cx="193674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kořen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618689" y="3068960"/>
            <a:ext cx="150874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květ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3528" y="580038"/>
            <a:ext cx="1952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Vylušti přesmyčky.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3330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9" grpId="0"/>
      <p:bldP spid="10" grpId="0"/>
      <p:bldP spid="11" grpId="0"/>
      <p:bldP spid="2" grpId="0"/>
      <p:bldP spid="15" grpId="0"/>
      <p:bldP spid="16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???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340" y="1700808"/>
            <a:ext cx="3636739" cy="4991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5029309" y="2204865"/>
            <a:ext cx="105485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092235" y="1974031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580038"/>
            <a:ext cx="44101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Pojmenuj jednotlivé části rostliny podle čísel: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564686" y="6130156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kořen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30789" y="3212976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stonek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52079" y="4412192"/>
            <a:ext cx="466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list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43155" y="2537680"/>
            <a:ext cx="582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květ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43155" y="2020199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plod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13067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1887"/>
            <a:ext cx="914399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 čemu jednotlivé části rostlin slouží? Přiřaď pojmy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    k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částem rostlin.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552" y="1268760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Kořen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22071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Stonek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2996952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List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3983103"/>
            <a:ext cx="6021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Květ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5085184"/>
            <a:ext cx="6110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Plod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59832" y="1084094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čerpá vodu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 rozpuštěnými minerálními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živinami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90519" y="5668153"/>
            <a:ext cx="1469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zásobní orgán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34389" y="5859020"/>
            <a:ext cx="24737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upevňuje rostlinu v půdě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60970" y="2429674"/>
            <a:ext cx="33993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orgán vegetativního rozmnožování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590519" y="1851378"/>
            <a:ext cx="2929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u bylin se účastní fotosyntézy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752408" y="6292440"/>
            <a:ext cx="35702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ese listy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květy v optimální poloze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692726" y="1518070"/>
            <a:ext cx="19351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ede vodu a živiny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335900" y="4570751"/>
            <a:ext cx="25891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epohlavní rozmnožování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614172" y="1084094"/>
            <a:ext cx="966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oddenek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187830" y="4949153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fotosyntéza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917038" y="2060342"/>
            <a:ext cx="25891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epohlavní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rozmnožování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351327" y="2891339"/>
            <a:ext cx="1742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odpařování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vody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3096135" y="5501220"/>
            <a:ext cx="35317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výměna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plynů s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okolním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prostředím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663707" y="3626884"/>
            <a:ext cx="23711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pohlavní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rozmnožování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6135046" y="2812286"/>
            <a:ext cx="21531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altLang="zh-CN" dirty="0" smtClean="0">
                <a:latin typeface="Times New Roman" pitchFamily="18" charset="0"/>
                <a:ea typeface="SimSun" pitchFamily="2" charset="-122"/>
                <a:cs typeface="Times New Roman" pitchFamily="18" charset="0"/>
              </a:rPr>
              <a:t>tvorba </a:t>
            </a:r>
            <a:r>
              <a:rPr lang="cs-CZ" altLang="zh-CN" dirty="0">
                <a:latin typeface="Times New Roman" pitchFamily="18" charset="0"/>
                <a:ea typeface="SimSun" pitchFamily="2" charset="-122"/>
                <a:cs typeface="Times New Roman" pitchFamily="18" charset="0"/>
              </a:rPr>
              <a:t>pylu a nektaru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367462" y="3256410"/>
            <a:ext cx="29674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altLang="zh-CN" dirty="0">
                <a:latin typeface="Times New Roman" pitchFamily="18" charset="0"/>
                <a:ea typeface="SimSun" pitchFamily="2" charset="-122"/>
                <a:cs typeface="Times New Roman" pitchFamily="18" charset="0"/>
              </a:rPr>
              <a:t>k</a:t>
            </a:r>
            <a:r>
              <a:rPr lang="cs-CZ" altLang="zh-CN" dirty="0" smtClean="0">
                <a:latin typeface="Times New Roman" pitchFamily="18" charset="0"/>
                <a:ea typeface="SimSun" pitchFamily="2" charset="-122"/>
                <a:cs typeface="Times New Roman" pitchFamily="18" charset="0"/>
              </a:rPr>
              <a:t> přípravě </a:t>
            </a:r>
            <a:r>
              <a:rPr lang="cs-CZ" altLang="zh-CN" dirty="0">
                <a:latin typeface="Times New Roman" pitchFamily="18" charset="0"/>
                <a:ea typeface="SimSun" pitchFamily="2" charset="-122"/>
                <a:cs typeface="Times New Roman" pitchFamily="18" charset="0"/>
              </a:rPr>
              <a:t>léčivých čajů (</a:t>
            </a:r>
            <a:r>
              <a:rPr lang="cs-CZ" altLang="zh-CN" dirty="0" smtClean="0">
                <a:latin typeface="Times New Roman" pitchFamily="18" charset="0"/>
                <a:ea typeface="SimSun" pitchFamily="2" charset="-122"/>
                <a:cs typeface="Times New Roman" pitchFamily="18" charset="0"/>
              </a:rPr>
              <a:t>lípa)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603447" y="3854986"/>
            <a:ext cx="3053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ohlavní rozmnožování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274722" y="4202168"/>
            <a:ext cx="352274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zajišťuje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ochranu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výživu semene</a:t>
            </a:r>
          </a:p>
        </p:txBody>
      </p:sp>
    </p:spTree>
    <p:extLst>
      <p:ext uri="{BB962C8B-B14F-4D97-AF65-F5344CB8AC3E}">
        <p14:creationId xmlns:p14="http://schemas.microsoft.com/office/powerpoint/2010/main" xmlns="" val="1629638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74764" y="1439124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Kořen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17542" y="2289587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Stonek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91311" y="3564197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31700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List</a:t>
            </a:r>
            <a:endParaRPr lang="cs-CZ" b="1" dirty="0">
              <a:solidFill>
                <a:srgbClr val="31700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21392" y="4793194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Květ</a:t>
            </a:r>
            <a:endParaRPr lang="cs-CZ" b="1" dirty="0">
              <a:solidFill>
                <a:srgbClr val="99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7191" y="5887921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Plod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93086" y="1117118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čerpá vodu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 rozpuštěnými minerálními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živinami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89415" y="2051095"/>
            <a:ext cx="1469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zásobní orgán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389415" y="1735250"/>
            <a:ext cx="24737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upevňuje rostlinu v půdě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89600" y="1439124"/>
            <a:ext cx="33993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orgán vegetativního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rozmnožování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432193" y="1949608"/>
            <a:ext cx="2929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u bylin se účastní fotosyntézy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435864" y="2289587"/>
            <a:ext cx="35702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ese listy </a:t>
            </a:r>
            <a:r>
              <a:rPr lang="cs-CZ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a květy v optimální poloze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432193" y="2607886"/>
            <a:ext cx="19351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ede vodu a živiny</a:t>
            </a:r>
            <a:endParaRPr lang="cs-CZ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432191" y="2916977"/>
            <a:ext cx="25891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epohlavní rozmnožování</a:t>
            </a:r>
            <a:endParaRPr lang="cs-CZ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448905" y="3267764"/>
            <a:ext cx="966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oddenek</a:t>
            </a:r>
            <a:endParaRPr lang="cs-CZ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718824" y="3282278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317006"/>
                </a:solidFill>
                <a:latin typeface="Times New Roman" pitchFamily="18" charset="0"/>
                <a:cs typeface="Times New Roman" pitchFamily="18" charset="0"/>
              </a:rPr>
              <a:t>fotosyntéza</a:t>
            </a:r>
            <a:endParaRPr lang="cs-CZ" dirty="0">
              <a:solidFill>
                <a:srgbClr val="31700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722675" y="3580047"/>
            <a:ext cx="25891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317006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>
                <a:solidFill>
                  <a:srgbClr val="317006"/>
                </a:solidFill>
                <a:latin typeface="Times New Roman" pitchFamily="18" charset="0"/>
                <a:cs typeface="Times New Roman" pitchFamily="18" charset="0"/>
              </a:rPr>
              <a:t>epohlavní </a:t>
            </a:r>
            <a:r>
              <a:rPr lang="cs-CZ" dirty="0" smtClean="0">
                <a:solidFill>
                  <a:srgbClr val="317006"/>
                </a:solidFill>
                <a:latin typeface="Times New Roman" pitchFamily="18" charset="0"/>
                <a:cs typeface="Times New Roman" pitchFamily="18" charset="0"/>
              </a:rPr>
              <a:t>rozmnožování</a:t>
            </a:r>
            <a:endParaRPr lang="cs-CZ" dirty="0">
              <a:solidFill>
                <a:srgbClr val="31700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722675" y="4116090"/>
            <a:ext cx="1742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317006"/>
                </a:solidFill>
                <a:latin typeface="Times New Roman" pitchFamily="18" charset="0"/>
                <a:cs typeface="Times New Roman" pitchFamily="18" charset="0"/>
              </a:rPr>
              <a:t>odpařování </a:t>
            </a:r>
            <a:r>
              <a:rPr lang="cs-CZ" dirty="0">
                <a:solidFill>
                  <a:srgbClr val="317006"/>
                </a:solidFill>
                <a:latin typeface="Times New Roman" pitchFamily="18" charset="0"/>
                <a:cs typeface="Times New Roman" pitchFamily="18" charset="0"/>
              </a:rPr>
              <a:t>vody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1722675" y="3835387"/>
            <a:ext cx="35317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317006"/>
                </a:solidFill>
                <a:latin typeface="Times New Roman" pitchFamily="18" charset="0"/>
                <a:cs typeface="Times New Roman" pitchFamily="18" charset="0"/>
              </a:rPr>
              <a:t>výměna </a:t>
            </a:r>
            <a:r>
              <a:rPr lang="cs-CZ" dirty="0" smtClean="0">
                <a:solidFill>
                  <a:srgbClr val="317006"/>
                </a:solidFill>
                <a:latin typeface="Times New Roman" pitchFamily="18" charset="0"/>
                <a:cs typeface="Times New Roman" pitchFamily="18" charset="0"/>
              </a:rPr>
              <a:t>plynů s </a:t>
            </a:r>
            <a:r>
              <a:rPr lang="cs-CZ" dirty="0">
                <a:solidFill>
                  <a:srgbClr val="317006"/>
                </a:solidFill>
                <a:latin typeface="Times New Roman" pitchFamily="18" charset="0"/>
                <a:cs typeface="Times New Roman" pitchFamily="18" charset="0"/>
              </a:rPr>
              <a:t>okolním </a:t>
            </a:r>
            <a:r>
              <a:rPr lang="cs-CZ" dirty="0" smtClean="0">
                <a:solidFill>
                  <a:srgbClr val="317006"/>
                </a:solidFill>
                <a:latin typeface="Times New Roman" pitchFamily="18" charset="0"/>
                <a:cs typeface="Times New Roman" pitchFamily="18" charset="0"/>
              </a:rPr>
              <a:t>prostředím</a:t>
            </a:r>
            <a:endParaRPr lang="cs-CZ" dirty="0">
              <a:solidFill>
                <a:srgbClr val="31700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152755" y="4608528"/>
            <a:ext cx="23711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990099"/>
                </a:solidFill>
                <a:latin typeface="Times New Roman" pitchFamily="18" charset="0"/>
                <a:cs typeface="Times New Roman" pitchFamily="18" charset="0"/>
              </a:rPr>
              <a:t>pohlavní </a:t>
            </a:r>
            <a:r>
              <a:rPr lang="cs-CZ" dirty="0">
                <a:solidFill>
                  <a:srgbClr val="990099"/>
                </a:solidFill>
                <a:latin typeface="Times New Roman" pitchFamily="18" charset="0"/>
                <a:cs typeface="Times New Roman" pitchFamily="18" charset="0"/>
              </a:rPr>
              <a:t>rozmnožování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5152755" y="4873109"/>
            <a:ext cx="21531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altLang="zh-CN" dirty="0" smtClean="0">
                <a:solidFill>
                  <a:srgbClr val="990099"/>
                </a:solidFill>
                <a:latin typeface="Times New Roman" pitchFamily="18" charset="0"/>
                <a:ea typeface="SimSun" pitchFamily="2" charset="-122"/>
                <a:cs typeface="Times New Roman" pitchFamily="18" charset="0"/>
              </a:rPr>
              <a:t>tvorba </a:t>
            </a:r>
            <a:r>
              <a:rPr lang="cs-CZ" altLang="zh-CN" dirty="0">
                <a:solidFill>
                  <a:srgbClr val="990099"/>
                </a:solidFill>
                <a:latin typeface="Times New Roman" pitchFamily="18" charset="0"/>
                <a:ea typeface="SimSun" pitchFamily="2" charset="-122"/>
                <a:cs typeface="Times New Roman" pitchFamily="18" charset="0"/>
              </a:rPr>
              <a:t>pylu a nektaru</a:t>
            </a:r>
            <a:endParaRPr lang="cs-CZ" dirty="0">
              <a:solidFill>
                <a:srgbClr val="9900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139714" y="5162526"/>
            <a:ext cx="29674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altLang="zh-CN" dirty="0">
                <a:solidFill>
                  <a:srgbClr val="990099"/>
                </a:solidFill>
                <a:latin typeface="Times New Roman" pitchFamily="18" charset="0"/>
                <a:ea typeface="SimSun" pitchFamily="2" charset="-122"/>
                <a:cs typeface="Times New Roman" pitchFamily="18" charset="0"/>
              </a:rPr>
              <a:t>k</a:t>
            </a:r>
            <a:r>
              <a:rPr lang="cs-CZ" altLang="zh-CN" dirty="0" smtClean="0">
                <a:solidFill>
                  <a:srgbClr val="990099"/>
                </a:solidFill>
                <a:latin typeface="Times New Roman" pitchFamily="18" charset="0"/>
                <a:ea typeface="SimSun" pitchFamily="2" charset="-122"/>
                <a:cs typeface="Times New Roman" pitchFamily="18" charset="0"/>
              </a:rPr>
              <a:t> přípravě </a:t>
            </a:r>
            <a:r>
              <a:rPr lang="cs-CZ" altLang="zh-CN" dirty="0">
                <a:solidFill>
                  <a:srgbClr val="990099"/>
                </a:solidFill>
                <a:latin typeface="Times New Roman" pitchFamily="18" charset="0"/>
                <a:ea typeface="SimSun" pitchFamily="2" charset="-122"/>
                <a:cs typeface="Times New Roman" pitchFamily="18" charset="0"/>
              </a:rPr>
              <a:t>léčivých čajů (</a:t>
            </a:r>
            <a:r>
              <a:rPr lang="cs-CZ" altLang="zh-CN" dirty="0" smtClean="0">
                <a:solidFill>
                  <a:srgbClr val="990099"/>
                </a:solidFill>
                <a:latin typeface="Times New Roman" pitchFamily="18" charset="0"/>
                <a:ea typeface="SimSun" pitchFamily="2" charset="-122"/>
                <a:cs typeface="Times New Roman" pitchFamily="18" charset="0"/>
              </a:rPr>
              <a:t>lípa)</a:t>
            </a:r>
            <a:endParaRPr lang="cs-CZ" dirty="0">
              <a:solidFill>
                <a:srgbClr val="9900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644605" y="5703255"/>
            <a:ext cx="23711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ohlavní rozmnožování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657646" y="5962687"/>
            <a:ext cx="356778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zajišťuje </a:t>
            </a:r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ochranu a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výživu semene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0" y="31887"/>
            <a:ext cx="914399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 čemu jednotlivé části rostlin slouží? Přiřaď pojmy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      k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částem rostlin.</a:t>
            </a:r>
          </a:p>
        </p:txBody>
      </p:sp>
    </p:spTree>
    <p:extLst>
      <p:ext uri="{BB962C8B-B14F-4D97-AF65-F5344CB8AC3E}">
        <p14:creationId xmlns:p14="http://schemas.microsoft.com/office/powerpoint/2010/main" xmlns="" val="1723361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9" grpId="0"/>
      <p:bldP spid="20" grpId="0"/>
      <p:bldP spid="22" grpId="0"/>
      <p:bldP spid="23" grpId="0"/>
      <p:bldP spid="24" grpId="0"/>
      <p:bldP spid="25" grpId="0"/>
      <p:bldP spid="27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45499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http://rysava.websnadno.cz/prvouka_1.roc/casti_rostlin.jpg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79154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292</TotalTime>
  <Words>247</Words>
  <Application>Microsoft Office PowerPoint</Application>
  <PresentationFormat>Předvádění na obrazovce (4:3)</PresentationFormat>
  <Paragraphs>76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VY_32_INOVACE_10_Části rostlinného těla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VY_32_INOVACE_05_Části rostlinného těla</dc:title>
  <dc:creator>Kašpárková Ivana</dc:creator>
  <cp:lastModifiedBy>Alena T.</cp:lastModifiedBy>
  <cp:revision>20</cp:revision>
  <dcterms:created xsi:type="dcterms:W3CDTF">2013-02-04T20:27:05Z</dcterms:created>
  <dcterms:modified xsi:type="dcterms:W3CDTF">2013-04-26T14:48:29Z</dcterms:modified>
</cp:coreProperties>
</file>