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8" r:id="rId2"/>
    <p:sldId id="283" r:id="rId3"/>
    <p:sldId id="269" r:id="rId4"/>
    <p:sldId id="272" r:id="rId5"/>
    <p:sldId id="264" r:id="rId6"/>
    <p:sldId id="265" r:id="rId7"/>
    <p:sldId id="266" r:id="rId8"/>
    <p:sldId id="273" r:id="rId9"/>
    <p:sldId id="267" r:id="rId10"/>
    <p:sldId id="276" r:id="rId11"/>
    <p:sldId id="259" r:id="rId12"/>
    <p:sldId id="279" r:id="rId13"/>
    <p:sldId id="280" r:id="rId14"/>
    <p:sldId id="281" r:id="rId15"/>
    <p:sldId id="268" r:id="rId16"/>
    <p:sldId id="282" r:id="rId17"/>
    <p:sldId id="27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66FFFF"/>
    <a:srgbClr val="FFFF99"/>
    <a:srgbClr val="FF505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50" autoAdjust="0"/>
  </p:normalViewPr>
  <p:slideViewPr>
    <p:cSldViewPr>
      <p:cViewPr>
        <p:scale>
          <a:sx n="70" d="100"/>
          <a:sy n="70" d="100"/>
        </p:scale>
        <p:origin x="-138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5FC446-40DB-4C1B-88BB-7B1F38DBED6E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575358-2084-4B42-8EFD-049FC3C45A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6151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575358-2084-4B42-8EFD-049FC3C45AB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9584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575358-2084-4B42-8EFD-049FC3C45AB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06231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575358-2084-4B42-8EFD-049FC3C45AB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9474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575358-2084-4B42-8EFD-049FC3C45AB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3523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575358-2084-4B42-8EFD-049FC3C45AB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9528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575358-2084-4B42-8EFD-049FC3C45AB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2403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575358-2084-4B42-8EFD-049FC3C45AB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3558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575358-2084-4B42-8EFD-049FC3C45AB4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2464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575358-2084-4B42-8EFD-049FC3C45AB4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12464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575358-2084-4B42-8EFD-049FC3C45AB4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3523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575358-2084-4B42-8EFD-049FC3C45AB4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352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B51C-1859-465F-B6D6-DA21C3A427E1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B4A59-2AD2-4912-B85C-4CAC7E9C6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985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B51C-1859-465F-B6D6-DA21C3A427E1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B4A59-2AD2-4912-B85C-4CAC7E9C6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800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B51C-1859-465F-B6D6-DA21C3A427E1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B4A59-2AD2-4912-B85C-4CAC7E9C6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76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B51C-1859-465F-B6D6-DA21C3A427E1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B4A59-2AD2-4912-B85C-4CAC7E9C6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693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B51C-1859-465F-B6D6-DA21C3A427E1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B4A59-2AD2-4912-B85C-4CAC7E9C6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803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B51C-1859-465F-B6D6-DA21C3A427E1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B4A59-2AD2-4912-B85C-4CAC7E9C6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6143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B51C-1859-465F-B6D6-DA21C3A427E1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B4A59-2AD2-4912-B85C-4CAC7E9C6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5344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B51C-1859-465F-B6D6-DA21C3A427E1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B4A59-2AD2-4912-B85C-4CAC7E9C6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8304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B51C-1859-465F-B6D6-DA21C3A427E1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B4A59-2AD2-4912-B85C-4CAC7E9C6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539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B51C-1859-465F-B6D6-DA21C3A427E1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B4A59-2AD2-4912-B85C-4CAC7E9C6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5013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8BB51C-1859-465F-B6D6-DA21C3A427E1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B4A59-2AD2-4912-B85C-4CAC7E9C6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611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>
            <a:alpha val="4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8BB51C-1859-465F-B6D6-DA21C3A427E1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9B4A59-2AD2-4912-B85C-4CAC7E9C65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55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botanika.wendys.cz/slovnik/foto.php?546_1" TargetMode="External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hyperlink" Target="http://botanika.wendys.cz/slovnik/foto.php?546_2" TargetMode="Externa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botanika.wendys.cz/slovnik/foto.php?735_2" TargetMode="External"/><Relationship Id="rId13" Type="http://schemas.openxmlformats.org/officeDocument/2006/relationships/image" Target="../media/image22.jpeg"/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12" Type="http://schemas.openxmlformats.org/officeDocument/2006/relationships/image" Target="../media/image2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botanika.wendys.cz/slovnik/foto.php?735_1" TargetMode="External"/><Relationship Id="rId11" Type="http://schemas.openxmlformats.org/officeDocument/2006/relationships/image" Target="../media/image20.jpeg"/><Relationship Id="rId5" Type="http://schemas.openxmlformats.org/officeDocument/2006/relationships/image" Target="../media/image16.jpeg"/><Relationship Id="rId10" Type="http://schemas.openxmlformats.org/officeDocument/2006/relationships/image" Target="../media/image19.jpeg"/><Relationship Id="rId4" Type="http://schemas.openxmlformats.org/officeDocument/2006/relationships/hyperlink" Target="http://botanika.wendys.cz/slovnik/foto.php?735_4" TargetMode="External"/><Relationship Id="rId9" Type="http://schemas.openxmlformats.org/officeDocument/2006/relationships/image" Target="../media/image18.jpeg"/><Relationship Id="rId1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ci.muni.cz/botany/bures/vysrost/19a_kryt_soubory/frame.htm" TargetMode="External"/><Relationship Id="rId13" Type="http://schemas.openxmlformats.org/officeDocument/2006/relationships/hyperlink" Target="http://www.paukertova.cz/storage/200704012236_tulipan_obrazek.jpg" TargetMode="External"/><Relationship Id="rId18" Type="http://schemas.openxmlformats.org/officeDocument/2006/relationships/hyperlink" Target="http://botanika.wendys.cz/slovnik/pict/o735_4.jpg" TargetMode="External"/><Relationship Id="rId3" Type="http://schemas.openxmlformats.org/officeDocument/2006/relationships/hyperlink" Target="http://rostliny.prirodou.cz/obrazky/fotografie/viola-arvensis-968.jpg" TargetMode="External"/><Relationship Id="rId21" Type="http://schemas.openxmlformats.org/officeDocument/2006/relationships/hyperlink" Target="http://leccos.com/pics/pic/kvet.jpg" TargetMode="External"/><Relationship Id="rId7" Type="http://schemas.openxmlformats.org/officeDocument/2006/relationships/hyperlink" Target="http://nd04.jxs.cz/375/034/aab4016e0f_75403466_o2.jpg" TargetMode="External"/><Relationship Id="rId12" Type="http://schemas.openxmlformats.org/officeDocument/2006/relationships/hyperlink" Target="http://botanika.wendys.cz/slovnik/pict/o546_3.jpg" TargetMode="External"/><Relationship Id="rId17" Type="http://schemas.openxmlformats.org/officeDocument/2006/relationships/hyperlink" Target="http://botanika.wendys.cz/slovnik/pict/o735_3.jpg" TargetMode="External"/><Relationship Id="rId2" Type="http://schemas.openxmlformats.org/officeDocument/2006/relationships/hyperlink" Target="http://botanika.wendys.cz/slovnik/pict/o731_1.jpg" TargetMode="External"/><Relationship Id="rId16" Type="http://schemas.openxmlformats.org/officeDocument/2006/relationships/hyperlink" Target="http://botanika.wendys.cz/slovnik/pict/o735_2.jpg" TargetMode="External"/><Relationship Id="rId20" Type="http://schemas.openxmlformats.org/officeDocument/2006/relationships/hyperlink" Target="http://www.vyukovematerialy.cz/biol/rocnik6/foto/opkve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rostliny.prirodou.cz/obrazky/scan/fragaria-vesca-124.jpg" TargetMode="External"/><Relationship Id="rId11" Type="http://schemas.openxmlformats.org/officeDocument/2006/relationships/hyperlink" Target="http://botanika.wendys.cz/slovnik/pict/o546_2.jpg" TargetMode="External"/><Relationship Id="rId5" Type="http://schemas.openxmlformats.org/officeDocument/2006/relationships/hyperlink" Target="http://nd05.jxs.cz/287/663/8b044d1b21_83951384_o2.jpg" TargetMode="External"/><Relationship Id="rId15" Type="http://schemas.openxmlformats.org/officeDocument/2006/relationships/hyperlink" Target="http://botanika.wendys.cz/slovnik/pict/o735_1.jpg" TargetMode="External"/><Relationship Id="rId10" Type="http://schemas.openxmlformats.org/officeDocument/2006/relationships/hyperlink" Target="http://botanika.wendys.cz/slovnik/pict/o546_1.jpg" TargetMode="External"/><Relationship Id="rId19" Type="http://schemas.openxmlformats.org/officeDocument/2006/relationships/hyperlink" Target="http://www.nadiphoto.estranky.cz/img/mid/981/blatouch-bahenni--caltha-palustris-1---bezrucovo-udoli.jpg" TargetMode="External"/><Relationship Id="rId4" Type="http://schemas.openxmlformats.org/officeDocument/2006/relationships/hyperlink" Target="http://botanika.bf.jcu.cz/morfologie/IrisSibiricaDetail.jpg" TargetMode="External"/><Relationship Id="rId9" Type="http://schemas.openxmlformats.org/officeDocument/2006/relationships/hyperlink" Target="http://martindivis.com/fotky/images/flora/flora_02b.jpg" TargetMode="External"/><Relationship Id="rId14" Type="http://schemas.openxmlformats.org/officeDocument/2006/relationships/hyperlink" Target="http://www.vyukovematerialy.cz/biol/rocnik6/foto/" TargetMode="External"/><Relationship Id="rId22" Type="http://schemas.openxmlformats.org/officeDocument/2006/relationships/hyperlink" Target="http://www.paukertova.cz/view.php?cisloclanku=200704000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251519" y="2130424"/>
            <a:ext cx="8424937" cy="1470021"/>
          </a:xfrm>
        </p:spPr>
        <p:txBody>
          <a:bodyPr/>
          <a:lstStyle/>
          <a:p>
            <a:pPr lvl="0">
              <a:buNone/>
            </a:pPr>
            <a:r>
              <a:rPr lang="cs-CZ" sz="3200" b="1" smtClean="0"/>
              <a:t>VY_32_INOVACE_11_Květy</a:t>
            </a:r>
            <a:endParaRPr lang="cs-CZ" sz="3200" dirty="0">
              <a:latin typeface="Calibri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835153" y="5373685"/>
            <a:ext cx="5714999" cy="1247774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2"/>
          <p:cNvSpPr txBox="1"/>
          <p:nvPr/>
        </p:nvSpPr>
        <p:spPr>
          <a:xfrm>
            <a:off x="3851272" y="1498599"/>
            <a:ext cx="1225547" cy="3436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30" tIns="45711" rIns="91430" bIns="45711" anchor="t" anchorCtr="1" compatLnSpc="1">
            <a:spAutoFit/>
          </a:bodyPr>
          <a:lstStyle/>
          <a:p>
            <a:pPr algn="ctr"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>
                <a:solidFill>
                  <a:srgbClr val="000000"/>
                </a:solidFill>
                <a:latin typeface="Calibri"/>
                <a:cs typeface="Arial"/>
              </a:rPr>
              <a:t>Šablona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684213" y="620710"/>
            <a:ext cx="1522379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>
                <a:solidFill>
                  <a:srgbClr val="000000"/>
                </a:solidFill>
                <a:latin typeface="Calibri"/>
                <a:cs typeface="Arial"/>
              </a:rPr>
              <a:t>Identifikátor školy: 600 150 569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684213" y="1052736"/>
            <a:ext cx="1557282" cy="217974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>
                <a:solidFill>
                  <a:srgbClr val="000000"/>
                </a:solidFill>
                <a:latin typeface="Calibri"/>
                <a:cs typeface="Calibri" pitchFamily="34"/>
              </a:rPr>
              <a:t>Jméno autora: Ivana Kašpárková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22806" y="1055285"/>
            <a:ext cx="1386898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Datum vytvoření: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22. 7</a:t>
            </a: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. 2012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052"/>
            <a:ext cx="3337753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Vzdělávací obor, téma: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Přírodovědná praktika,  části rostlinného těla - květy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897"/>
            <a:ext cx="814626" cy="215425"/>
          </a:xfrm>
          <a:prstGeom prst="rect">
            <a:avLst/>
          </a:prstGeom>
          <a:noFill/>
          <a:ln>
            <a:noFill/>
          </a:ln>
        </p:spPr>
        <p:txBody>
          <a:bodyPr vert="horz" wrap="none" lIns="91430" tIns="45711" rIns="91430" bIns="45711" anchor="t" anchorCtr="0" compatLnSpc="1">
            <a:spAutoFit/>
          </a:bodyPr>
          <a:lstStyle/>
          <a:p>
            <a:pPr defTabSz="829452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dirty="0">
                <a:solidFill>
                  <a:srgbClr val="000000"/>
                </a:solidFill>
                <a:latin typeface="Calibri"/>
                <a:cs typeface="Calibri" pitchFamily="34"/>
              </a:rPr>
              <a:t>Ročník: </a:t>
            </a:r>
            <a:r>
              <a:rPr lang="cs-CZ" sz="80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7., 8., 9</a:t>
            </a:r>
            <a:endParaRPr lang="cs-CZ" sz="80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1382389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6997" y="489404"/>
            <a:ext cx="8295322" cy="1561084"/>
          </a:xfrm>
          <a:prstGeom prst="rect">
            <a:avLst/>
          </a:prstGeom>
        </p:spPr>
        <p:txBody>
          <a:bodyPr wrap="square" lIns="82945" tIns="41473" rIns="82945" bIns="41473">
            <a:sp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DUM je určen pro výklad nového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učiva nebo zopakování probrané látky,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na konci je zařazen test k opakování probraných pojmů. </a:t>
            </a:r>
          </a:p>
        </p:txBody>
      </p:sp>
    </p:spTree>
    <p:extLst>
      <p:ext uri="{BB962C8B-B14F-4D97-AF65-F5344CB8AC3E}">
        <p14:creationId xmlns:p14="http://schemas.microsoft.com/office/powerpoint/2010/main" val="1825608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6653"/>
            <a:ext cx="410013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8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8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ě</a:t>
            </a:r>
            <a:r>
              <a:rPr lang="cs-CZ" sz="8800" b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8800" b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103115"/>
            <a:ext cx="811478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hlavní funkcí květu je pohlavní </a:t>
            </a:r>
          </a:p>
          <a:p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  rozmnožování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20" name="Picture 4" descr="violka rolní - velká fotografi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886348"/>
            <a:ext cx="3557221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botanika.bf.jcu.cz/morfologie/IrisSibiricaDetail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49" r="3859"/>
          <a:stretch/>
        </p:blipFill>
        <p:spPr bwMode="auto">
          <a:xfrm>
            <a:off x="216244" y="3857014"/>
            <a:ext cx="2455645" cy="2385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nd05.jxs.cz/287/663/8b044d1b21_83951384_o2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67" r="10821"/>
          <a:stretch/>
        </p:blipFill>
        <p:spPr bwMode="auto">
          <a:xfrm>
            <a:off x="7159971" y="3857013"/>
            <a:ext cx="1832605" cy="2385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rostliny.prirodou.cz/obrazky/scan/fragaria-vesca-12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166" y="162032"/>
            <a:ext cx="1728192" cy="163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nd04.jxs.cz/375/034/aab4016e0f_75403466_o2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822" y="162032"/>
            <a:ext cx="2559577" cy="1699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6433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851920" y="332656"/>
            <a:ext cx="1552028" cy="830997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věty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418756" y="1163653"/>
            <a:ext cx="1428050" cy="75317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374814" y="1163652"/>
            <a:ext cx="1276758" cy="75317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69074" y="2204864"/>
            <a:ext cx="4699363" cy="369332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květními obaly rozlišenými na kalich a korunu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19569" y="2204864"/>
            <a:ext cx="3911648" cy="369332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květními obaly nerozlišenými = okvětí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http://www.sci.muni.cz/botany/bures/vysrost/19a_kryt_soubory/slide0059_image15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646" y="3183511"/>
            <a:ext cx="2597274" cy="202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ttp://martindivis.com/fotky/images/flora/flora_02b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4815" y="3183511"/>
            <a:ext cx="3038812" cy="202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0988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botanika.wendys.cz/slovnik/pict/o546_1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583" y="564004"/>
            <a:ext cx="4128457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botanika.wendys.cz/slovnik/pict/o546_2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15918"/>
            <a:ext cx="3588228" cy="2691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botanika.wendys.cz/slovnik/pict/o546_3b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806789"/>
            <a:ext cx="3600400" cy="2700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0" y="147"/>
            <a:ext cx="9144000" cy="486054"/>
          </a:xfrm>
          <a:prstGeom prst="rect">
            <a:avLst/>
          </a:prstGeom>
          <a:solidFill>
            <a:srgbClr val="FFFF66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Květní obaly rozlišené na kalich a korunu – odlišné tvarem a barvou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9936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paukertova.cz/storage/200704012236_tulipan_obraze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854" y="903993"/>
            <a:ext cx="3893833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125644" y="6302264"/>
            <a:ext cx="2268252" cy="486054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tyčinky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138967" y="3329989"/>
            <a:ext cx="2268252" cy="486054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pestík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48064" y="1943835"/>
            <a:ext cx="2268252" cy="486054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okvětí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48064" y="4855607"/>
            <a:ext cx="2268252" cy="486054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květní lůžko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3404570" y="2186862"/>
            <a:ext cx="152747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2555776" y="3717032"/>
            <a:ext cx="2376264" cy="34203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2312008" y="5098634"/>
            <a:ext cx="2520280" cy="9901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2179759" y="4149080"/>
            <a:ext cx="90685" cy="180020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270444" y="4509120"/>
            <a:ext cx="429348" cy="144016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0" y="0"/>
            <a:ext cx="9144000" cy="619353"/>
          </a:xfrm>
          <a:prstGeom prst="rect">
            <a:avLst/>
          </a:prstGeom>
          <a:solidFill>
            <a:srgbClr val="FFFF66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Květní obaly nerozlišené – všechny mají stejný tvar a barvu, tzv. 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okvětí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8075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vyukovematerialy.cz/biol/rocnik6/foto/kvet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38" y="1268760"/>
            <a:ext cx="3333750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0707" y="116632"/>
            <a:ext cx="87062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/>
              <a:t>p</a:t>
            </a:r>
            <a:r>
              <a:rPr lang="cs-CZ" sz="3600" dirty="0" smtClean="0"/>
              <a:t>ohlavní orgány rostlin</a:t>
            </a:r>
            <a:endParaRPr lang="cs-CZ" sz="3600" dirty="0"/>
          </a:p>
        </p:txBody>
      </p:sp>
      <p:pic>
        <p:nvPicPr>
          <p:cNvPr id="5124" name="Picture 4" descr="http://www.vyukovematerialy.cz/biol/rocnik6/foto/kvet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6631" y="1636776"/>
            <a:ext cx="2808312" cy="361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75656" y="990445"/>
            <a:ext cx="13628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samičí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04248" y="990444"/>
            <a:ext cx="12570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samčí</a:t>
            </a:r>
            <a:endParaRPr lang="cs-CZ" sz="3600" dirty="0"/>
          </a:p>
        </p:txBody>
      </p:sp>
      <p:cxnSp>
        <p:nvCxnSpPr>
          <p:cNvPr id="5" name="Přímá spojnice se šipkou 4"/>
          <p:cNvCxnSpPr>
            <a:stCxn id="2" idx="2"/>
          </p:cNvCxnSpPr>
          <p:nvPr/>
        </p:nvCxnSpPr>
        <p:spPr>
          <a:xfrm flipH="1">
            <a:off x="2838530" y="762963"/>
            <a:ext cx="1745302" cy="36178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>
            <a:stCxn id="2" idx="2"/>
          </p:cNvCxnSpPr>
          <p:nvPr/>
        </p:nvCxnSpPr>
        <p:spPr>
          <a:xfrm>
            <a:off x="4583832" y="762963"/>
            <a:ext cx="2220416" cy="36178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39552" y="5661248"/>
            <a:ext cx="30159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 semeníku jsou ukryta vajíčka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03782" y="5661248"/>
            <a:ext cx="3001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 prašníku se tvoří pylová zrna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95932" y="6030580"/>
            <a:ext cx="19223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PESTÍK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53555" y="6030580"/>
            <a:ext cx="24913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TYČINKA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4364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9" grpId="0"/>
      <p:bldP spid="10" grpId="0"/>
      <p:bldP spid="4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3904037" y="116632"/>
            <a:ext cx="1525033" cy="830997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/>
              <a:t>k</a:t>
            </a:r>
            <a:r>
              <a:rPr lang="cs-CZ" sz="4800" dirty="0" smtClean="0"/>
              <a:t>věty</a:t>
            </a:r>
            <a:endParaRPr lang="cs-CZ" sz="4800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2475987" y="947629"/>
            <a:ext cx="1428050" cy="75317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429070" y="947629"/>
            <a:ext cx="1276758" cy="75317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835696" y="1835532"/>
            <a:ext cx="1586653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jednopohlavné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67449" y="1835532"/>
            <a:ext cx="1538563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oboupohlavné</a:t>
            </a:r>
            <a:endParaRPr lang="cs-CZ" dirty="0"/>
          </a:p>
        </p:txBody>
      </p:sp>
      <p:pic>
        <p:nvPicPr>
          <p:cNvPr id="7170" name="Picture 2" descr="http://botanika.wendys.cz/slovnik/pict/o735_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3694" y="2351762"/>
            <a:ext cx="2317326" cy="1737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botanika.wendys.cz/slovnik/pict/o735_4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66" y="2364516"/>
            <a:ext cx="2300321" cy="1725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56762" y="4120013"/>
            <a:ext cx="1333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íska obecná</a:t>
            </a:r>
            <a:endParaRPr lang="cs-CZ" dirty="0"/>
          </a:p>
        </p:txBody>
      </p:sp>
      <p:pic>
        <p:nvPicPr>
          <p:cNvPr id="7174" name="Picture 6" descr="http://botanika.wendys.cz/slovnik/pict/o735_1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3694" y="4495721"/>
            <a:ext cx="2317326" cy="1737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http://botanika.wendys.cz/slovnik/pict/o735_2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120" y="4502098"/>
            <a:ext cx="2300321" cy="1725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768145" y="6227340"/>
            <a:ext cx="1721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řešák královský</a:t>
            </a:r>
            <a:endParaRPr lang="cs-CZ" dirty="0"/>
          </a:p>
        </p:txBody>
      </p:sp>
      <p:pic>
        <p:nvPicPr>
          <p:cNvPr id="7178" name="Picture 10" descr="http://botanika.wendys.cz/slovnik/pict/o731_1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491" y="2364516"/>
            <a:ext cx="2296478" cy="1722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535205" y="4086875"/>
            <a:ext cx="603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hloh</a:t>
            </a:r>
            <a:endParaRPr lang="cs-CZ" dirty="0"/>
          </a:p>
        </p:txBody>
      </p:sp>
      <p:pic>
        <p:nvPicPr>
          <p:cNvPr id="7180" name="Picture 12" descr="http://www.nadiphoto.estranky.cz/img/mid/981/blatouch-bahenni--caltha-palustris-1---bezrucovo-udoli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491" y="4489346"/>
            <a:ext cx="2296478" cy="1725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5924236" y="6227340"/>
            <a:ext cx="1824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latouch bahenní</a:t>
            </a:r>
            <a:endParaRPr lang="cs-CZ" dirty="0"/>
          </a:p>
        </p:txBody>
      </p:sp>
      <p:pic>
        <p:nvPicPr>
          <p:cNvPr id="22" name="Picture 2" descr="http://www.vyukovematerialy.cz/biol/rocnik6/foto/jpkvet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79" t="24806"/>
          <a:stretch/>
        </p:blipFill>
        <p:spPr bwMode="auto">
          <a:xfrm>
            <a:off x="2759468" y="3353480"/>
            <a:ext cx="406440" cy="68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http://www.vyukovematerialy.cz/biol/rocnik6/foto/jpkvet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54" r="52531"/>
          <a:stretch/>
        </p:blipFill>
        <p:spPr bwMode="auto">
          <a:xfrm>
            <a:off x="212886" y="3353396"/>
            <a:ext cx="358146" cy="720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http://www.vyukovematerialy.cz/biol/rocnik6/foto/opkvet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92" t="19751" r="27247" b="7391"/>
          <a:stretch/>
        </p:blipFill>
        <p:spPr bwMode="auto">
          <a:xfrm>
            <a:off x="5736791" y="3321165"/>
            <a:ext cx="374889" cy="72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http://www.vyukovematerialy.cz/biol/rocnik6/foto/opkvet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92" t="19751" r="27247" b="7391"/>
          <a:stretch/>
        </p:blipFill>
        <p:spPr bwMode="auto">
          <a:xfrm>
            <a:off x="5727699" y="4483639"/>
            <a:ext cx="374889" cy="720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http://www.vyukovematerialy.cz/biol/rocnik6/foto/jpkvet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879" t="24806"/>
          <a:stretch/>
        </p:blipFill>
        <p:spPr bwMode="auto">
          <a:xfrm>
            <a:off x="2723694" y="4515954"/>
            <a:ext cx="406440" cy="68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http://www.vyukovematerialy.cz/biol/rocnik6/foto/jpkvet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54" r="52531"/>
          <a:stretch/>
        </p:blipFill>
        <p:spPr bwMode="auto">
          <a:xfrm>
            <a:off x="190120" y="4515954"/>
            <a:ext cx="358146" cy="720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0988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4" dur="20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1" dur="20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5" grpId="0" animBg="1"/>
      <p:bldP spid="17" grpId="0" animBg="1"/>
      <p:bldP spid="7" grpId="0"/>
      <p:bldP spid="9" grpId="0"/>
      <p:bldP spid="16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vyukovematerialy.cz/biol/rocnik6/foto/jpkvet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26"/>
          <a:stretch/>
        </p:blipFill>
        <p:spPr bwMode="auto">
          <a:xfrm>
            <a:off x="1849879" y="1490233"/>
            <a:ext cx="2600325" cy="2797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23928" y="188640"/>
            <a:ext cx="11875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květy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63688" y="1108502"/>
            <a:ext cx="2360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jednopohlavné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36095" y="1108502"/>
            <a:ext cx="22850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oboupohlavné</a:t>
            </a:r>
            <a:endParaRPr lang="cs-CZ" sz="28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3350341" y="834971"/>
            <a:ext cx="717603" cy="27353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860032" y="834971"/>
            <a:ext cx="648072" cy="27353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8" name="Picture 4" descr="http://www.vyukovematerialy.cz/biol/rocnik6/foto/opkvet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50" b="-4927"/>
          <a:stretch/>
        </p:blipFill>
        <p:spPr bwMode="auto">
          <a:xfrm>
            <a:off x="5352632" y="1868551"/>
            <a:ext cx="2475099" cy="2710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10932" y="4398785"/>
            <a:ext cx="50152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r</a:t>
            </a:r>
            <a:r>
              <a:rPr lang="cs-CZ" sz="2800" dirty="0" smtClean="0"/>
              <a:t>ostliny s jednopohlavnými květy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0932" y="4997152"/>
            <a:ext cx="18598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jednodomé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55990" y="4952644"/>
            <a:ext cx="17538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dvoudomé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0742" y="5487615"/>
            <a:ext cx="1580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dirty="0" smtClean="0"/>
              <a:t>samčí i samičí květy na jedné rostlině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150576" y="5476190"/>
            <a:ext cx="22412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samčí květy na jedné rostlině a samičí květy zvlášť na jiné rostlině</a:t>
            </a:r>
            <a:endParaRPr lang="cs-CZ" dirty="0"/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2046942" y="4902304"/>
            <a:ext cx="364818" cy="18288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943883" y="4922005"/>
            <a:ext cx="406458" cy="16317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374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372397"/>
            <a:ext cx="6845144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110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110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11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11000" b="1" dirty="0" smtClean="0">
                <a:solidFill>
                  <a:srgbClr val="FF00FF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110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1000" b="1" dirty="0" smtClean="0">
                <a:solidFill>
                  <a:srgbClr val="FF5050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cs-CZ" sz="11000" b="1" dirty="0" smtClean="0">
                <a:solidFill>
                  <a:srgbClr val="FFFF99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1000" b="1" dirty="0" smtClean="0">
                <a:solidFill>
                  <a:srgbClr val="66FFFF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endParaRPr lang="cs-CZ" sz="11000" b="1" dirty="0">
              <a:solidFill>
                <a:srgbClr val="66FF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7833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2699792" y="188640"/>
            <a:ext cx="42419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Květ s květními obaly:</a:t>
            </a:r>
            <a:endParaRPr lang="cs-CZ" sz="3600" dirty="0"/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3491880" y="980728"/>
            <a:ext cx="1224136" cy="53392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716016" y="980728"/>
            <a:ext cx="1080120" cy="53392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409889" y="5877272"/>
            <a:ext cx="2723823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……………………………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87822" y="5877272"/>
            <a:ext cx="2723823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……………………………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Picture 2" descr="http://leccos.com/pics/pic/kve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822" y="2564904"/>
            <a:ext cx="2660329" cy="179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://www.paukertova.cz/storage/200704012236_tulipan_obraze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2328" y="2132856"/>
            <a:ext cx="2458946" cy="318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5334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2699792" y="188640"/>
            <a:ext cx="42419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Květ s květními obaly:</a:t>
            </a:r>
            <a:endParaRPr lang="cs-CZ" sz="3600" dirty="0"/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3491880" y="980728"/>
            <a:ext cx="1224136" cy="53392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716016" y="980728"/>
            <a:ext cx="1080120" cy="53392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409889" y="5877272"/>
            <a:ext cx="2262158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erozlišenými - okvětí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87822" y="5877272"/>
            <a:ext cx="3044423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ozlišenými na kalich a korunu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Picture 2" descr="http://leccos.com/pics/pic/kve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822" y="2564904"/>
            <a:ext cx="2660329" cy="179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http://www.paukertova.cz/storage/200704012236_tulipan_obrazek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2328" y="2132856"/>
            <a:ext cx="2458946" cy="318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1061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5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paukertova.cz/storage/200704012236_tulipan_obraze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854" y="903993"/>
            <a:ext cx="3893833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>
            <a:off x="3404570" y="2186862"/>
            <a:ext cx="1527470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2555776" y="3717032"/>
            <a:ext cx="2376264" cy="34203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2411760" y="4968172"/>
            <a:ext cx="2520280" cy="184665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2179759" y="4149080"/>
            <a:ext cx="90685" cy="180020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270444" y="4509120"/>
            <a:ext cx="429348" cy="144016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79512" y="182833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Doplň k číslům názvy: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vál 1"/>
          <p:cNvSpPr/>
          <p:nvPr/>
        </p:nvSpPr>
        <p:spPr>
          <a:xfrm>
            <a:off x="5035981" y="1754814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006071" y="4536123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7" name="Ovál 16"/>
          <p:cNvSpPr/>
          <p:nvPr/>
        </p:nvSpPr>
        <p:spPr>
          <a:xfrm>
            <a:off x="5012432" y="3205171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8" name="Ovál 17"/>
          <p:cNvSpPr/>
          <p:nvPr/>
        </p:nvSpPr>
        <p:spPr>
          <a:xfrm>
            <a:off x="1793053" y="5949280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355566" y="2002196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okvětí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355566" y="3452553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pestík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55565" y="4783505"/>
            <a:ext cx="13324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větní lůžko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85135" y="6196662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tyčinky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9426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" grpId="0" animBg="1"/>
      <p:bldP spid="16" grpId="0" animBg="1"/>
      <p:bldP spid="17" grpId="0" animBg="1"/>
      <p:bldP spid="18" grpId="0" animBg="1"/>
      <p:bldP spid="4" grpId="0"/>
      <p:bldP spid="19" grpId="0"/>
      <p:bldP spid="20" grpId="0"/>
      <p:bldP spid="2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433894" y="1129630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835696" y="5301208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7" name="Ovál 16"/>
          <p:cNvSpPr/>
          <p:nvPr/>
        </p:nvSpPr>
        <p:spPr>
          <a:xfrm>
            <a:off x="7459584" y="1894329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8" name="Ovál 17"/>
          <p:cNvSpPr/>
          <p:nvPr/>
        </p:nvSpPr>
        <p:spPr>
          <a:xfrm>
            <a:off x="7001609" y="4149080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pic>
        <p:nvPicPr>
          <p:cNvPr id="19" name="Picture 2" descr="http://leccos.com/pics/pic/kve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6137" y="1993726"/>
            <a:ext cx="4657725" cy="314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H="1">
            <a:off x="5670797" y="2519511"/>
            <a:ext cx="1637507" cy="34203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4465000" y="3429000"/>
            <a:ext cx="2328862" cy="8640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555776" y="1894329"/>
            <a:ext cx="1727635" cy="48355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555776" y="3861048"/>
            <a:ext cx="1185153" cy="12759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4465000" y="5013176"/>
            <a:ext cx="755072" cy="8640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5220072" y="5877272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5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35614" y="2193218"/>
            <a:ext cx="1460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orunní lístek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37416" y="6329225"/>
            <a:ext cx="135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kališní lístek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057597" y="5189594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pestík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460408" y="2870716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tyčinky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99272" y="6124654"/>
            <a:ext cx="1422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větní stopka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3615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6" grpId="0" animBg="1"/>
      <p:bldP spid="17" grpId="0" animBg="1"/>
      <p:bldP spid="18" grpId="0" animBg="1"/>
      <p:bldP spid="21" grpId="0" animBg="1"/>
      <p:bldP spid="14" grpId="0"/>
      <p:bldP spid="20" grpId="0"/>
      <p:bldP spid="22" grpId="0"/>
      <p:bldP spid="23" grpId="0"/>
      <p:bldP spid="2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vyukovematerialy.cz/biol/rocnik6/foto/kvet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799"/>
          <a:stretch/>
        </p:blipFill>
        <p:spPr bwMode="auto">
          <a:xfrm>
            <a:off x="1551707" y="704826"/>
            <a:ext cx="2040279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vyukovematerialy.cz/biol/rocnik6/foto/kvet2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83"/>
          <a:stretch/>
        </p:blipFill>
        <p:spPr bwMode="auto">
          <a:xfrm>
            <a:off x="6300191" y="1029732"/>
            <a:ext cx="1814652" cy="361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/>
          <p:cNvSpPr/>
          <p:nvPr/>
        </p:nvSpPr>
        <p:spPr>
          <a:xfrm>
            <a:off x="700955" y="974707"/>
            <a:ext cx="641400" cy="5881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00955" y="1833934"/>
            <a:ext cx="641400" cy="5881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4" name="Ovál 13"/>
          <p:cNvSpPr/>
          <p:nvPr/>
        </p:nvSpPr>
        <p:spPr>
          <a:xfrm>
            <a:off x="5508103" y="4016254"/>
            <a:ext cx="641400" cy="5881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5" name="Ovál 14"/>
          <p:cNvSpPr/>
          <p:nvPr/>
        </p:nvSpPr>
        <p:spPr>
          <a:xfrm>
            <a:off x="700955" y="3444787"/>
            <a:ext cx="641400" cy="5881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6" name="Ovál 15"/>
          <p:cNvSpPr/>
          <p:nvPr/>
        </p:nvSpPr>
        <p:spPr>
          <a:xfrm>
            <a:off x="5508103" y="2082529"/>
            <a:ext cx="641400" cy="5881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7" name="Ovál 16"/>
          <p:cNvSpPr/>
          <p:nvPr/>
        </p:nvSpPr>
        <p:spPr>
          <a:xfrm>
            <a:off x="6721654" y="5413700"/>
            <a:ext cx="641400" cy="5881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772981" y="5394244"/>
            <a:ext cx="641400" cy="5881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98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vyukovematerialy.cz/biol/rocnik6/foto/kvet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799"/>
          <a:stretch/>
        </p:blipFill>
        <p:spPr bwMode="auto">
          <a:xfrm>
            <a:off x="1551707" y="704826"/>
            <a:ext cx="2040279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http://www.vyukovematerialy.cz/biol/rocnik6/foto/kvet2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83"/>
          <a:stretch/>
        </p:blipFill>
        <p:spPr bwMode="auto">
          <a:xfrm>
            <a:off x="6300191" y="1029732"/>
            <a:ext cx="1814652" cy="361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 11"/>
          <p:cNvSpPr/>
          <p:nvPr/>
        </p:nvSpPr>
        <p:spPr>
          <a:xfrm>
            <a:off x="700955" y="974707"/>
            <a:ext cx="641400" cy="5881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1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00955" y="1833934"/>
            <a:ext cx="641400" cy="5881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sp>
        <p:nvSpPr>
          <p:cNvPr id="14" name="Ovál 13"/>
          <p:cNvSpPr/>
          <p:nvPr/>
        </p:nvSpPr>
        <p:spPr>
          <a:xfrm>
            <a:off x="5508103" y="4016254"/>
            <a:ext cx="641400" cy="5881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5</a:t>
            </a:r>
          </a:p>
        </p:txBody>
      </p:sp>
      <p:sp>
        <p:nvSpPr>
          <p:cNvPr id="15" name="Ovál 14"/>
          <p:cNvSpPr/>
          <p:nvPr/>
        </p:nvSpPr>
        <p:spPr>
          <a:xfrm>
            <a:off x="700955" y="3444787"/>
            <a:ext cx="641400" cy="5881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3</a:t>
            </a:r>
          </a:p>
        </p:txBody>
      </p:sp>
      <p:sp>
        <p:nvSpPr>
          <p:cNvPr id="16" name="Ovál 15"/>
          <p:cNvSpPr/>
          <p:nvPr/>
        </p:nvSpPr>
        <p:spPr>
          <a:xfrm>
            <a:off x="5508103" y="2082529"/>
            <a:ext cx="641400" cy="5881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4</a:t>
            </a:r>
          </a:p>
        </p:txBody>
      </p:sp>
      <p:sp>
        <p:nvSpPr>
          <p:cNvPr id="17" name="Ovál 16"/>
          <p:cNvSpPr/>
          <p:nvPr/>
        </p:nvSpPr>
        <p:spPr>
          <a:xfrm>
            <a:off x="6721654" y="5413700"/>
            <a:ext cx="641400" cy="5881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772981" y="5394244"/>
            <a:ext cx="641400" cy="5881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2707813"/>
            <a:ext cx="208823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lizna</a:t>
            </a:r>
          </a:p>
          <a:p>
            <a:pPr marL="342900" indent="-342900">
              <a:buAutoNum type="arabicPeriod"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nělka</a:t>
            </a:r>
          </a:p>
          <a:p>
            <a:pPr marL="342900" indent="-342900">
              <a:buAutoNum type="arabicPeriod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semeník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153776" y="3200255"/>
            <a:ext cx="192213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4. prašník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5. nitka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470879" y="6001855"/>
            <a:ext cx="12456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pestík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345950" y="6001855"/>
            <a:ext cx="139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tyčinka</a:t>
            </a:r>
          </a:p>
        </p:txBody>
      </p:sp>
    </p:spTree>
    <p:extLst>
      <p:ext uri="{BB962C8B-B14F-4D97-AF65-F5344CB8AC3E}">
        <p14:creationId xmlns:p14="http://schemas.microsoft.com/office/powerpoint/2010/main" val="4122625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896448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sz="1600" dirty="0"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  <a:hlinkClick r:id="rId2"/>
              </a:rPr>
              <a:t>botanika.wendys.cz/slovnik/pict/o731_1.jpg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rostliny.prirodou.cz/obrazky/fotografie/viola-arvensis-968.jpg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botanika.bf.jcu.cz/morfologie/IrisSibiricaDetail.jpg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nd05.jxs.cz/287/663/8b044d1b21_83951384_o2.jpg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</a:t>
            </a:r>
            <a:r>
              <a:rPr lang="cs-CZ" sz="1600" dirty="0" smtClean="0">
                <a:hlinkClick r:id="rId6"/>
              </a:rPr>
              <a:t>rostliny.prirodou.cz/obrazky/scan/fragaria-vesca-124.jpg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nd04.jxs.cz/375/034/aab4016e0f_75403466_o2.jpg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</a:t>
            </a:r>
            <a:r>
              <a:rPr lang="cs-CZ" sz="1600" dirty="0" smtClean="0">
                <a:hlinkClick r:id="rId8"/>
              </a:rPr>
              <a:t>www.sci.muni.cz/botany/bures/vysrost/19a_kryt_soubory/frame.htm#slide0059.htm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</a:t>
            </a:r>
            <a:r>
              <a:rPr lang="cs-CZ" sz="1600" dirty="0">
                <a:hlinkClick r:id="rId9"/>
              </a:rPr>
              <a:t>://</a:t>
            </a:r>
            <a:r>
              <a:rPr lang="cs-CZ" sz="1600" dirty="0" smtClean="0">
                <a:hlinkClick r:id="rId9"/>
              </a:rPr>
              <a:t>martindivis.com/fotky/images/flora/flora_02b.jpg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</a:t>
            </a:r>
            <a:r>
              <a:rPr lang="cs-CZ" sz="1600" dirty="0">
                <a:hlinkClick r:id="rId10"/>
              </a:rPr>
              <a:t>://</a:t>
            </a:r>
            <a:r>
              <a:rPr lang="cs-CZ" sz="1600" dirty="0" smtClean="0">
                <a:hlinkClick r:id="rId10"/>
              </a:rPr>
              <a:t>botanika.wendys.cz/slovnik/pict/o546_1.jpg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</a:t>
            </a:r>
            <a:r>
              <a:rPr lang="cs-CZ" sz="1600" dirty="0">
                <a:hlinkClick r:id="rId11"/>
              </a:rPr>
              <a:t>://</a:t>
            </a:r>
            <a:r>
              <a:rPr lang="cs-CZ" sz="1600" dirty="0" smtClean="0">
                <a:hlinkClick r:id="rId11"/>
              </a:rPr>
              <a:t>botanika.wendys.cz/slovnik/pict/o546_2.jpg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</a:t>
            </a:r>
            <a:r>
              <a:rPr lang="cs-CZ" sz="1600" dirty="0">
                <a:hlinkClick r:id="rId12"/>
              </a:rPr>
              <a:t>://</a:t>
            </a:r>
            <a:r>
              <a:rPr lang="cs-CZ" sz="1600" dirty="0" smtClean="0">
                <a:hlinkClick r:id="rId12"/>
              </a:rPr>
              <a:t>botanika.wendys.cz/slovnik/pict/o546_3.jpg</a:t>
            </a:r>
            <a:endParaRPr lang="cs-CZ" sz="1600" dirty="0" smtClean="0"/>
          </a:p>
          <a:p>
            <a:r>
              <a:rPr lang="cs-CZ" sz="1600" dirty="0" smtClean="0">
                <a:hlinkClick r:id="rId13"/>
              </a:rPr>
              <a:t>http</a:t>
            </a:r>
            <a:r>
              <a:rPr lang="cs-CZ" sz="1600" dirty="0">
                <a:hlinkClick r:id="rId13"/>
              </a:rPr>
              <a:t>://</a:t>
            </a:r>
            <a:r>
              <a:rPr lang="cs-CZ" sz="1600" dirty="0" smtClean="0">
                <a:hlinkClick r:id="rId13"/>
              </a:rPr>
              <a:t>www.paukertova.cz/storage/200704012236_tulipan_obrazek.jpg</a:t>
            </a:r>
            <a:endParaRPr lang="cs-CZ" sz="1600" dirty="0" smtClean="0"/>
          </a:p>
          <a:p>
            <a:r>
              <a:rPr lang="cs-CZ" sz="1600" dirty="0" smtClean="0">
                <a:hlinkClick r:id="rId14"/>
              </a:rPr>
              <a:t>http</a:t>
            </a:r>
            <a:r>
              <a:rPr lang="cs-CZ" sz="1600" dirty="0">
                <a:hlinkClick r:id="rId14"/>
              </a:rPr>
              <a:t>://www.vyukovematerialy.cz/biol/rocnik6/foto</a:t>
            </a:r>
            <a:r>
              <a:rPr lang="cs-CZ" sz="1600" dirty="0" smtClean="0">
                <a:hlinkClick r:id="rId14"/>
              </a:rPr>
              <a:t>/</a:t>
            </a:r>
            <a:endParaRPr lang="cs-CZ" sz="1600" dirty="0" smtClean="0"/>
          </a:p>
          <a:p>
            <a:r>
              <a:rPr lang="cs-CZ" sz="1600" dirty="0" smtClean="0">
                <a:hlinkClick r:id="rId15"/>
              </a:rPr>
              <a:t>http</a:t>
            </a:r>
            <a:r>
              <a:rPr lang="cs-CZ" sz="1600" dirty="0">
                <a:hlinkClick r:id="rId15"/>
              </a:rPr>
              <a:t>://</a:t>
            </a:r>
            <a:r>
              <a:rPr lang="cs-CZ" sz="1600" dirty="0" smtClean="0">
                <a:hlinkClick r:id="rId15"/>
              </a:rPr>
              <a:t>botanika.wendys.cz/slovnik/pict/o735_1.jpg</a:t>
            </a:r>
            <a:endParaRPr lang="cs-CZ" sz="1600" dirty="0" smtClean="0"/>
          </a:p>
          <a:p>
            <a:r>
              <a:rPr lang="cs-CZ" sz="1600" dirty="0" smtClean="0">
                <a:hlinkClick r:id="rId16"/>
              </a:rPr>
              <a:t>http</a:t>
            </a:r>
            <a:r>
              <a:rPr lang="cs-CZ" sz="1600" dirty="0">
                <a:hlinkClick r:id="rId16"/>
              </a:rPr>
              <a:t>://</a:t>
            </a:r>
            <a:r>
              <a:rPr lang="cs-CZ" sz="1600" dirty="0" smtClean="0">
                <a:hlinkClick r:id="rId16"/>
              </a:rPr>
              <a:t>botanika.wendys.cz/slovnik/pict/o735_2.jpg</a:t>
            </a:r>
            <a:endParaRPr lang="cs-CZ" sz="1600" dirty="0" smtClean="0"/>
          </a:p>
          <a:p>
            <a:r>
              <a:rPr lang="cs-CZ" sz="1600" dirty="0" smtClean="0">
                <a:hlinkClick r:id="rId17"/>
              </a:rPr>
              <a:t>http</a:t>
            </a:r>
            <a:r>
              <a:rPr lang="cs-CZ" sz="1600" dirty="0">
                <a:hlinkClick r:id="rId17"/>
              </a:rPr>
              <a:t>://</a:t>
            </a:r>
            <a:r>
              <a:rPr lang="cs-CZ" sz="1600" dirty="0" smtClean="0">
                <a:hlinkClick r:id="rId17"/>
              </a:rPr>
              <a:t>botanika.wendys.cz/slovnik/pict/o735_3.jpg</a:t>
            </a:r>
            <a:endParaRPr lang="cs-CZ" sz="1600" dirty="0" smtClean="0"/>
          </a:p>
          <a:p>
            <a:r>
              <a:rPr lang="cs-CZ" sz="1600" dirty="0" smtClean="0">
                <a:hlinkClick r:id="rId18"/>
              </a:rPr>
              <a:t>http</a:t>
            </a:r>
            <a:r>
              <a:rPr lang="cs-CZ" sz="1600" dirty="0">
                <a:hlinkClick r:id="rId18"/>
              </a:rPr>
              <a:t>://</a:t>
            </a:r>
            <a:r>
              <a:rPr lang="cs-CZ" sz="1600" dirty="0" smtClean="0">
                <a:hlinkClick r:id="rId18"/>
              </a:rPr>
              <a:t>botanika.wendys.cz/slovnik/pict/o735_4.jpg</a:t>
            </a:r>
            <a:endParaRPr lang="cs-CZ" sz="1600" dirty="0" smtClean="0"/>
          </a:p>
          <a:p>
            <a:pPr>
              <a:defRPr/>
            </a:pPr>
            <a:r>
              <a:rPr lang="cs-CZ" sz="1600" dirty="0" smtClean="0">
                <a:hlinkClick r:id="rId19"/>
              </a:rPr>
              <a:t>http</a:t>
            </a:r>
            <a:r>
              <a:rPr lang="cs-CZ" sz="1600" dirty="0">
                <a:hlinkClick r:id="rId19"/>
              </a:rPr>
              <a:t>://www.nadiphoto.estranky.cz/img/mid/981/blatouch-bahenni--caltha-palustris-1---</a:t>
            </a:r>
            <a:r>
              <a:rPr lang="cs-CZ" sz="1600" dirty="0" smtClean="0">
                <a:hlinkClick r:id="rId19"/>
              </a:rPr>
              <a:t>bezrucovo-udoli.jpg</a:t>
            </a:r>
            <a:endParaRPr lang="cs-CZ" sz="1600" dirty="0" smtClean="0"/>
          </a:p>
          <a:p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botanika.wendys.cz/slovnik/pict/o731_1.jpg</a:t>
            </a:r>
            <a:endParaRPr lang="cs-CZ" sz="1600" dirty="0" smtClean="0"/>
          </a:p>
          <a:p>
            <a:r>
              <a:rPr lang="cs-CZ" sz="1600" dirty="0" smtClean="0">
                <a:hlinkClick r:id="rId20"/>
              </a:rPr>
              <a:t>http</a:t>
            </a:r>
            <a:r>
              <a:rPr lang="cs-CZ" sz="1600" dirty="0">
                <a:hlinkClick r:id="rId20"/>
              </a:rPr>
              <a:t>://</a:t>
            </a:r>
            <a:r>
              <a:rPr lang="cs-CZ" sz="1600" dirty="0" smtClean="0">
                <a:hlinkClick r:id="rId20"/>
              </a:rPr>
              <a:t>www.vyukovematerialy.cz/biol/rocnik6/foto/opkvet.jpg</a:t>
            </a:r>
            <a:endParaRPr lang="cs-CZ" sz="1600" dirty="0" smtClean="0"/>
          </a:p>
          <a:p>
            <a:r>
              <a:rPr lang="cs-CZ" sz="1600" dirty="0" smtClean="0">
                <a:hlinkClick r:id="rId21"/>
              </a:rPr>
              <a:t>http</a:t>
            </a:r>
            <a:r>
              <a:rPr lang="cs-CZ" sz="1600" dirty="0">
                <a:hlinkClick r:id="rId21"/>
              </a:rPr>
              <a:t>://</a:t>
            </a:r>
            <a:r>
              <a:rPr lang="cs-CZ" sz="1600" dirty="0" smtClean="0">
                <a:hlinkClick r:id="rId21"/>
              </a:rPr>
              <a:t>leccos.com/pics/pic/kvet.jpg</a:t>
            </a:r>
            <a:endParaRPr lang="cs-CZ" sz="1600" dirty="0" smtClean="0"/>
          </a:p>
          <a:p>
            <a:r>
              <a:rPr lang="cs-CZ" sz="1600" dirty="0" smtClean="0">
                <a:hlinkClick r:id="rId22"/>
              </a:rPr>
              <a:t>http</a:t>
            </a:r>
            <a:r>
              <a:rPr lang="cs-CZ" sz="1600" dirty="0">
                <a:hlinkClick r:id="rId22"/>
              </a:rPr>
              <a:t>://</a:t>
            </a:r>
            <a:r>
              <a:rPr lang="cs-CZ" sz="1600" dirty="0" smtClean="0">
                <a:hlinkClick r:id="rId22"/>
              </a:rPr>
              <a:t>www.paukertova.cz/view.php?cisloclanku=2007040001</a:t>
            </a:r>
            <a:endParaRPr lang="cs-CZ" sz="1600" dirty="0" smtClean="0"/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3886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380</TotalTime>
  <Words>326</Words>
  <Application>Microsoft Office PowerPoint</Application>
  <PresentationFormat>Předvádění na obrazovce (4:3)</PresentationFormat>
  <Paragraphs>123</Paragraphs>
  <Slides>17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VY_32_INOVACE_11_Květy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Stavba květu</dc:title>
  <dc:creator>Kašpárková Ivana</dc:creator>
  <cp:lastModifiedBy>Kašpárková Ivana</cp:lastModifiedBy>
  <cp:revision>41</cp:revision>
  <dcterms:created xsi:type="dcterms:W3CDTF">2012-04-24T19:11:27Z</dcterms:created>
  <dcterms:modified xsi:type="dcterms:W3CDTF">2013-03-18T07:03:55Z</dcterms:modified>
</cp:coreProperties>
</file>