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57" r:id="rId5"/>
    <p:sldId id="258" r:id="rId6"/>
    <p:sldId id="261" r:id="rId7"/>
    <p:sldId id="262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56" y="-2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B3659-1DD6-4B48-B514-C909E4C36757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EB16297-C986-4C56-B152-047E1577CC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B3659-1DD6-4B48-B514-C909E4C36757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EB16297-C986-4C56-B152-047E1577CC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B3659-1DD6-4B48-B514-C909E4C36757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16297-C986-4C56-B152-047E1577CC7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B3659-1DD6-4B48-B514-C909E4C36757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16297-C986-4C56-B152-047E1577CC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B3659-1DD6-4B48-B514-C909E4C36757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EB16297-C986-4C56-B152-047E1577CC7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B3659-1DD6-4B48-B514-C909E4C36757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16297-C986-4C56-B152-047E1577CC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B3659-1DD6-4B48-B514-C909E4C36757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16297-C986-4C56-B152-047E1577CC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B3659-1DD6-4B48-B514-C909E4C36757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16297-C986-4C56-B152-047E1577CC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B3659-1DD6-4B48-B514-C909E4C36757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16297-C986-4C56-B152-047E1577CC7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B3659-1DD6-4B48-B514-C909E4C36757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16297-C986-4C56-B152-047E1577CC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B3659-1DD6-4B48-B514-C909E4C36757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16297-C986-4C56-B152-047E1577CC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DAB3659-1DD6-4B48-B514-C909E4C36757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EB16297-C986-4C56-B152-047E1577CC7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images.google.com/url?sa=i&amp;rct=j&amp;q=pl%C3%ADce&amp;source=images&amp;cd=&amp;cad=rja&amp;docid=VQAZsOifmf880M&amp;tbnid=NP-cTHHk0N4IiM:&amp;ved=0CAUQjRw&amp;url=http://strankaprotikoureni.webnode.cz/news/plice-/&amp;ei=EI8HUdKTH6aZ0QWHv4CACg&amp;bvm=bv.41524429,d.d2k&amp;psig=AFQjCNEbuenop4UARQ8G79OHIUlV7ZA1eg&amp;ust=1359536272801035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hyperlink" Target="http://images.google.com/url?sa=i&amp;rct=j&amp;q=pl%C3%ADce&amp;source=images&amp;cd=&amp;cad=rja&amp;docid=Ipads9niR00giM&amp;tbnid=hXmekl9agJvFKM:&amp;ved=0CAUQjRw&amp;url=http://www.nekurak.cz/gallery/image/54-plice-poskozene-kourenim/&amp;ei=EI8HUdKTH6aZ0QWHv4CACg&amp;bvm=bv.41524429,d.d2k&amp;psig=AFQjCNEbuenop4UARQ8G79OHIUlV7ZA1eg&amp;ust=1359536272801035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kolo.cz/media/2011/09/30/branice.jpg" TargetMode="External"/><Relationship Id="rId3" Type="http://schemas.openxmlformats.org/officeDocument/2006/relationships/hyperlink" Target="http://absolventi.gymcheb.cz/2008/pahabar/plice.jpg" TargetMode="External"/><Relationship Id="rId7" Type="http://schemas.openxmlformats.org/officeDocument/2006/relationships/hyperlink" Target="http://www.alcca.yc.cz/branice-obrazky/branice.jpg" TargetMode="External"/><Relationship Id="rId2" Type="http://schemas.openxmlformats.org/officeDocument/2006/relationships/hyperlink" Target="http://www.aureamedica.ic.cz/img/v_dychani/obr9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perpetuum-lab.com.hr/forum/uploads/1285676864/gallery_4_126113.jpg" TargetMode="External"/><Relationship Id="rId5" Type="http://schemas.openxmlformats.org/officeDocument/2006/relationships/hyperlink" Target="http://www.dominika-svehlova.cz/images/prirucka14obr2.jpg" TargetMode="External"/><Relationship Id="rId10" Type="http://schemas.openxmlformats.org/officeDocument/2006/relationships/hyperlink" Target="http://files.strankaprotikoureni.webnode.cz/200000028-ecac0eda84/plice.JPG" TargetMode="External"/><Relationship Id="rId4" Type="http://schemas.openxmlformats.org/officeDocument/2006/relationships/hyperlink" Target="http://www.ppp.zshk.cz/media/Ssk001.jpg" TargetMode="External"/><Relationship Id="rId9" Type="http://schemas.openxmlformats.org/officeDocument/2006/relationships/hyperlink" Target="http://www.nekurak.cz/uploads/1263547410/gallery_2_1238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4213" y="2420888"/>
            <a:ext cx="7704857" cy="938536"/>
          </a:xfrm>
        </p:spPr>
        <p:txBody>
          <a:bodyPr/>
          <a:lstStyle/>
          <a:p>
            <a:pPr lvl="0">
              <a:buNone/>
            </a:pPr>
            <a:r>
              <a:rPr lang="cs-CZ" sz="3200" b="1" dirty="0" smtClean="0"/>
              <a:t>VY_32_INOVACE_15_Dýchací soustava</a:t>
            </a:r>
            <a:endParaRPr lang="cs-CZ" sz="3200" dirty="0">
              <a:latin typeface="Calibri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835153" y="5373685"/>
            <a:ext cx="5714999" cy="1247774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2"/>
          <p:cNvSpPr txBox="1"/>
          <p:nvPr/>
        </p:nvSpPr>
        <p:spPr>
          <a:xfrm>
            <a:off x="3851272" y="1498599"/>
            <a:ext cx="1225547" cy="3436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30" tIns="45711" rIns="91430" bIns="45711" anchor="t" anchorCtr="1" compatLnSpc="1">
            <a:spAutoFit/>
          </a:bodyPr>
          <a:lstStyle/>
          <a:p>
            <a:pPr algn="ctr"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>
                <a:solidFill>
                  <a:srgbClr val="000000"/>
                </a:solidFill>
                <a:latin typeface="Calibri"/>
                <a:cs typeface="Arial"/>
              </a:rPr>
              <a:t>Šablona</a:t>
            </a:r>
          </a:p>
        </p:txBody>
      </p:sp>
      <p:sp>
        <p:nvSpPr>
          <p:cNvPr id="5" name="TextovéPole 1"/>
          <p:cNvSpPr txBox="1"/>
          <p:nvPr/>
        </p:nvSpPr>
        <p:spPr>
          <a:xfrm>
            <a:off x="684213" y="620710"/>
            <a:ext cx="1522379" cy="217974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>
                <a:solidFill>
                  <a:srgbClr val="000000"/>
                </a:solidFill>
                <a:latin typeface="Calibri"/>
                <a:cs typeface="Arial"/>
              </a:rPr>
              <a:t>Identifikátor školy: 600 150 569</a:t>
            </a:r>
          </a:p>
        </p:txBody>
      </p:sp>
      <p:sp>
        <p:nvSpPr>
          <p:cNvPr id="6" name="TextovéPole 2"/>
          <p:cNvSpPr txBox="1"/>
          <p:nvPr/>
        </p:nvSpPr>
        <p:spPr>
          <a:xfrm>
            <a:off x="684213" y="1052736"/>
            <a:ext cx="1557282" cy="217974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Jméno autora: Ivana Kašpárková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214230" y="1052736"/>
            <a:ext cx="1358044" cy="215425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Datum vytvoření: </a:t>
            </a:r>
            <a:r>
              <a:rPr lang="cs-CZ" sz="80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2. 2 . 2013</a:t>
            </a:r>
            <a:endParaRPr lang="cs-CZ" sz="800" dirty="0">
              <a:solidFill>
                <a:srgbClr val="000000"/>
              </a:solidFill>
              <a:latin typeface="Calibri"/>
              <a:cs typeface="Calibri" pitchFamily="34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4213" y="3933053"/>
            <a:ext cx="2345494" cy="215425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Vzdělávací obor, téma: </a:t>
            </a:r>
            <a:r>
              <a:rPr lang="cs-CZ" sz="80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Přírodopis, dýchací soustava </a:t>
            </a:r>
            <a:endParaRPr lang="cs-CZ" sz="800" dirty="0">
              <a:solidFill>
                <a:srgbClr val="000000"/>
              </a:solidFill>
              <a:latin typeface="Calibri"/>
              <a:cs typeface="Calibri" pitchFamily="34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4213" y="4300898"/>
            <a:ext cx="590206" cy="215425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Ročník: </a:t>
            </a:r>
            <a:r>
              <a:rPr lang="cs-CZ" sz="80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8.</a:t>
            </a:r>
            <a:endParaRPr lang="cs-CZ" sz="800" dirty="0">
              <a:solidFill>
                <a:srgbClr val="000000"/>
              </a:solidFill>
              <a:latin typeface="Calibri"/>
              <a:cs typeface="Calibri" pitchFamily="34"/>
            </a:endParaRPr>
          </a:p>
        </p:txBody>
      </p:sp>
    </p:spTree>
    <p:extLst>
      <p:ext uri="{BB962C8B-B14F-4D97-AF65-F5344CB8AC3E}">
        <p14:creationId xmlns:p14="http://schemas.microsoft.com/office/powerpoint/2010/main" val="3752181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6996" y="489404"/>
            <a:ext cx="8295320" cy="1088919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82945" tIns="41473" rIns="82945" bIns="41473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200">
                <a:solidFill>
                  <a:srgbClr val="000000"/>
                </a:solidFill>
                <a:latin typeface="Times New Roman" pitchFamily="18"/>
                <a:cs typeface="Times New Roman" pitchFamily="18"/>
              </a:rPr>
              <a:t>Anotace:</a:t>
            </a:r>
          </a:p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200">
                <a:solidFill>
                  <a:srgbClr val="000000"/>
                </a:solidFill>
                <a:latin typeface="Times New Roman" pitchFamily="18"/>
                <a:cs typeface="Times New Roman" pitchFamily="18"/>
              </a:rPr>
              <a:t>DUM je určen k názornému vysvětlení nebo pro shrnutí probíraného učiva. </a:t>
            </a:r>
          </a:p>
        </p:txBody>
      </p:sp>
    </p:spTree>
    <p:extLst>
      <p:ext uri="{BB962C8B-B14F-4D97-AF65-F5344CB8AC3E}">
        <p14:creationId xmlns:p14="http://schemas.microsoft.com/office/powerpoint/2010/main" val="892499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2145" y="1191360"/>
            <a:ext cx="8784976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funkce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: 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nasycování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krve kyslíkem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         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odstraňování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oxidu uhličitého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         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hospodaření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 vodou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         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regulace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tělesné teploty</a:t>
            </a: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 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zevní dýchání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– výměna dýchacích plynů (0</a:t>
            </a:r>
            <a:r>
              <a:rPr lang="cs-CZ" sz="2800" baseline="-250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a CO</a:t>
            </a:r>
            <a:r>
              <a:rPr lang="cs-CZ" sz="2800" baseline="-250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2800" baseline="-25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mezi krví 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plícemi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vnitřní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dýchání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– výměna dýchacích plynů (0</a:t>
            </a:r>
            <a:r>
              <a:rPr lang="cs-CZ" sz="2800" baseline="-250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a CO</a:t>
            </a:r>
            <a:r>
              <a:rPr lang="cs-CZ" sz="2800" baseline="-250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2800" baseline="-25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mezi krví 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buňkami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 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699792" y="78909"/>
            <a:ext cx="35830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Dýchací soustava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7605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04664"/>
            <a:ext cx="856895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stavba</a:t>
            </a:r>
            <a:endParaRPr lang="cs-CZ" dirty="0" smtClean="0"/>
          </a:p>
          <a:p>
            <a:r>
              <a:rPr lang="cs-CZ" dirty="0" smtClean="0"/>
              <a:t>dýchací cesty </a:t>
            </a:r>
            <a:endParaRPr lang="cs-CZ" dirty="0" smtClean="0"/>
          </a:p>
          <a:p>
            <a:r>
              <a:rPr lang="cs-CZ" dirty="0" smtClean="0"/>
              <a:t>– </a:t>
            </a:r>
            <a:r>
              <a:rPr lang="cs-CZ" dirty="0" smtClean="0"/>
              <a:t>horní – dutina nosní, vedlejší dutiny nosní, nosohltan</a:t>
            </a:r>
          </a:p>
          <a:p>
            <a:r>
              <a:rPr lang="cs-CZ" dirty="0" smtClean="0"/>
              <a:t>– </a:t>
            </a:r>
            <a:r>
              <a:rPr lang="cs-CZ" dirty="0" smtClean="0"/>
              <a:t>dolní – hrtan (hlasové ústrojí), průdušnice, </a:t>
            </a:r>
            <a:r>
              <a:rPr lang="cs-CZ" dirty="0" smtClean="0"/>
              <a:t>průdušky</a:t>
            </a:r>
            <a:endParaRPr lang="cs-CZ" dirty="0" smtClean="0"/>
          </a:p>
          <a:p>
            <a:r>
              <a:rPr lang="cs-CZ" dirty="0" smtClean="0"/>
              <a:t>plíce </a:t>
            </a:r>
            <a:endParaRPr lang="cs-CZ" dirty="0" smtClean="0"/>
          </a:p>
          <a:p>
            <a:r>
              <a:rPr lang="cs-CZ" dirty="0" smtClean="0"/>
              <a:t>– </a:t>
            </a:r>
            <a:r>
              <a:rPr lang="cs-CZ" dirty="0" smtClean="0"/>
              <a:t>průdušky se větví v průdušinky, plicní váčky s plicními  </a:t>
            </a:r>
            <a:r>
              <a:rPr lang="cs-CZ" dirty="0" smtClean="0"/>
              <a:t>sklípky</a:t>
            </a:r>
          </a:p>
          <a:p>
            <a:r>
              <a:rPr lang="cs-CZ" dirty="0" smtClean="0"/>
              <a:t>plíce </a:t>
            </a:r>
            <a:r>
              <a:rPr lang="cs-CZ" dirty="0" smtClean="0"/>
              <a:t>jsou </a:t>
            </a:r>
            <a:r>
              <a:rPr lang="cs-CZ" dirty="0" smtClean="0"/>
              <a:t>kryty poplicnicí</a:t>
            </a:r>
            <a:r>
              <a:rPr lang="cs-CZ" dirty="0" smtClean="0"/>
              <a:t>, která přechází v pohrudnici a mezi je pohrudniční dutina, v ní je </a:t>
            </a:r>
            <a:r>
              <a:rPr lang="cs-CZ" dirty="0" smtClean="0"/>
              <a:t>tekutina a </a:t>
            </a:r>
            <a:r>
              <a:rPr lang="cs-CZ" dirty="0" smtClean="0"/>
              <a:t>podtlak, proto jsou plíce rozepjaté</a:t>
            </a:r>
          </a:p>
          <a:p>
            <a:r>
              <a:rPr lang="cs-CZ" dirty="0" smtClean="0"/>
              <a:t> </a:t>
            </a:r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http://www.aureamedica.ic.cz/img/v_dychani/obr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9491" y="2780928"/>
            <a:ext cx="3928724" cy="3888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orní cesty dýchací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984" y="2780928"/>
            <a:ext cx="4263004" cy="3888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0920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3529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vitální kapacita plic =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největší objem vzduchu, který můžeme vydechnout po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maximálním nádechu, u dospělého člověka je to asi 4 – 5 litrů vzduchu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dýchání je řízeno reflexně, dýchací centrum je v prodloužené míše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dýchací svaly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mezižeberní svaly, bránice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počet dechů za minutu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asi 16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</p:txBody>
      </p:sp>
      <p:pic>
        <p:nvPicPr>
          <p:cNvPr id="2056" name="Picture 8" descr="http://www.alcca.yc.cz/branice-obrazky/branic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152" y="2348880"/>
            <a:ext cx="3802022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kolo.cz/media/2011/09/30/branic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564904"/>
            <a:ext cx="2885306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246134" y="5836622"/>
            <a:ext cx="8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bránice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9988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35292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onemocnění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infekční onemocnění – angína, rýma, zánět nosohltanu, zánět plic, tuberkulóza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rakovina plic, silikóza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alergie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úrazem může vzniknout pneumotorax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plíce kuřák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57742"/>
            <a:ext cx="2259632" cy="2475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21540" y="5165549"/>
            <a:ext cx="13195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líce kuřáka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 descr="http://www.dominika-svehlova.cz/images/prirucka14obr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409380"/>
            <a:ext cx="2376264" cy="2019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904148" y="4473052"/>
            <a:ext cx="30243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Zánět hltanu. Vstup do hrtanu, hrtanové příklopka i okolní sliznice jsou překrvené (tmavě růžové +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nastříklé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cévy) a pokryté drobnými „uzlíky“ zbytnělé lymfatické tkáně.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4" name="Picture 6" descr="Silikoza pluća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50"/>
          <a:stretch/>
        </p:blipFill>
        <p:spPr bwMode="auto">
          <a:xfrm>
            <a:off x="2961455" y="3419117"/>
            <a:ext cx="2817294" cy="2475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18696" y="5942690"/>
            <a:ext cx="9028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silikóza</a:t>
            </a:r>
          </a:p>
        </p:txBody>
      </p:sp>
    </p:spTree>
    <p:extLst>
      <p:ext uri="{BB962C8B-B14F-4D97-AF65-F5344CB8AC3E}">
        <p14:creationId xmlns:p14="http://schemas.microsoft.com/office/powerpoint/2010/main" val="490914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files.strankaprotikoureni.webnode.cz/200000028-ecac0eda84/plice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2187"/>
          <a:stretch/>
        </p:blipFill>
        <p:spPr bwMode="auto">
          <a:xfrm>
            <a:off x="1043608" y="561791"/>
            <a:ext cx="2797371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nekurak.cz/uploads/1263547410/gallery_2_12380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494275"/>
            <a:ext cx="2476500" cy="3200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380924" y="5589240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líce poškozené kouřením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 descr="http://files.strankaprotikoureni.webnode.cz/200000028-ecac0eda84/plice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/>
          <a:stretch/>
        </p:blipFill>
        <p:spPr bwMode="auto">
          <a:xfrm>
            <a:off x="4685127" y="548680"/>
            <a:ext cx="2925323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788909" y="3575676"/>
            <a:ext cx="13067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dravé plíce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7930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842493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smtClean="0">
                <a:latin typeface="Times New Roman" pitchFamily="18" charset="0"/>
                <a:cs typeface="Times New Roman" pitchFamily="18" charset="0"/>
                <a:hlinkClick r:id="rId2"/>
              </a:rPr>
              <a:t>http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://www.aureamedica.ic.cz/img/v_dychani/obr9.jpg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http://absolventi.gymcheb.cz/2008/pahabar/plice.jpg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http://www.ppp.zshk.cz/media/Ssk001.jpg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http://www.dominika-svehlova.cz/images/prirucka14obr2.jpg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http://www.perpetuum-lab.com.hr/forum/uploads/1285676864/gallery_4_126113.jpg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http://www.alcca.yc.cz/branice-obrazky/branice.jpg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http://kolo.cz/media/2011/09/30/branice.jpg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9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www.nekurak.cz/uploads/1263547410/gallery_2_12380.jpg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10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files.strankaprotikoureni.webnode.cz/200000028-ecac0eda84/plice.JPG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3901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118</TotalTime>
  <Words>219</Words>
  <Application>Microsoft Office PowerPoint</Application>
  <PresentationFormat>Předvádění na obrazovce (4:3)</PresentationFormat>
  <Paragraphs>57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VY_32_INOVACE_15_Dýchací soustava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Kašpárková Ivana</cp:lastModifiedBy>
  <cp:revision>11</cp:revision>
  <dcterms:created xsi:type="dcterms:W3CDTF">2013-01-27T20:03:06Z</dcterms:created>
  <dcterms:modified xsi:type="dcterms:W3CDTF">2013-03-17T22:25:22Z</dcterms:modified>
</cp:coreProperties>
</file>