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8" r:id="rId5"/>
    <p:sldId id="260" r:id="rId6"/>
    <p:sldId id="268" r:id="rId7"/>
    <p:sldId id="261" r:id="rId8"/>
    <p:sldId id="271" r:id="rId9"/>
    <p:sldId id="262" r:id="rId10"/>
    <p:sldId id="266" r:id="rId11"/>
    <p:sldId id="272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235C1B-1370-4E55-9760-0988D10D706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7B3392-BD84-40BC-88C4-C04AD4D8A2F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images.google.com/url?sa=i&amp;rct=j&amp;q=tr%C3%A1vic%C3%AD+soustava+%C4%8Dlov%C4%9Bka&amp;source=images&amp;cd=&amp;cad=rja&amp;docid=nKDfrqhuNO3ejM&amp;tbnid=zDyJbSUiuEPZMM:&amp;ved=0CAUQjRw&amp;url=http://eamos.pf.jcu.cz/amos/demo/modules/low/kurz_text.php?id_kap=7&amp;kod_kurzu=demo_25193&amp;ei=3dEgUduMEaSE4ATgi4HYBw&amp;bvm=bv.42553238,d.bGE&amp;psig=AFQjCNFSNwHIIfIziTJym8hVH0InMkvUew&amp;ust=1361191766864622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m/url?sa=i&amp;rct=j&amp;q=tenk%C3%A9+st%C5%99evo&amp;source=images&amp;cd=&amp;docid=Lgv7Xxxf05cbnM&amp;tbnid=1VPbR5hjGXKOBM:&amp;ved=0CAUQjRw&amp;url=http://www.datakabinet.cz/cs/Vyukove-materialy-a-data/Clovek-a-priroda/Ilustrace-a-obrazky/Sliznice-tenkeho-streva.html&amp;ei=QPYgUdvnKqqg4gThsoHADg&amp;psig=AFQjCNFR8s29rLGfDVoeZHsn8lctNlHuqQ&amp;ust=1361200683054988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images.google.com/url?sa=i&amp;rct=j&amp;q=tenk%C3%A9+st%C5%99evo&amp;source=images&amp;cd=&amp;cad=rja&amp;docid=MBWYNhWqSsP2SM&amp;tbnid=u3NvENx-YH5pYM:&amp;ved=0CAUQjRw&amp;url=http://www.2012rok.sk/wp/strava-a-ocista/7982-kveten-ocista-tenkeho-streva&amp;ei=9_UgUdf8N6mC4gSX3IHIBQ&amp;psig=AFQjCNFR8s29rLGfDVoeZHsn8lctNlHuqQ&amp;ust=1361200683054988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zs-tabor.cz/Projekt/projekt/som/Obrazovy_pruvodce/tema/t10/1049.jpg" TargetMode="External"/><Relationship Id="rId13" Type="http://schemas.openxmlformats.org/officeDocument/2006/relationships/hyperlink" Target="http://galenus.cz/img/zdravi/traveni/zaludek.jpg" TargetMode="External"/><Relationship Id="rId3" Type="http://schemas.openxmlformats.org/officeDocument/2006/relationships/hyperlink" Target="http://www.szs-tabor.cz/Projekt/projekt/som/Obrazovy_pruvodce/tema/t10/1036.jpg" TargetMode="External"/><Relationship Id="rId7" Type="http://schemas.openxmlformats.org/officeDocument/2006/relationships/hyperlink" Target="http://www.szs-tabor.cz/Projekt/projekt/som/Obrazovy_pruvodce/tema/t10/1065.jpg" TargetMode="External"/><Relationship Id="rId12" Type="http://schemas.openxmlformats.org/officeDocument/2006/relationships/hyperlink" Target="http://galenus.cz/img/zdravi/traveni/tenke-strevo.jpg" TargetMode="External"/><Relationship Id="rId2" Type="http://schemas.openxmlformats.org/officeDocument/2006/relationships/hyperlink" Target="http://www.eamos.cz/amos/demo/externi/demo_25193/SchemaT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zs-tabor.cz/Projekt/projekt/som/Obrazovy_pruvodce/tema/t10/1056.jpg" TargetMode="External"/><Relationship Id="rId11" Type="http://schemas.openxmlformats.org/officeDocument/2006/relationships/hyperlink" Target="http://www.datakabinet.cz/files/img/products/ilo_sliznice_tenkeho_streva.png?w=620&amp;h=326" TargetMode="External"/><Relationship Id="rId5" Type="http://schemas.openxmlformats.org/officeDocument/2006/relationships/hyperlink" Target="http://www.szs-tabor.cz/Projekt/projekt/som/Obrazovy_pruvodce/tema/t10/1050.jpg" TargetMode="External"/><Relationship Id="rId10" Type="http://schemas.openxmlformats.org/officeDocument/2006/relationships/hyperlink" Target="http://www.2012rok.sk/wp/wp-content/uploads/subory/2012/05/strevo-4b28e965c2318_275x183.jpg" TargetMode="External"/><Relationship Id="rId4" Type="http://schemas.openxmlformats.org/officeDocument/2006/relationships/hyperlink" Target="http://www.szs-tabor.cz/Projekt/projekt/som/Obrazovy_pruvodce/tema/t10/1043.jpg" TargetMode="External"/><Relationship Id="rId9" Type="http://schemas.openxmlformats.org/officeDocument/2006/relationships/hyperlink" Target="http://www.szs-tabor.cz/Projekt/projekt/som/Obrazovy_pruvodce/tema/t10/1066.jpg" TargetMode="External"/><Relationship Id="rId14" Type="http://schemas.openxmlformats.org/officeDocument/2006/relationships/hyperlink" Target="http://galenus.cz/img/zdravi/traveni/jat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251520" y="2636912"/>
            <a:ext cx="8784977" cy="722512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VY_32_INOVACE_17_Trávicí soustava 2. část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2736"/>
            <a:ext cx="1409340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20. 2 . 2013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2332670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trávicí soustava 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8.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233818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7" y="489404"/>
            <a:ext cx="8295322" cy="1191752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pro výklad nového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učiva, na začátku je test pro zopakování probrané látky z minulé hodiny.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974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56678"/>
            <a:ext cx="628698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Á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Í</a:t>
            </a:r>
          </a:p>
          <a:p>
            <a:pPr algn="ctr"/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eamos.cz/amos/demo/externi/demo_25193/SchemaTS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32"/>
          <a:stretch/>
        </p:blipFill>
        <p:spPr bwMode="auto">
          <a:xfrm>
            <a:off x="1830046" y="71633"/>
            <a:ext cx="5518672" cy="675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2320" y="836712"/>
            <a:ext cx="663964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</a:t>
            </a:r>
          </a:p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26097" y="5007811"/>
            <a:ext cx="35779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algn="ctr"/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Á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285589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2" y="29910"/>
            <a:ext cx="5559083" cy="6838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 flipH="1">
            <a:off x="918018" y="5815639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918018" y="5311583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4645130" y="138451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34841" y="3462268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4" name="Ovál 13"/>
          <p:cNvSpPr/>
          <p:nvPr/>
        </p:nvSpPr>
        <p:spPr>
          <a:xfrm>
            <a:off x="1074909" y="1204717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5" name="Ovál 14"/>
          <p:cNvSpPr/>
          <p:nvPr/>
        </p:nvSpPr>
        <p:spPr>
          <a:xfrm>
            <a:off x="1098038" y="789348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6" name="Ovál 15"/>
          <p:cNvSpPr/>
          <p:nvPr/>
        </p:nvSpPr>
        <p:spPr>
          <a:xfrm>
            <a:off x="797907" y="609328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7" name="Ovál 16"/>
          <p:cNvSpPr/>
          <p:nvPr/>
        </p:nvSpPr>
        <p:spPr>
          <a:xfrm>
            <a:off x="629986" y="252584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29986" y="5635619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06857" y="513156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21" name="Ovál 20"/>
          <p:cNvSpPr/>
          <p:nvPr/>
        </p:nvSpPr>
        <p:spPr>
          <a:xfrm>
            <a:off x="750873" y="4339475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22" name="Ovál 21"/>
          <p:cNvSpPr/>
          <p:nvPr/>
        </p:nvSpPr>
        <p:spPr>
          <a:xfrm>
            <a:off x="835666" y="3817535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596494" y="609328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vál 23"/>
          <p:cNvSpPr/>
          <p:nvPr/>
        </p:nvSpPr>
        <p:spPr>
          <a:xfrm>
            <a:off x="4558913" y="5635619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433150" y="5131563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vál 25"/>
          <p:cNvSpPr/>
          <p:nvPr/>
        </p:nvSpPr>
        <p:spPr>
          <a:xfrm>
            <a:off x="4706437" y="4519495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738129" y="3449142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vál 27"/>
          <p:cNvSpPr/>
          <p:nvPr/>
        </p:nvSpPr>
        <p:spPr>
          <a:xfrm>
            <a:off x="4558913" y="1204717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084168" y="14165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084168" y="528952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2" name="Ovál 31"/>
          <p:cNvSpPr/>
          <p:nvPr/>
        </p:nvSpPr>
        <p:spPr>
          <a:xfrm>
            <a:off x="6084168" y="91607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33" name="Ovál 32"/>
          <p:cNvSpPr/>
          <p:nvPr/>
        </p:nvSpPr>
        <p:spPr>
          <a:xfrm>
            <a:off x="6084168" y="127611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34" name="Ovál 33"/>
          <p:cNvSpPr/>
          <p:nvPr/>
        </p:nvSpPr>
        <p:spPr>
          <a:xfrm>
            <a:off x="6084168" y="163615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35" name="Ovál 34"/>
          <p:cNvSpPr/>
          <p:nvPr/>
        </p:nvSpPr>
        <p:spPr>
          <a:xfrm>
            <a:off x="6084168" y="199619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084168" y="235623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37" name="Ovál 36"/>
          <p:cNvSpPr/>
          <p:nvPr/>
        </p:nvSpPr>
        <p:spPr>
          <a:xfrm>
            <a:off x="6084168" y="271627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38" name="Ovál 37"/>
          <p:cNvSpPr/>
          <p:nvPr/>
        </p:nvSpPr>
        <p:spPr>
          <a:xfrm>
            <a:off x="6084168" y="3076313"/>
            <a:ext cx="288032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895496" y="3436353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vál 39"/>
          <p:cNvSpPr/>
          <p:nvPr/>
        </p:nvSpPr>
        <p:spPr>
          <a:xfrm>
            <a:off x="5895496" y="3809182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vál 40"/>
          <p:cNvSpPr/>
          <p:nvPr/>
        </p:nvSpPr>
        <p:spPr>
          <a:xfrm>
            <a:off x="5895496" y="4169222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895496" y="4529262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vál 42"/>
          <p:cNvSpPr/>
          <p:nvPr/>
        </p:nvSpPr>
        <p:spPr>
          <a:xfrm>
            <a:off x="5895496" y="4879535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vál 43"/>
          <p:cNvSpPr/>
          <p:nvPr/>
        </p:nvSpPr>
        <p:spPr>
          <a:xfrm>
            <a:off x="5895370" y="5239575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vál 44"/>
          <p:cNvSpPr/>
          <p:nvPr/>
        </p:nvSpPr>
        <p:spPr>
          <a:xfrm>
            <a:off x="5895496" y="5599615"/>
            <a:ext cx="665376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5952" y="5959655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vzadu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098526" y="5999872"/>
            <a:ext cx="40992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 číslům napište názvy částí trávicí soustavy.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03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7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http://www.szs-tabor.cz/Projekt/projekt/som/Obrazovy_pruvodce/tema/t10/103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1" t="8018" r="7459" b="7841"/>
          <a:stretch/>
        </p:blipFill>
        <p:spPr bwMode="auto">
          <a:xfrm>
            <a:off x="371694" y="1268760"/>
            <a:ext cx="4267200" cy="360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szs-tabor.cz/Projekt/projekt/som/Obrazovy_pruvodce/tema/t10/1043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77" r="3369"/>
          <a:stretch/>
        </p:blipFill>
        <p:spPr bwMode="auto">
          <a:xfrm>
            <a:off x="4904508" y="2420888"/>
            <a:ext cx="4225401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4" y="332656"/>
            <a:ext cx="15520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žaludek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71869" y="1268760"/>
            <a:ext cx="3090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ložení žaludeční šťávy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58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Žaludek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02"/>
          <a:stretch/>
        </p:blipFill>
        <p:spPr bwMode="auto">
          <a:xfrm>
            <a:off x="-9516" y="0"/>
            <a:ext cx="91535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61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www.szs-tabor.cz/Projekt/projekt/som/Obrazovy_pruvodce/tema/t10/10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25755"/>
            <a:ext cx="3968441" cy="3571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szs-tabor.cz/Projekt/projekt/som/Obrazovy_pruvodce/tema/t10/104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83" y="1412776"/>
            <a:ext cx="47625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548680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játra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0005" y="2132856"/>
            <a:ext cx="2680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linivka břišní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913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Játr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96"/>
          <a:stretch/>
        </p:blipFill>
        <p:spPr bwMode="auto">
          <a:xfrm>
            <a:off x="-6602" y="24764"/>
            <a:ext cx="9108586" cy="683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6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://www.szs-tabor.cz/Projekt/projekt/som/Obrazovy_pruvodce/tema/t10/106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268" y="2809994"/>
            <a:ext cx="400044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szs-tabor.cz/Projekt/projekt/som/Obrazovy_pruvodce/tema/t10/1066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0" r="5716" b="5145"/>
          <a:stretch/>
        </p:blipFill>
        <p:spPr bwMode="auto">
          <a:xfrm>
            <a:off x="65434" y="2923309"/>
            <a:ext cx="4073541" cy="356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www.2012rok.sk/wp/wp-content/uploads/subory/2012/05/strevo-4b28e965c2318_275x18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84" y="670349"/>
            <a:ext cx="3052210" cy="2031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www.datakabinet.cz/files/img/products/ilo_sliznice_tenkeho_streva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370" y="846536"/>
            <a:ext cx="2443022" cy="177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5434" y="33535"/>
            <a:ext cx="2316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enké střevo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4466" y="377962"/>
            <a:ext cx="4766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ez tenkým střevem - klky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70660" y="6488449"/>
            <a:ext cx="2422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ložení střevní šťávy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62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Tenké střev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637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57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505" y="712394"/>
            <a:ext cx="907300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2. žaludek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promíchání potravy, žaludeční šťávy – enzym pepsin (bílkoviny), kyselina chlorovodíková, hlen mucin – ochrana stěn žaludku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3. tenké střevo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dokončuje se trávení, vstřebávání živin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uvnitř jsou klky – zvětšují povrch střeva a probíhá tu vstřebávání živin do krve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tenkého střeva ústí slinivka břišní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žlučovod vedoucí z jater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slinivka břišní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(dokončení štěpení C, T a B)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žlučovod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žluč 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pomáhá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trávení tuků), žluč se tvoří v játrech a shromažďuje se ve žlučovém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měchýři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 játra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největší žláza v těle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funkce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zneškodňují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škodlivé látky, např. alkohol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tvorba látek, které podporují srážlivost krve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regulace teploty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tvorba žluči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žlučník, žlučovod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425" y="75982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 do sešitu: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53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439409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http://www.eamos.cz/amos/demo/externi/demo_25193/SchemaTS.jpg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http://www.szs-tabor.cz/Projekt/projekt/som/Obrazovy_pruvodce/tema/t10/1036.jpg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http://www.szs-tabor.cz/Projekt/projekt/som/Obrazovy_pruvodce/tema/t10/1043.jpg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http://www.szs-tabor.cz/Projekt/projekt/som/Obrazovy_pruvodce/tema/t10/1056.jpg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http://www.szs-tabor.cz/Projekt/projekt/som/Obrazovy_pruvodce/tema/t10/1065.jpg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http://www.szs-tabor.cz/Projekt/projekt/som/Obrazovy_pruvodce/tema/t10/1049.jpg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http://www.szs-tabor.cz/Projekt/projekt/som/Obrazovy_pruvodce/tema/t10/1066.jpg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http://www.2012rok.sk/wp/wp-content/uploads/subory/2012/05/strevo-4b28e965c2318_275x183.jpg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http://www.datakabinet.cz/files/img/products/ilo_sliznice_tenkeho_streva.png?w=620&amp;h=326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smtClean="0">
                <a:latin typeface="Times New Roman" pitchFamily="18" charset="0"/>
                <a:cs typeface="Times New Roman" pitchFamily="18" charset="0"/>
                <a:hlinkClick r:id="rId12"/>
              </a:rPr>
              <a:t>http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://galenus.cz/img/zdravi/traveni/tenke-strevo.jpg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http://galenus.cz/img/zdravi/traveni/zaludek.jpg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http://galenus.cz/img/zdravi/traveni/jatra.jpg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318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261</TotalTime>
  <Words>202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VY_32_INOVACE_17_Trávicí soustava 2. část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28</cp:revision>
  <dcterms:created xsi:type="dcterms:W3CDTF">2013-02-17T12:47:30Z</dcterms:created>
  <dcterms:modified xsi:type="dcterms:W3CDTF">2013-03-17T22:57:45Z</dcterms:modified>
</cp:coreProperties>
</file>