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3" r:id="rId3"/>
    <p:sldId id="256" r:id="rId4"/>
    <p:sldId id="258" r:id="rId5"/>
    <p:sldId id="265" r:id="rId6"/>
    <p:sldId id="267" r:id="rId7"/>
    <p:sldId id="270" r:id="rId8"/>
    <p:sldId id="271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8235C1B-1370-4E55-9760-0988D10D7068}" type="datetimeFigureOut">
              <a:rPr lang="cs-CZ" smtClean="0"/>
              <a:pPr/>
              <a:t>26.4.2013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97B3392-BD84-40BC-88C4-C04AD4D8A2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ages.google.com/url?sa=i&amp;rct=j&amp;q=tr%C3%A1vic%C3%AD+soustava+%C4%8Dlov%C4%9Bka&amp;source=images&amp;cd=&amp;cad=rja&amp;docid=nKDfrqhuNO3ejM&amp;tbnid=zDyJbSUiuEPZMM:&amp;ved=0CAUQjRw&amp;url=http://eamos.pf.jcu.cz/amos/demo/modules/low/kurz_text.php?id_kap=7&amp;kod_kurzu=demo_25193&amp;ei=3dEgUduMEaSE4ATgi4HYBw&amp;bvm=bv.42553238,d.bGE&amp;psig=AFQjCNFSNwHIIfIziTJym8hVH0InMkvUew&amp;ust=1361191766864622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zs-tabor.cz/Projekt/projekt/som/Obrazovy_pruvodce/tema/t10/1060.jpg" TargetMode="External"/><Relationship Id="rId2" Type="http://schemas.openxmlformats.org/officeDocument/2006/relationships/hyperlink" Target="http://www.eamos.cz/amos/demo/externi/demo_25193/SchemaTS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galenus.cz/img/zdravi/traveni/tluste-strevo.jpg" TargetMode="External"/><Relationship Id="rId5" Type="http://schemas.openxmlformats.org/officeDocument/2006/relationships/hyperlink" Target="http://www.szs-tabor.cz/Projekt/projekt/som/Obrazovy_pruvodce/tema/t10/1071.jpg" TargetMode="External"/><Relationship Id="rId4" Type="http://schemas.openxmlformats.org/officeDocument/2006/relationships/hyperlink" Target="http://www.szs-tabor.cz/Projekt/projekt/som/Obrazovy_pruvodce/tema/t10/106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660203" y="2636912"/>
            <a:ext cx="8064897" cy="866528"/>
          </a:xfrm>
        </p:spPr>
        <p:txBody>
          <a:bodyPr>
            <a:normAutofit fontScale="90000"/>
          </a:bodyPr>
          <a:lstStyle/>
          <a:p>
            <a:pPr lvl="0">
              <a:buNone/>
            </a:pPr>
            <a:r>
              <a:rPr lang="cs-CZ" sz="3200" b="1" dirty="0" smtClean="0"/>
              <a:t>VY_32_INOVACE_18_Trávicí soustava 3. část</a:t>
            </a:r>
            <a:endParaRPr lang="cs-CZ" sz="3200" dirty="0">
              <a:latin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835153" y="5373685"/>
            <a:ext cx="5714999" cy="124777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2"/>
          <p:cNvSpPr txBox="1"/>
          <p:nvPr/>
        </p:nvSpPr>
        <p:spPr>
          <a:xfrm>
            <a:off x="3851272" y="1498599"/>
            <a:ext cx="1225547" cy="3436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0" tIns="45711" rIns="91430" bIns="45711" anchor="t" anchorCtr="1" compatLnSpc="1">
            <a:spAutoFit/>
          </a:bodyPr>
          <a:lstStyle/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600">
                <a:solidFill>
                  <a:srgbClr val="000000"/>
                </a:solidFill>
                <a:latin typeface="Calibri"/>
                <a:cs typeface="Arial"/>
              </a:rPr>
              <a:t>Šablona</a:t>
            </a:r>
          </a:p>
        </p:txBody>
      </p:sp>
      <p:sp>
        <p:nvSpPr>
          <p:cNvPr id="5" name="TextovéPole 1"/>
          <p:cNvSpPr txBox="1"/>
          <p:nvPr/>
        </p:nvSpPr>
        <p:spPr>
          <a:xfrm>
            <a:off x="684213" y="620710"/>
            <a:ext cx="1522379" cy="217974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>
                <a:solidFill>
                  <a:srgbClr val="000000"/>
                </a:solidFill>
                <a:latin typeface="Calibri"/>
                <a:cs typeface="Arial"/>
              </a:rPr>
              <a:t>Identifikátor školy: 600 150 569</a:t>
            </a:r>
          </a:p>
        </p:txBody>
      </p:sp>
      <p:sp>
        <p:nvSpPr>
          <p:cNvPr id="6" name="TextovéPole 2"/>
          <p:cNvSpPr txBox="1"/>
          <p:nvPr/>
        </p:nvSpPr>
        <p:spPr>
          <a:xfrm>
            <a:off x="684213" y="1052736"/>
            <a:ext cx="1557282" cy="217974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Jméno autora: Ivana Kašpárková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214230" y="1052736"/>
            <a:ext cx="1409340" cy="215425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Datum vytvoření: </a:t>
            </a:r>
            <a:r>
              <a:rPr lang="cs-CZ" sz="800" dirty="0" smtClean="0">
                <a:solidFill>
                  <a:srgbClr val="000000"/>
                </a:solidFill>
                <a:latin typeface="Calibri"/>
                <a:cs typeface="Calibri" pitchFamily="34"/>
              </a:rPr>
              <a:t>22. 2 . 2013</a:t>
            </a:r>
            <a:endParaRPr lang="cs-CZ" sz="800" dirty="0">
              <a:solidFill>
                <a:srgbClr val="000000"/>
              </a:solidFill>
              <a:latin typeface="Calibri"/>
              <a:cs typeface="Calibri" pitchFamily="34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213" y="3933053"/>
            <a:ext cx="2332670" cy="215425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Vzdělávací obor, téma: </a:t>
            </a:r>
            <a:r>
              <a:rPr lang="cs-CZ" sz="800" dirty="0" smtClean="0">
                <a:solidFill>
                  <a:srgbClr val="000000"/>
                </a:solidFill>
                <a:latin typeface="Calibri"/>
                <a:cs typeface="Calibri" pitchFamily="34"/>
              </a:rPr>
              <a:t>Přírodopis, trávicí soustava </a:t>
            </a:r>
            <a:endParaRPr lang="cs-CZ" sz="800" dirty="0">
              <a:solidFill>
                <a:srgbClr val="000000"/>
              </a:solidFill>
              <a:latin typeface="Calibri"/>
              <a:cs typeface="Calibri" pitchFamily="34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4213" y="4300898"/>
            <a:ext cx="590206" cy="215425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Ročník: </a:t>
            </a:r>
            <a:r>
              <a:rPr lang="cs-CZ" sz="800" dirty="0" smtClean="0">
                <a:solidFill>
                  <a:srgbClr val="000000"/>
                </a:solidFill>
                <a:latin typeface="Calibri"/>
                <a:cs typeface="Calibri" pitchFamily="34"/>
              </a:rPr>
              <a:t>8.</a:t>
            </a:r>
            <a:endParaRPr lang="cs-CZ" sz="800" dirty="0">
              <a:solidFill>
                <a:srgbClr val="000000"/>
              </a:solidFill>
              <a:latin typeface="Calibri"/>
              <a:cs typeface="Calibri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818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56997" y="489404"/>
            <a:ext cx="8295322" cy="1191752"/>
          </a:xfrm>
          <a:prstGeom prst="rect">
            <a:avLst/>
          </a:prstGeom>
        </p:spPr>
        <p:txBody>
          <a:bodyPr wrap="square" lIns="82945" tIns="41473" rIns="82945" bIns="41473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DUM je určen pro výklad nového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učiva, na začátku je test pro zopakování probrané látky z minulých hodin.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151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56678"/>
            <a:ext cx="628698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Á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Í</a:t>
            </a:r>
          </a:p>
          <a:p>
            <a:pPr algn="ctr"/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eamos.cz/amos/demo/externi/demo_25193/Schema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332"/>
          <a:stretch/>
        </p:blipFill>
        <p:spPr bwMode="auto">
          <a:xfrm>
            <a:off x="1830046" y="71633"/>
            <a:ext cx="5518672" cy="675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452320" y="836712"/>
            <a:ext cx="663964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8726097" y="5007811"/>
            <a:ext cx="35779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Á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xmlns="" val="28558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22" y="29910"/>
            <a:ext cx="5559083" cy="6838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2"/>
          <p:cNvCxnSpPr/>
          <p:nvPr/>
        </p:nvCxnSpPr>
        <p:spPr>
          <a:xfrm flipH="1">
            <a:off x="918018" y="5815639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H="1">
            <a:off x="918018" y="5311583"/>
            <a:ext cx="4320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ál 5"/>
          <p:cNvSpPr/>
          <p:nvPr/>
        </p:nvSpPr>
        <p:spPr>
          <a:xfrm>
            <a:off x="4645130" y="138451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534841" y="3462268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14" name="Ovál 13"/>
          <p:cNvSpPr/>
          <p:nvPr/>
        </p:nvSpPr>
        <p:spPr>
          <a:xfrm>
            <a:off x="1074909" y="1204717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5" name="Ovál 14"/>
          <p:cNvSpPr/>
          <p:nvPr/>
        </p:nvSpPr>
        <p:spPr>
          <a:xfrm>
            <a:off x="1098038" y="789348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797907" y="609328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7" name="Ovál 16"/>
          <p:cNvSpPr/>
          <p:nvPr/>
        </p:nvSpPr>
        <p:spPr>
          <a:xfrm>
            <a:off x="629986" y="252584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629986" y="5635619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606857" y="513156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21" name="Ovál 20"/>
          <p:cNvSpPr/>
          <p:nvPr/>
        </p:nvSpPr>
        <p:spPr>
          <a:xfrm>
            <a:off x="750873" y="4339475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22" name="Ovál 21"/>
          <p:cNvSpPr/>
          <p:nvPr/>
        </p:nvSpPr>
        <p:spPr>
          <a:xfrm>
            <a:off x="835666" y="3817535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596494" y="609328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ál 23"/>
          <p:cNvSpPr/>
          <p:nvPr/>
        </p:nvSpPr>
        <p:spPr>
          <a:xfrm>
            <a:off x="4558913" y="5635619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vál 24"/>
          <p:cNvSpPr/>
          <p:nvPr/>
        </p:nvSpPr>
        <p:spPr>
          <a:xfrm>
            <a:off x="4433150" y="5131563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vál 25"/>
          <p:cNvSpPr/>
          <p:nvPr/>
        </p:nvSpPr>
        <p:spPr>
          <a:xfrm>
            <a:off x="4706437" y="4519495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738129" y="3449142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558913" y="1204717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vál 28"/>
          <p:cNvSpPr/>
          <p:nvPr/>
        </p:nvSpPr>
        <p:spPr>
          <a:xfrm>
            <a:off x="6084168" y="14165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vál 30"/>
          <p:cNvSpPr/>
          <p:nvPr/>
        </p:nvSpPr>
        <p:spPr>
          <a:xfrm>
            <a:off x="6084168" y="528952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32" name="Ovál 31"/>
          <p:cNvSpPr/>
          <p:nvPr/>
        </p:nvSpPr>
        <p:spPr>
          <a:xfrm>
            <a:off x="6084168" y="91607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33" name="Ovál 32"/>
          <p:cNvSpPr/>
          <p:nvPr/>
        </p:nvSpPr>
        <p:spPr>
          <a:xfrm>
            <a:off x="6084168" y="127611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34" name="Ovál 33"/>
          <p:cNvSpPr/>
          <p:nvPr/>
        </p:nvSpPr>
        <p:spPr>
          <a:xfrm>
            <a:off x="6084168" y="163615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35" name="Ovál 34"/>
          <p:cNvSpPr/>
          <p:nvPr/>
        </p:nvSpPr>
        <p:spPr>
          <a:xfrm>
            <a:off x="6084168" y="199619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Ovál 35"/>
          <p:cNvSpPr/>
          <p:nvPr/>
        </p:nvSpPr>
        <p:spPr>
          <a:xfrm>
            <a:off x="6084168" y="235623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37" name="Ovál 36"/>
          <p:cNvSpPr/>
          <p:nvPr/>
        </p:nvSpPr>
        <p:spPr>
          <a:xfrm>
            <a:off x="6084168" y="271627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38" name="Ovál 37"/>
          <p:cNvSpPr/>
          <p:nvPr/>
        </p:nvSpPr>
        <p:spPr>
          <a:xfrm>
            <a:off x="6084168" y="307631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vál 38"/>
          <p:cNvSpPr/>
          <p:nvPr/>
        </p:nvSpPr>
        <p:spPr>
          <a:xfrm>
            <a:off x="5895496" y="3436353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vál 39"/>
          <p:cNvSpPr/>
          <p:nvPr/>
        </p:nvSpPr>
        <p:spPr>
          <a:xfrm>
            <a:off x="5895496" y="3809182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Ovál 40"/>
          <p:cNvSpPr/>
          <p:nvPr/>
        </p:nvSpPr>
        <p:spPr>
          <a:xfrm>
            <a:off x="5895496" y="4169222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Ovál 41"/>
          <p:cNvSpPr/>
          <p:nvPr/>
        </p:nvSpPr>
        <p:spPr>
          <a:xfrm>
            <a:off x="5895496" y="4529262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Ovál 42"/>
          <p:cNvSpPr/>
          <p:nvPr/>
        </p:nvSpPr>
        <p:spPr>
          <a:xfrm>
            <a:off x="5895496" y="4879535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vál 43"/>
          <p:cNvSpPr/>
          <p:nvPr/>
        </p:nvSpPr>
        <p:spPr>
          <a:xfrm>
            <a:off x="5895370" y="5239575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Ovál 44"/>
          <p:cNvSpPr/>
          <p:nvPr/>
        </p:nvSpPr>
        <p:spPr>
          <a:xfrm>
            <a:off x="5895496" y="5599615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5952" y="5959655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vzadu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098526" y="5999872"/>
            <a:ext cx="40992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 číslům napište názvy částí trávicí soustavy.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0037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7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szs-tabor.cz/Projekt/projekt/som/Obrazovy_pruvodce/tema/t10/10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433" r="15205"/>
          <a:stretch/>
        </p:blipFill>
        <p:spPr bwMode="auto">
          <a:xfrm>
            <a:off x="84707" y="1212776"/>
            <a:ext cx="3717613" cy="4894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szs-tabor.cz/Projekt/projekt/som/Obrazovy_pruvodce/tema/t10/106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266" r="6141" b="9779"/>
          <a:stretch/>
        </p:blipFill>
        <p:spPr bwMode="auto">
          <a:xfrm>
            <a:off x="4860032" y="692696"/>
            <a:ext cx="3962222" cy="30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www.szs-tabor.cz/Projekt/projekt/som/Obrazovy_pruvodce/tema/t10/107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482" r="18054"/>
          <a:stretch/>
        </p:blipFill>
        <p:spPr bwMode="auto">
          <a:xfrm>
            <a:off x="5526182" y="4019743"/>
            <a:ext cx="1939636" cy="2794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 flipV="1">
            <a:off x="1187624" y="2996952"/>
            <a:ext cx="3672408" cy="1656184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>
            <a:off x="1835696" y="5517232"/>
            <a:ext cx="3672408" cy="7200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92592" y="260648"/>
            <a:ext cx="23166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tlusté střevo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647719" y="107921"/>
            <a:ext cx="2226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slepé střevo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65818" y="5032470"/>
            <a:ext cx="17796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konečník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76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lusté střev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7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2285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836712"/>
            <a:ext cx="9012948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průměru se tvoří asi 1,5 l slin za den.</a:t>
            </a:r>
          </a:p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složení a množství potravy produkuje žaludek až 3 l šťáv za den.</a:t>
            </a:r>
          </a:p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Játra jsou největší žlázou v těle. Přes ně protéká veškerá krev, odváděná ze střev a jako první přicházejí do styku s látkami přijatými z potravy. V průměru váží játra u dospělého člověka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1,5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kg.</a:t>
            </a:r>
          </a:p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Tenké střevo je asi 2 m dlouhá trubice, V porovnání s hladkým povrchem trubice je vnitřní plocha střeva asi 1500x větší.</a:t>
            </a:r>
          </a:p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Tlusté střevo tvoří poslední část trávicího ústrojí, za ním následuje již jen konečník. Jedná se o asi 1,3 m dlouhou trubici, charakterizovanou hlubokými vchlípeninami. Povrch tvoří převážně buňky, produkující hlen.</a:t>
            </a:r>
          </a:p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Zatímco průměrná doba průchodu tráveniny tenkým střevem se uvádí kolem 7 až 9 hodin,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tlustém střevě se zdrží až 30 hodin.</a:t>
            </a:r>
          </a:p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tlustém střevě probíhá intenzívní bakteriální činnost, zejména kvašení a hnilobné procesy. Hlavní podíl stolice, asi 75%, tvoří voda. Přibližně 17% tvoří zbytky potravy s odchlípnutými buňkami střevní stěny a asi 8% tvoří střevní baktérie. Za den se vyloučí 60 až 180 g stolice.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Z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uvedených údajů vyplývá, že rozmnožování a metabolická činnost střevních baktérií je značná. V 1 gramu stolice je obsaženo 1010 až 1012 buněk baktérií. Denně se vyloučí stolicí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dospělého člověka více než 10 biliónů buněk baktérií.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67273" y="66650"/>
            <a:ext cx="53254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ajímavosti z trávicí soustavy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689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836712"/>
            <a:ext cx="9082358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5. tlusté střevo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- začíná slepým střevem a končí konečníkem, vstřebávání některých vitamínů, minerálů a vody,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nestrávené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zbytky se tak zahušťují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- důležité je pravidelné vyprazdňování, napomáhá tomu i dostatek vlákniny ve stravě a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pravidelná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životospráva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onemocnění trávicí soustavy: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zubní kaz, parodontóza, zubní kámen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zánět žaludku, vředy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zánět slepého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střeva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rakovina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tlustého střeva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konečníku, zácpa, průjem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žlučové kameny, tvrdnutí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jater, žloutenka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cukrovka   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815" y="3974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Zápis do sešitu: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335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651582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http://www.eamos.cz/amos/demo/externi/demo_25193/SchemaTS.jpg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u="sng" dirty="0">
                <a:hlinkClick r:id="rId3"/>
              </a:rPr>
              <a:t>http://www.szs-tabor.cz/Projekt/projekt/som/Obrazovy_pruvodce/tema/t10/1060.jpg</a:t>
            </a:r>
            <a:r>
              <a:rPr lang="cs-CZ" sz="1400" dirty="0"/>
              <a:t> 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http://www.szs-tabor.cz/Projekt/projekt/som/Obrazovy_pruvodce/tema/t10/1069.jpg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http://www.szs-tabor.cz/Projekt/projekt/som/Obrazovy_pruvodce/tema/t10/1071.jpg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smtClean="0">
                <a:latin typeface="Times New Roman" pitchFamily="18" charset="0"/>
                <a:cs typeface="Times New Roman" pitchFamily="18" charset="0"/>
                <a:hlinkClick r:id="rId6"/>
              </a:rPr>
              <a:t>http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://galenus.cz/img/zdravi/traveni/tluste-strevo.jpg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931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284</TotalTime>
  <Words>440</Words>
  <Application>Microsoft Office PowerPoint</Application>
  <PresentationFormat>Předvádění na obrazovce (4:3)</PresentationFormat>
  <Paragraphs>95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VY_32_INOVACE_18_Trávicí soustava 3. část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Dum</cp:lastModifiedBy>
  <cp:revision>30</cp:revision>
  <dcterms:created xsi:type="dcterms:W3CDTF">2013-02-17T12:47:30Z</dcterms:created>
  <dcterms:modified xsi:type="dcterms:W3CDTF">2013-04-26T15:00:32Z</dcterms:modified>
</cp:coreProperties>
</file>